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27"/>
  </p:notesMasterIdLst>
  <p:sldIdLst>
    <p:sldId id="311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442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2" r:id="rId23"/>
    <p:sldId id="333" r:id="rId24"/>
    <p:sldId id="334" r:id="rId25"/>
    <p:sldId id="335" r:id="rId2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ลักษณะสีปานกลาง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ไม่มีลักษณะ ไม่มี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3669" autoAdjust="0"/>
  </p:normalViewPr>
  <p:slideViewPr>
    <p:cSldViewPr>
      <p:cViewPr>
        <p:scale>
          <a:sx n="75" d="100"/>
          <a:sy n="75" d="100"/>
        </p:scale>
        <p:origin x="-10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Microsoft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059137139107625E-2"/>
          <c:y val="0.10695216898789087"/>
          <c:w val="0.92112898931111875"/>
          <c:h val="0.491837453215539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2560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ร้อยละผู้ป่วยที่เข้าระบบ Stroke fast track ≥20%</c:v>
                </c:pt>
                <c:pt idx="1">
                  <c:v>Door to needle time ภายในเวลา 60 นาที ≥60%</c:v>
                </c:pt>
                <c:pt idx="2">
                  <c:v>ร้อยละผู้ป่วยacuteischemic stoke ที่ได้รับ rt-PA ≥7%</c:v>
                </c:pt>
                <c:pt idx="3">
                  <c:v>Doot to OR ภายใน 90 นาที ≥50%</c:v>
                </c:pt>
                <c:pt idx="4">
                  <c:v>ร้อยละการตายของผู้ป่วยStroke ≤7%</c:v>
                </c:pt>
                <c:pt idx="5">
                  <c:v>ร้อยละการส่งต่อเพื่อดูแลต่อเนื่อง ≥80%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21.3</c:v>
                </c:pt>
                <c:pt idx="1">
                  <c:v>60.24</c:v>
                </c:pt>
                <c:pt idx="2">
                  <c:v>9.34</c:v>
                </c:pt>
                <c:pt idx="3">
                  <c:v>0</c:v>
                </c:pt>
                <c:pt idx="4">
                  <c:v>4.95</c:v>
                </c:pt>
                <c:pt idx="5">
                  <c:v>12.2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144-4673-9868-5417A8FDF8E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2561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ร้อยละผู้ป่วยที่เข้าระบบ Stroke fast track ≥20%</c:v>
                </c:pt>
                <c:pt idx="1">
                  <c:v>Door to needle time ภายในเวลา 60 นาที ≥60%</c:v>
                </c:pt>
                <c:pt idx="2">
                  <c:v>ร้อยละผู้ป่วยacuteischemic stoke ที่ได้รับ rt-PA ≥7%</c:v>
                </c:pt>
                <c:pt idx="3">
                  <c:v>Doot to OR ภายใน 90 นาที ≥50%</c:v>
                </c:pt>
                <c:pt idx="4">
                  <c:v>ร้อยละการตายของผู้ป่วยStroke ≤7%</c:v>
                </c:pt>
                <c:pt idx="5">
                  <c:v>ร้อยละการส่งต่อเพื่อดูแลต่อเนื่อง ≥80%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19.09</c:v>
                </c:pt>
                <c:pt idx="1">
                  <c:v>80.680000000000007</c:v>
                </c:pt>
                <c:pt idx="2">
                  <c:v>9.24</c:v>
                </c:pt>
                <c:pt idx="3">
                  <c:v>0</c:v>
                </c:pt>
                <c:pt idx="4">
                  <c:v>7.48</c:v>
                </c:pt>
                <c:pt idx="5">
                  <c:v>31.1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144-4673-9868-5417A8FDF8E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2562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ร้อยละผู้ป่วยที่เข้าระบบ Stroke fast track ≥20%</c:v>
                </c:pt>
                <c:pt idx="1">
                  <c:v>Door to needle time ภายในเวลา 60 นาที ≥60%</c:v>
                </c:pt>
                <c:pt idx="2">
                  <c:v>ร้อยละผู้ป่วยacuteischemic stoke ที่ได้รับ rt-PA ≥7%</c:v>
                </c:pt>
                <c:pt idx="3">
                  <c:v>Doot to OR ภายใน 90 นาที ≥50%</c:v>
                </c:pt>
                <c:pt idx="4">
                  <c:v>ร้อยละการตายของผู้ป่วยStroke ≤7%</c:v>
                </c:pt>
                <c:pt idx="5">
                  <c:v>ร้อยละการส่งต่อเพื่อดูแลต่อเนื่อง ≥80%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20.39</c:v>
                </c:pt>
                <c:pt idx="1">
                  <c:v>82.89</c:v>
                </c:pt>
                <c:pt idx="2">
                  <c:v>7.82</c:v>
                </c:pt>
                <c:pt idx="3">
                  <c:v>0</c:v>
                </c:pt>
                <c:pt idx="4">
                  <c:v>6.47</c:v>
                </c:pt>
                <c:pt idx="5">
                  <c:v>28.3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144-4673-9868-5417A8FDF8E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2563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ร้อยละผู้ป่วยที่เข้าระบบ Stroke fast track ≥20%</c:v>
                </c:pt>
                <c:pt idx="1">
                  <c:v>Door to needle time ภายในเวลา 60 นาที ≥60%</c:v>
                </c:pt>
                <c:pt idx="2">
                  <c:v>ร้อยละผู้ป่วยacuteischemic stoke ที่ได้รับ rt-PA ≥7%</c:v>
                </c:pt>
                <c:pt idx="3">
                  <c:v>Doot to OR ภายใน 90 นาที ≥50%</c:v>
                </c:pt>
                <c:pt idx="4">
                  <c:v>ร้อยละการตายของผู้ป่วยStroke ≤7%</c:v>
                </c:pt>
                <c:pt idx="5">
                  <c:v>ร้อยละการส่งต่อเพื่อดูแลต่อเนื่อง ≥80%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20.100000000000001</c:v>
                </c:pt>
                <c:pt idx="1">
                  <c:v>81.72</c:v>
                </c:pt>
                <c:pt idx="2">
                  <c:v>9.36</c:v>
                </c:pt>
                <c:pt idx="3">
                  <c:v>100</c:v>
                </c:pt>
                <c:pt idx="4">
                  <c:v>9.1300000000000008</c:v>
                </c:pt>
                <c:pt idx="5">
                  <c:v>50.05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144-4673-9868-5417A8FDF8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0618112"/>
        <c:axId val="110619648"/>
      </c:barChart>
      <c:catAx>
        <c:axId val="110618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10619648"/>
        <c:crosses val="autoZero"/>
        <c:auto val="1"/>
        <c:lblAlgn val="ctr"/>
        <c:lblOffset val="100"/>
        <c:noMultiLvlLbl val="0"/>
      </c:catAx>
      <c:valAx>
        <c:axId val="11061964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rowallia New" pitchFamily="34" charset="-34"/>
                <a:ea typeface="+mn-ea"/>
                <a:cs typeface="Browallia New" pitchFamily="34" charset="-34"/>
              </a:defRPr>
            </a:pPr>
            <a:endParaRPr lang="th-TH"/>
          </a:p>
        </c:txPr>
        <c:crossAx val="11061811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gradFill>
      <a:gsLst>
        <a:gs pos="0">
          <a:schemeClr val="accent1">
            <a:lumMod val="5000"/>
            <a:lumOff val="95000"/>
          </a:schemeClr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ร้อยละของผู้ป่วย STEMI ที่ได้รับการเปิดหลอดเลือดไม่ว่าวิธีใด</c:v>
                </c:pt>
              </c:strCache>
            </c:strRef>
          </c:tx>
          <c:dLbls>
            <c:dLbl>
              <c:idx val="0"/>
              <c:layout>
                <c:manualLayout>
                  <c:x val="-3.0092592592592591E-2"/>
                  <c:y val="5.1587301587301584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0070C0"/>
                      </a:solidFill>
                    </a:defRPr>
                  </a:pPr>
                  <a:endParaRPr lang="th-TH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2407407407407406E-2"/>
                  <c:y val="5.9523809523809562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0070C0"/>
                      </a:solidFill>
                    </a:defRPr>
                  </a:pPr>
                  <a:endParaRPr lang="th-TH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1574074074074073E-2"/>
                  <c:y val="5.5555555555555552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0070C0"/>
                      </a:solidFill>
                    </a:defRPr>
                  </a:pPr>
                  <a:endParaRPr lang="th-TH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พ.ศ.2561</c:v>
                </c:pt>
                <c:pt idx="1">
                  <c:v>พ.ศ.2562</c:v>
                </c:pt>
                <c:pt idx="2">
                  <c:v>พ.ศ.2563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89.24</c:v>
                </c:pt>
                <c:pt idx="1">
                  <c:v>77.17</c:v>
                </c:pt>
                <c:pt idx="2">
                  <c:v>77.84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ร้อยละของการได้รับยา SK ภายใน  30 นาที </c:v>
                </c:pt>
              </c:strCache>
            </c:strRef>
          </c:tx>
          <c:dLbls>
            <c:dLbl>
              <c:idx val="0"/>
              <c:layout>
                <c:manualLayout>
                  <c:x val="-6.9444444444444441E-3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203703703703703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296296296296294E-3"/>
                  <c:y val="-4.3650793650793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rgbClr val="FF0000"/>
                    </a:solidFill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พ.ศ.2561</c:v>
                </c:pt>
                <c:pt idx="1">
                  <c:v>พ.ศ.2562</c:v>
                </c:pt>
                <c:pt idx="2">
                  <c:v>พ.ศ.2563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11.54</c:v>
                </c:pt>
                <c:pt idx="1">
                  <c:v>7.78</c:v>
                </c:pt>
                <c:pt idx="2">
                  <c:v>6.45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อัตราตายในรพ.ของผู้ป่วย STEMI</c:v>
                </c:pt>
              </c:strCache>
            </c:strRef>
          </c:tx>
          <c:dLbls>
            <c:dLbl>
              <c:idx val="0"/>
              <c:layout>
                <c:manualLayout>
                  <c:x val="-6.944444444444444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2592592592592587E-3"/>
                  <c:y val="3.571428571428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พ.ศ.2561</c:v>
                </c:pt>
                <c:pt idx="1">
                  <c:v>พ.ศ.2562</c:v>
                </c:pt>
                <c:pt idx="2">
                  <c:v>พ.ศ.2563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3.8</c:v>
                </c:pt>
                <c:pt idx="1">
                  <c:v>6.52</c:v>
                </c:pt>
                <c:pt idx="2">
                  <c:v>4.1900000000000004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อัตราการได้รับยา SK ภายใน 6 ชม.ตั้งแต่เริ่มมีอาการ</c:v>
                </c:pt>
              </c:strCache>
            </c:strRef>
          </c:tx>
          <c:dLbls>
            <c:dLbl>
              <c:idx val="0"/>
              <c:layout>
                <c:manualLayout>
                  <c:x val="-4.6296296296296294E-3"/>
                  <c:y val="-3.9682539682539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777777777777776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9444444444444441E-3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accent4">
                        <a:lumMod val="75000"/>
                      </a:schemeClr>
                    </a:solidFill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พ.ศ.2561</c:v>
                </c:pt>
                <c:pt idx="1">
                  <c:v>พ.ศ.2562</c:v>
                </c:pt>
                <c:pt idx="2">
                  <c:v>พ.ศ.2563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88.46</c:v>
                </c:pt>
                <c:pt idx="1">
                  <c:v>81.11</c:v>
                </c:pt>
                <c:pt idx="2">
                  <c:v>91.41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143808"/>
        <c:axId val="113145344"/>
      </c:lineChart>
      <c:catAx>
        <c:axId val="1131438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800" b="1"/>
            </a:pPr>
            <a:endParaRPr lang="th-TH"/>
          </a:p>
        </c:txPr>
        <c:crossAx val="113145344"/>
        <c:crosses val="autoZero"/>
        <c:auto val="1"/>
        <c:lblAlgn val="ctr"/>
        <c:lblOffset val="100"/>
        <c:noMultiLvlLbl val="0"/>
      </c:catAx>
      <c:valAx>
        <c:axId val="113145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3143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179060257888366"/>
          <c:y val="0.19505936757905262"/>
          <c:w val="0.33743254993511546"/>
          <c:h val="0.63234845644294468"/>
        </c:manualLayout>
      </c:layout>
      <c:overlay val="0"/>
      <c:txPr>
        <a:bodyPr/>
        <a:lstStyle/>
        <a:p>
          <a:pPr>
            <a:defRPr sz="2400"/>
          </a:pPr>
          <a:endParaRPr lang="th-TH"/>
        </a:p>
      </c:txPr>
    </c:legend>
    <c:plotVisOnly val="1"/>
    <c:dispBlanksAs val="gap"/>
    <c:showDLblsOverMax val="0"/>
  </c:chart>
  <c:spPr>
    <a:ln w="19050">
      <a:solidFill>
        <a:srgbClr val="DC54C2"/>
      </a:solidFill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417768401523827E-2"/>
          <c:y val="0.1388262708520514"/>
          <c:w val="0.58611712762412538"/>
          <c:h val="0.7611346143194588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ร้อยละผู้ป่วยได้รับยา ATB ภายใน 1 ชั่วโมง   หลังการวินิจฉัย(Door to Antibiotic)&gt; 80%</c:v>
                </c:pt>
              </c:strCache>
            </c:strRef>
          </c:tx>
          <c:dLbls>
            <c:dLbl>
              <c:idx val="0"/>
              <c:layout>
                <c:manualLayout>
                  <c:x val="-6.6123792069310239E-2"/>
                  <c:y val="-6.22528670728138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276366262679759E-17"/>
                  <c:y val="-2.49001665076095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2.17876456941583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0941064705735943E-16"/>
                  <c:y val="-2.3204847234755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2560</c:v>
                </c:pt>
                <c:pt idx="1">
                  <c:v>2561</c:v>
                </c:pt>
                <c:pt idx="2">
                  <c:v>2562</c:v>
                </c:pt>
                <c:pt idx="3">
                  <c:v>2563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93.6</c:v>
                </c:pt>
                <c:pt idx="1">
                  <c:v>94.57</c:v>
                </c:pt>
                <c:pt idx="2">
                  <c:v>96.38</c:v>
                </c:pt>
                <c:pt idx="3">
                  <c:v>92.54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ร้อยละการได้รับ IV 30 cc/kg ภายใน 1 ชั่วโมงแรก (กรณีไม่มีข้อห้าม)&gt; 80%</c:v>
                </c:pt>
              </c:strCache>
            </c:strRef>
          </c:tx>
          <c:dLbls>
            <c:dLbl>
              <c:idx val="0"/>
              <c:layout>
                <c:manualLayout>
                  <c:x val="-6.2549533038536734E-2"/>
                  <c:y val="-3.1125208134511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7871295153867313E-3"/>
                  <c:y val="1.2450083253804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5742590307735259E-3"/>
                  <c:y val="2.4900166507609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1935844834017268E-2"/>
                  <c:y val="1.80482145159211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2560</c:v>
                </c:pt>
                <c:pt idx="1">
                  <c:v>2561</c:v>
                </c:pt>
                <c:pt idx="2">
                  <c:v>2562</c:v>
                </c:pt>
                <c:pt idx="3">
                  <c:v>2563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83.57</c:v>
                </c:pt>
                <c:pt idx="1">
                  <c:v>89.97</c:v>
                </c:pt>
                <c:pt idx="2">
                  <c:v>89.16</c:v>
                </c:pt>
                <c:pt idx="3">
                  <c:v>91.18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อัตราตาย Sepsis/Septic Shock&gt; 30%</c:v>
                </c:pt>
              </c:strCache>
            </c:strRef>
          </c:tx>
          <c:dLbls>
            <c:dLbl>
              <c:idx val="0"/>
              <c:layout>
                <c:manualLayout>
                  <c:x val="-6.7910921584697012E-2"/>
                  <c:y val="-3.1125208134511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0722777092320553E-2"/>
                  <c:y val="4.35752913883166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3.73502497614142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2560</c:v>
                </c:pt>
                <c:pt idx="1">
                  <c:v>2561</c:v>
                </c:pt>
                <c:pt idx="2">
                  <c:v>2562</c:v>
                </c:pt>
                <c:pt idx="3">
                  <c:v>2563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35.17</c:v>
                </c:pt>
                <c:pt idx="1">
                  <c:v>29.18</c:v>
                </c:pt>
                <c:pt idx="2">
                  <c:v>25.27</c:v>
                </c:pt>
                <c:pt idx="3">
                  <c:v>30.3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3257088"/>
        <c:axId val="113287552"/>
      </c:lineChart>
      <c:catAx>
        <c:axId val="113257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3287552"/>
        <c:crosses val="autoZero"/>
        <c:auto val="1"/>
        <c:lblAlgn val="ctr"/>
        <c:lblOffset val="100"/>
        <c:noMultiLvlLbl val="0"/>
      </c:catAx>
      <c:valAx>
        <c:axId val="11328755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132570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171268188308152"/>
          <c:y val="0.24938297468927464"/>
          <c:w val="0.32933574892563566"/>
          <c:h val="0.594046472084958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 b="1">
          <a:latin typeface="Browallia New" pitchFamily="34" charset="-34"/>
          <a:cs typeface="Browallia New" pitchFamily="34" charset="-34"/>
        </a:defRPr>
      </a:pPr>
      <a:endParaRPr lang="th-TH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0.02308</cdr:x>
      <cdr:y>0.91988</cdr:y>
    </cdr:from>
    <cdr:to>
      <cdr:x>0.04594</cdr:x>
      <cdr:y>0.96571</cdr:y>
    </cdr:to>
    <cdr:sp macro="" textlink="">
      <cdr:nvSpPr>
        <cdr:cNvPr id="7" name="สี่เหลี่ยมผืนผ้า 6"/>
        <cdr:cNvSpPr/>
      </cdr:nvSpPr>
      <cdr:spPr>
        <a:xfrm xmlns:a="http://schemas.openxmlformats.org/drawingml/2006/main">
          <a:off x="282777" y="5757450"/>
          <a:ext cx="280140" cy="286846"/>
        </a:xfrm>
        <a:prstGeom xmlns:a="http://schemas.openxmlformats.org/drawingml/2006/main" prst="rect">
          <a:avLst/>
        </a:prstGeom>
        <a:solidFill xmlns:a="http://schemas.openxmlformats.org/drawingml/2006/main">
          <a:srgbClr val="0070C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0.08126</cdr:x>
      <cdr:y>0.91965</cdr:y>
    </cdr:from>
    <cdr:to>
      <cdr:x>0.10477</cdr:x>
      <cdr:y>0.96548</cdr:y>
    </cdr:to>
    <cdr:sp macro="" textlink="">
      <cdr:nvSpPr>
        <cdr:cNvPr id="8" name="สี่เหลี่ยมผืนผ้า 7"/>
        <cdr:cNvSpPr/>
      </cdr:nvSpPr>
      <cdr:spPr>
        <a:xfrm xmlns:a="http://schemas.openxmlformats.org/drawingml/2006/main">
          <a:off x="990732" y="5756019"/>
          <a:ext cx="286594" cy="28684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0.14504</cdr:x>
      <cdr:y>0.92424</cdr:y>
    </cdr:from>
    <cdr:to>
      <cdr:x>0.16882</cdr:x>
      <cdr:y>0.96549</cdr:y>
    </cdr:to>
    <cdr:sp macro="" textlink="">
      <cdr:nvSpPr>
        <cdr:cNvPr id="9" name="สี่เหลี่ยมผืนผ้า 8"/>
        <cdr:cNvSpPr/>
      </cdr:nvSpPr>
      <cdr:spPr>
        <a:xfrm xmlns:a="http://schemas.openxmlformats.org/drawingml/2006/main">
          <a:off x="1768289" y="5784711"/>
          <a:ext cx="289937" cy="25818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5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0.20574</cdr:x>
      <cdr:y>0.92084</cdr:y>
    </cdr:from>
    <cdr:to>
      <cdr:x>0.22797</cdr:x>
      <cdr:y>0.96126</cdr:y>
    </cdr:to>
    <cdr:sp macro="" textlink="">
      <cdr:nvSpPr>
        <cdr:cNvPr id="10" name="สี่เหลี่ยมผืนผ้า 9"/>
        <cdr:cNvSpPr/>
      </cdr:nvSpPr>
      <cdr:spPr>
        <a:xfrm xmlns:a="http://schemas.openxmlformats.org/drawingml/2006/main">
          <a:off x="2508343" y="5763437"/>
          <a:ext cx="271076" cy="25297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0.10585</cdr:x>
      <cdr:y>0.92261</cdr:y>
    </cdr:from>
    <cdr:to>
      <cdr:x>0.14631</cdr:x>
      <cdr:y>0.97272</cdr:y>
    </cdr:to>
    <cdr:sp macro="" textlink="">
      <cdr:nvSpPr>
        <cdr:cNvPr id="11" name="กล่องข้อความ 10"/>
        <cdr:cNvSpPr txBox="1"/>
      </cdr:nvSpPr>
      <cdr:spPr>
        <a:xfrm xmlns:a="http://schemas.openxmlformats.org/drawingml/2006/main">
          <a:off x="1290527" y="5774509"/>
          <a:ext cx="493312" cy="3136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 b="1" dirty="0"/>
            <a:t>2561</a:t>
          </a:r>
          <a:endParaRPr lang="th-TH" sz="900" b="1" dirty="0"/>
        </a:p>
      </cdr:txBody>
    </cdr:sp>
  </cdr:relSizeAnchor>
  <cdr:relSizeAnchor xmlns:cdr="http://schemas.openxmlformats.org/drawingml/2006/chartDrawing">
    <cdr:from>
      <cdr:x>0.16935</cdr:x>
      <cdr:y>0.92997</cdr:y>
    </cdr:from>
    <cdr:to>
      <cdr:x>0.21895</cdr:x>
      <cdr:y>0.97002</cdr:y>
    </cdr:to>
    <cdr:sp macro="" textlink="">
      <cdr:nvSpPr>
        <cdr:cNvPr id="13" name="กล่องข้อความ 12"/>
        <cdr:cNvSpPr txBox="1"/>
      </cdr:nvSpPr>
      <cdr:spPr>
        <a:xfrm xmlns:a="http://schemas.openxmlformats.org/drawingml/2006/main">
          <a:off x="2064718" y="5820597"/>
          <a:ext cx="604724" cy="2506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 b="1" dirty="0"/>
            <a:t>2562</a:t>
          </a:r>
          <a:endParaRPr lang="th-TH" sz="900" b="1" dirty="0"/>
        </a:p>
      </cdr:txBody>
    </cdr:sp>
  </cdr:relSizeAnchor>
  <cdr:relSizeAnchor xmlns:cdr="http://schemas.openxmlformats.org/drawingml/2006/chartDrawing">
    <cdr:from>
      <cdr:x>0.23319</cdr:x>
      <cdr:y>0.92643</cdr:y>
    </cdr:from>
    <cdr:to>
      <cdr:x>0.28628</cdr:x>
      <cdr:y>0.99137</cdr:y>
    </cdr:to>
    <cdr:sp macro="" textlink="">
      <cdr:nvSpPr>
        <cdr:cNvPr id="14" name="กล่องข้อความ 13"/>
        <cdr:cNvSpPr txBox="1"/>
      </cdr:nvSpPr>
      <cdr:spPr>
        <a:xfrm xmlns:a="http://schemas.openxmlformats.org/drawingml/2006/main">
          <a:off x="2843090" y="5798433"/>
          <a:ext cx="647233" cy="4064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 b="1" dirty="0"/>
            <a:t>2563</a:t>
          </a:r>
          <a:endParaRPr lang="th-TH" sz="900" b="1" dirty="0"/>
        </a:p>
      </cdr:txBody>
    </cdr:sp>
  </cdr:relSizeAnchor>
  <cdr:relSizeAnchor xmlns:cdr="http://schemas.openxmlformats.org/drawingml/2006/chartDrawing">
    <cdr:from>
      <cdr:x>0.12453</cdr:x>
      <cdr:y>0.46436</cdr:y>
    </cdr:from>
    <cdr:to>
      <cdr:x>0.16344</cdr:x>
      <cdr:y>0.48504</cdr:y>
    </cdr:to>
    <cdr:sp macro="" textlink="">
      <cdr:nvSpPr>
        <cdr:cNvPr id="2" name="กล่องข้อความ 1"/>
        <cdr:cNvSpPr txBox="1"/>
      </cdr:nvSpPr>
      <cdr:spPr>
        <a:xfrm xmlns:a="http://schemas.openxmlformats.org/drawingml/2006/main">
          <a:off x="1518249" y="2906399"/>
          <a:ext cx="474453" cy="1293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dirty="0">
              <a:solidFill>
                <a:srgbClr val="FF0000"/>
              </a:solidFill>
            </a:rPr>
            <a:t>19.05</a:t>
          </a:r>
          <a:endParaRPr lang="th-TH" sz="8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0.15264</cdr:x>
      <cdr:y>0.44889</cdr:y>
    </cdr:from>
    <cdr:to>
      <cdr:x>0.19297</cdr:x>
      <cdr:y>0.47094</cdr:y>
    </cdr:to>
    <cdr:sp macro="" textlink="">
      <cdr:nvSpPr>
        <cdr:cNvPr id="3" name="กล่องข้อความ 2"/>
        <cdr:cNvSpPr txBox="1"/>
      </cdr:nvSpPr>
      <cdr:spPr>
        <a:xfrm xmlns:a="http://schemas.openxmlformats.org/drawingml/2006/main">
          <a:off x="1860951" y="2809553"/>
          <a:ext cx="491703" cy="1380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dirty="0">
              <a:solidFill>
                <a:srgbClr val="FF0000"/>
              </a:solidFill>
            </a:rPr>
            <a:t>20.39</a:t>
          </a:r>
          <a:endParaRPr lang="th-TH" sz="8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0.18255</cdr:x>
      <cdr:y>0.45607</cdr:y>
    </cdr:from>
    <cdr:to>
      <cdr:x>0.22925</cdr:x>
      <cdr:y>0.48502</cdr:y>
    </cdr:to>
    <cdr:sp macro="" textlink="">
      <cdr:nvSpPr>
        <cdr:cNvPr id="4" name="กล่องข้อความ 3"/>
        <cdr:cNvSpPr txBox="1"/>
      </cdr:nvSpPr>
      <cdr:spPr>
        <a:xfrm xmlns:a="http://schemas.openxmlformats.org/drawingml/2006/main">
          <a:off x="2225616" y="2854532"/>
          <a:ext cx="569343" cy="1811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dirty="0">
              <a:solidFill>
                <a:srgbClr val="FF0000"/>
              </a:solidFill>
            </a:rPr>
            <a:t>20.14</a:t>
          </a:r>
          <a:endParaRPr lang="th-TH" sz="8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0.25077</cdr:x>
      <cdr:y>0.25379</cdr:y>
    </cdr:from>
    <cdr:to>
      <cdr:x>0.29534</cdr:x>
      <cdr:y>0.27998</cdr:y>
    </cdr:to>
    <cdr:sp macro="" textlink="">
      <cdr:nvSpPr>
        <cdr:cNvPr id="5" name="กล่องข้อความ 4"/>
        <cdr:cNvSpPr txBox="1"/>
      </cdr:nvSpPr>
      <cdr:spPr>
        <a:xfrm xmlns:a="http://schemas.openxmlformats.org/drawingml/2006/main">
          <a:off x="3057380" y="1588461"/>
          <a:ext cx="543398" cy="1639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dirty="0">
              <a:solidFill>
                <a:srgbClr val="FF0000"/>
              </a:solidFill>
            </a:rPr>
            <a:t>60.24</a:t>
          </a:r>
          <a:endParaRPr lang="th-TH" sz="8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0.27948</cdr:x>
      <cdr:y>0.16254</cdr:y>
    </cdr:from>
    <cdr:to>
      <cdr:x>0.31627</cdr:x>
      <cdr:y>0.19148</cdr:y>
    </cdr:to>
    <cdr:sp macro="" textlink="">
      <cdr:nvSpPr>
        <cdr:cNvPr id="6" name="กล่องข้อความ 5"/>
        <cdr:cNvSpPr txBox="1"/>
      </cdr:nvSpPr>
      <cdr:spPr>
        <a:xfrm xmlns:a="http://schemas.openxmlformats.org/drawingml/2006/main">
          <a:off x="3407434" y="1017323"/>
          <a:ext cx="448574" cy="1811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dirty="0">
              <a:solidFill>
                <a:srgbClr val="FF0000"/>
              </a:solidFill>
            </a:rPr>
            <a:t>80.68</a:t>
          </a:r>
          <a:endParaRPr lang="th-TH" sz="8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0.30495</cdr:x>
      <cdr:y>0.14462</cdr:y>
    </cdr:from>
    <cdr:to>
      <cdr:x>0.33892</cdr:x>
      <cdr:y>0.1777</cdr:y>
    </cdr:to>
    <cdr:sp macro="" textlink="">
      <cdr:nvSpPr>
        <cdr:cNvPr id="12" name="กล่องข้อความ 11"/>
        <cdr:cNvSpPr txBox="1"/>
      </cdr:nvSpPr>
      <cdr:spPr>
        <a:xfrm xmlns:a="http://schemas.openxmlformats.org/drawingml/2006/main">
          <a:off x="3717986" y="905178"/>
          <a:ext cx="414068" cy="207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dirty="0">
              <a:solidFill>
                <a:srgbClr val="FF0000"/>
              </a:solidFill>
            </a:rPr>
            <a:t>82.85</a:t>
          </a:r>
          <a:endParaRPr lang="th-TH" sz="8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0.33396</cdr:x>
      <cdr:y>0.15703</cdr:y>
    </cdr:from>
    <cdr:to>
      <cdr:x>0.38137</cdr:x>
      <cdr:y>0.18321</cdr:y>
    </cdr:to>
    <cdr:sp macro="" textlink="">
      <cdr:nvSpPr>
        <cdr:cNvPr id="15" name="กล่องข้อความ 14"/>
        <cdr:cNvSpPr txBox="1"/>
      </cdr:nvSpPr>
      <cdr:spPr>
        <a:xfrm xmlns:a="http://schemas.openxmlformats.org/drawingml/2006/main">
          <a:off x="4071668" y="982815"/>
          <a:ext cx="577970" cy="1639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dirty="0">
              <a:solidFill>
                <a:srgbClr val="FF0000"/>
              </a:solidFill>
            </a:rPr>
            <a:t>81.72</a:t>
          </a:r>
          <a:endParaRPr lang="th-TH" sz="8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0.40401</cdr:x>
      <cdr:y>0.50297</cdr:y>
    </cdr:from>
    <cdr:to>
      <cdr:x>0.44151</cdr:x>
      <cdr:y>0.53743</cdr:y>
    </cdr:to>
    <cdr:sp macro="" textlink="">
      <cdr:nvSpPr>
        <cdr:cNvPr id="16" name="กล่องข้อความ 15"/>
        <cdr:cNvSpPr txBox="1"/>
      </cdr:nvSpPr>
      <cdr:spPr>
        <a:xfrm xmlns:a="http://schemas.openxmlformats.org/drawingml/2006/main">
          <a:off x="4925683" y="3148047"/>
          <a:ext cx="457200" cy="2156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dirty="0">
              <a:solidFill>
                <a:srgbClr val="FF0000"/>
              </a:solidFill>
            </a:rPr>
            <a:t>9.34</a:t>
          </a:r>
          <a:endParaRPr lang="th-TH" sz="8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0.4316</cdr:x>
      <cdr:y>0.51124</cdr:y>
    </cdr:from>
    <cdr:to>
      <cdr:x>0.48042</cdr:x>
      <cdr:y>0.54018</cdr:y>
    </cdr:to>
    <cdr:sp macro="" textlink="">
      <cdr:nvSpPr>
        <cdr:cNvPr id="18" name="กล่องข้อความ 17"/>
        <cdr:cNvSpPr txBox="1"/>
      </cdr:nvSpPr>
      <cdr:spPr>
        <a:xfrm xmlns:a="http://schemas.openxmlformats.org/drawingml/2006/main">
          <a:off x="5262113" y="3199805"/>
          <a:ext cx="595223" cy="1811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dirty="0">
              <a:solidFill>
                <a:srgbClr val="FF0000"/>
              </a:solidFill>
            </a:rPr>
            <a:t>9.24</a:t>
          </a:r>
          <a:endParaRPr lang="th-TH" sz="8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0.46061</cdr:x>
      <cdr:y>0.51951</cdr:y>
    </cdr:from>
    <cdr:to>
      <cdr:x>0.52712</cdr:x>
      <cdr:y>0.56224</cdr:y>
    </cdr:to>
    <cdr:sp macro="" textlink="">
      <cdr:nvSpPr>
        <cdr:cNvPr id="19" name="กล่องข้อความ 18"/>
        <cdr:cNvSpPr txBox="1"/>
      </cdr:nvSpPr>
      <cdr:spPr>
        <a:xfrm xmlns:a="http://schemas.openxmlformats.org/drawingml/2006/main">
          <a:off x="5615796" y="3251564"/>
          <a:ext cx="810883" cy="2674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dirty="0">
              <a:solidFill>
                <a:srgbClr val="FF0000"/>
              </a:solidFill>
            </a:rPr>
            <a:t>7.82</a:t>
          </a:r>
          <a:endParaRPr lang="th-TH" sz="8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0.48912</cdr:x>
      <cdr:y>0.514</cdr:y>
    </cdr:from>
    <cdr:to>
      <cdr:x>0.5429</cdr:x>
      <cdr:y>0.54156</cdr:y>
    </cdr:to>
    <cdr:sp macro="" textlink="">
      <cdr:nvSpPr>
        <cdr:cNvPr id="20" name="กล่องข้อความ 19"/>
        <cdr:cNvSpPr txBox="1"/>
      </cdr:nvSpPr>
      <cdr:spPr>
        <a:xfrm xmlns:a="http://schemas.openxmlformats.org/drawingml/2006/main">
          <a:off x="5963388" y="3217057"/>
          <a:ext cx="655608" cy="1725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dirty="0">
              <a:solidFill>
                <a:srgbClr val="FF0000"/>
              </a:solidFill>
            </a:rPr>
            <a:t>9.36</a:t>
          </a:r>
          <a:endParaRPr lang="th-TH" sz="8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0.58514</cdr:x>
      <cdr:y>0.56361</cdr:y>
    </cdr:from>
    <cdr:to>
      <cdr:x>0.61769</cdr:x>
      <cdr:y>0.58429</cdr:y>
    </cdr:to>
    <cdr:sp macro="" textlink="">
      <cdr:nvSpPr>
        <cdr:cNvPr id="21" name="กล่องข้อความ 20"/>
        <cdr:cNvSpPr txBox="1"/>
      </cdr:nvSpPr>
      <cdr:spPr>
        <a:xfrm xmlns:a="http://schemas.openxmlformats.org/drawingml/2006/main">
          <a:off x="7134045" y="3527608"/>
          <a:ext cx="396815" cy="1293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dirty="0">
              <a:solidFill>
                <a:srgbClr val="FF0000"/>
              </a:solidFill>
            </a:rPr>
            <a:t>0</a:t>
          </a:r>
          <a:endParaRPr lang="th-TH" sz="8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0.60354</cdr:x>
      <cdr:y>0.56361</cdr:y>
    </cdr:from>
    <cdr:to>
      <cdr:x>0.63184</cdr:x>
      <cdr:y>0.58842</cdr:y>
    </cdr:to>
    <cdr:sp macro="" textlink="">
      <cdr:nvSpPr>
        <cdr:cNvPr id="22" name="กล่องข้อความ 21"/>
        <cdr:cNvSpPr txBox="1"/>
      </cdr:nvSpPr>
      <cdr:spPr>
        <a:xfrm xmlns:a="http://schemas.openxmlformats.org/drawingml/2006/main">
          <a:off x="7358333" y="3527608"/>
          <a:ext cx="345056" cy="155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dirty="0">
              <a:solidFill>
                <a:srgbClr val="FF0000"/>
              </a:solidFill>
            </a:rPr>
            <a:t>0</a:t>
          </a:r>
          <a:endParaRPr lang="th-TH" sz="8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0.62335</cdr:x>
      <cdr:y>0.56499</cdr:y>
    </cdr:from>
    <cdr:to>
      <cdr:x>0.65519</cdr:x>
      <cdr:y>0.59256</cdr:y>
    </cdr:to>
    <cdr:sp macro="" textlink="">
      <cdr:nvSpPr>
        <cdr:cNvPr id="23" name="กล่องข้อความ 22"/>
        <cdr:cNvSpPr txBox="1"/>
      </cdr:nvSpPr>
      <cdr:spPr>
        <a:xfrm xmlns:a="http://schemas.openxmlformats.org/drawingml/2006/main">
          <a:off x="7599872" y="3536236"/>
          <a:ext cx="388188" cy="1725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dirty="0">
              <a:solidFill>
                <a:srgbClr val="FF0000"/>
              </a:solidFill>
            </a:rPr>
            <a:t>0</a:t>
          </a:r>
          <a:endParaRPr lang="th-TH" sz="8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0.63713</cdr:x>
      <cdr:y>0.08199</cdr:y>
    </cdr:from>
    <cdr:to>
      <cdr:x>0.67649</cdr:x>
      <cdr:y>0.12059</cdr:y>
    </cdr:to>
    <cdr:sp macro="" textlink="">
      <cdr:nvSpPr>
        <cdr:cNvPr id="24" name="กล่องข้อความ 23"/>
        <cdr:cNvSpPr txBox="1"/>
      </cdr:nvSpPr>
      <cdr:spPr>
        <a:xfrm xmlns:a="http://schemas.openxmlformats.org/drawingml/2006/main">
          <a:off x="7767873" y="513139"/>
          <a:ext cx="479833" cy="2415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dirty="0">
              <a:solidFill>
                <a:srgbClr val="FF0000"/>
              </a:solidFill>
            </a:rPr>
            <a:t>100</a:t>
          </a:r>
          <a:endParaRPr lang="th-TH" sz="8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0.71108</cdr:x>
      <cdr:y>0.53605</cdr:y>
    </cdr:from>
    <cdr:to>
      <cdr:x>0.74363</cdr:x>
      <cdr:y>0.56775</cdr:y>
    </cdr:to>
    <cdr:sp macro="" textlink="">
      <cdr:nvSpPr>
        <cdr:cNvPr id="25" name="กล่องข้อความ 24"/>
        <cdr:cNvSpPr txBox="1"/>
      </cdr:nvSpPr>
      <cdr:spPr>
        <a:xfrm xmlns:a="http://schemas.openxmlformats.org/drawingml/2006/main">
          <a:off x="8669547" y="3355080"/>
          <a:ext cx="396815" cy="1984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dirty="0">
              <a:solidFill>
                <a:srgbClr val="FF0000"/>
              </a:solidFill>
            </a:rPr>
            <a:t>4.95</a:t>
          </a:r>
          <a:endParaRPr lang="th-TH" sz="8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0.73939</cdr:x>
      <cdr:y>0.52227</cdr:y>
    </cdr:from>
    <cdr:to>
      <cdr:x>0.78396</cdr:x>
      <cdr:y>0.55121</cdr:y>
    </cdr:to>
    <cdr:sp macro="" textlink="">
      <cdr:nvSpPr>
        <cdr:cNvPr id="26" name="กล่องข้อความ 25"/>
        <cdr:cNvSpPr txBox="1"/>
      </cdr:nvSpPr>
      <cdr:spPr>
        <a:xfrm xmlns:a="http://schemas.openxmlformats.org/drawingml/2006/main">
          <a:off x="9014604" y="3268816"/>
          <a:ext cx="543464" cy="1811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dirty="0">
              <a:solidFill>
                <a:srgbClr val="FF0000"/>
              </a:solidFill>
            </a:rPr>
            <a:t>7.48</a:t>
          </a:r>
          <a:endParaRPr lang="th-TH" sz="8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0.7691</cdr:x>
      <cdr:y>0.5264</cdr:y>
    </cdr:from>
    <cdr:to>
      <cdr:x>0.81014</cdr:x>
      <cdr:y>0.55121</cdr:y>
    </cdr:to>
    <cdr:sp macro="" textlink="">
      <cdr:nvSpPr>
        <cdr:cNvPr id="27" name="กล่องข้อความ 26"/>
        <cdr:cNvSpPr txBox="1"/>
      </cdr:nvSpPr>
      <cdr:spPr>
        <a:xfrm xmlns:a="http://schemas.openxmlformats.org/drawingml/2006/main">
          <a:off x="9376913" y="3294695"/>
          <a:ext cx="500332" cy="155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dirty="0">
              <a:solidFill>
                <a:srgbClr val="FF0000"/>
              </a:solidFill>
            </a:rPr>
            <a:t>6.47</a:t>
          </a:r>
          <a:endParaRPr lang="th-TH" sz="8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0.79811</cdr:x>
      <cdr:y>0.50986</cdr:y>
    </cdr:from>
    <cdr:to>
      <cdr:x>0.86462</cdr:x>
      <cdr:y>0.5457</cdr:y>
    </cdr:to>
    <cdr:sp macro="" textlink="">
      <cdr:nvSpPr>
        <cdr:cNvPr id="28" name="กล่องข้อความ 27"/>
        <cdr:cNvSpPr txBox="1"/>
      </cdr:nvSpPr>
      <cdr:spPr>
        <a:xfrm xmlns:a="http://schemas.openxmlformats.org/drawingml/2006/main">
          <a:off x="9730597" y="3191178"/>
          <a:ext cx="810883" cy="2242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dirty="0">
              <a:solidFill>
                <a:srgbClr val="FF0000"/>
              </a:solidFill>
            </a:rPr>
            <a:t>9.13</a:t>
          </a:r>
          <a:endParaRPr lang="th-TH" sz="8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0.86462</cdr:x>
      <cdr:y>0.49884</cdr:y>
    </cdr:from>
    <cdr:to>
      <cdr:x>0.89858</cdr:x>
      <cdr:y>0.52778</cdr:y>
    </cdr:to>
    <cdr:sp macro="" textlink="">
      <cdr:nvSpPr>
        <cdr:cNvPr id="29" name="กล่องข้อความ 28"/>
        <cdr:cNvSpPr txBox="1"/>
      </cdr:nvSpPr>
      <cdr:spPr>
        <a:xfrm xmlns:a="http://schemas.openxmlformats.org/drawingml/2006/main">
          <a:off x="10541479" y="3122167"/>
          <a:ext cx="414068" cy="1811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dirty="0">
              <a:solidFill>
                <a:srgbClr val="FF0000"/>
              </a:solidFill>
            </a:rPr>
            <a:t>12.27</a:t>
          </a:r>
          <a:endParaRPr lang="th-TH" sz="8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0.89222</cdr:x>
      <cdr:y>0.40787</cdr:y>
    </cdr:from>
    <cdr:to>
      <cdr:x>0.92689</cdr:x>
      <cdr:y>0.43957</cdr:y>
    </cdr:to>
    <cdr:sp macro="" textlink="">
      <cdr:nvSpPr>
        <cdr:cNvPr id="30" name="กล่องข้อความ 29"/>
        <cdr:cNvSpPr txBox="1"/>
      </cdr:nvSpPr>
      <cdr:spPr>
        <a:xfrm xmlns:a="http://schemas.openxmlformats.org/drawingml/2006/main">
          <a:off x="10877909" y="2552823"/>
          <a:ext cx="422695" cy="1984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dirty="0">
              <a:solidFill>
                <a:srgbClr val="FF0000"/>
              </a:solidFill>
            </a:rPr>
            <a:t>31.16</a:t>
          </a:r>
          <a:endParaRPr lang="th-TH" sz="8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0.92079</cdr:x>
      <cdr:y>0.42065</cdr:y>
    </cdr:from>
    <cdr:to>
      <cdr:x>0.95899</cdr:x>
      <cdr:y>0.4427</cdr:y>
    </cdr:to>
    <cdr:sp macro="" textlink="">
      <cdr:nvSpPr>
        <cdr:cNvPr id="31" name="กล่องข้อความ 30"/>
        <cdr:cNvSpPr txBox="1"/>
      </cdr:nvSpPr>
      <cdr:spPr>
        <a:xfrm xmlns:a="http://schemas.openxmlformats.org/drawingml/2006/main">
          <a:off x="11226214" y="2632814"/>
          <a:ext cx="465826" cy="1380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dirty="0">
              <a:solidFill>
                <a:srgbClr val="FF0000"/>
              </a:solidFill>
            </a:rPr>
            <a:t>28.32</a:t>
          </a:r>
          <a:endParaRPr lang="th-TH" sz="8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0.94726</cdr:x>
      <cdr:y>0.31553</cdr:y>
    </cdr:from>
    <cdr:to>
      <cdr:x>0.98759</cdr:x>
      <cdr:y>0.33758</cdr:y>
    </cdr:to>
    <cdr:sp macro="" textlink="">
      <cdr:nvSpPr>
        <cdr:cNvPr id="32" name="กล่องข้อความ 31"/>
        <cdr:cNvSpPr txBox="1"/>
      </cdr:nvSpPr>
      <cdr:spPr>
        <a:xfrm xmlns:a="http://schemas.openxmlformats.org/drawingml/2006/main">
          <a:off x="11548992" y="1974854"/>
          <a:ext cx="491705" cy="1380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dirty="0">
              <a:solidFill>
                <a:srgbClr val="FF0000"/>
              </a:solidFill>
            </a:rPr>
            <a:t>50.05</a:t>
          </a:r>
          <a:endParaRPr lang="th-TH" sz="800" dirty="0">
            <a:solidFill>
              <a:srgbClr val="FF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7BD83-653F-4D33-8B0C-AF17D0EBF865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90A8F-6388-42E5-A493-A01051721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82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99A7E-4A36-461C-9237-5BBF34F906A3}" type="slidenum">
              <a:rPr lang="th-TH" smtClean="0">
                <a:solidFill>
                  <a:prstClr val="black"/>
                </a:solidFill>
              </a:rPr>
              <a:pPr/>
              <a:t>2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644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99A7E-4A36-461C-9237-5BBF34F906A3}" type="slidenum">
              <a:rPr lang="th-TH" smtClean="0">
                <a:solidFill>
                  <a:prstClr val="black"/>
                </a:solidFill>
              </a:rPr>
              <a:pPr/>
              <a:t>3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644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96DA8-BCA8-4F1F-BC49-4E7B7A0177B2}" type="slidenum">
              <a:rPr lang="th-TH" smtClean="0">
                <a:solidFill>
                  <a:prstClr val="black"/>
                </a:solidFill>
              </a:rPr>
              <a:pPr/>
              <a:t>10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920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99A7E-4A36-461C-9237-5BBF34F906A3}" type="slidenum">
              <a:rPr lang="th-TH" smtClean="0"/>
              <a:t>17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6644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25/01/65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25614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25/01/65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88847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25/01/65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6749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25/01/65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33587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25/01/65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70873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25/01/65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7543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25/01/65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6379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25/01/65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28582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25/01/65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05285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25/01/65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0449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25/01/65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86216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F293D-20BF-487A-BFA7-792ABC73B8A5}" type="datetimeFigureOut">
              <a:rPr lang="th-TH" smtClean="0"/>
              <a:t>25/01/65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7651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14124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reflection blurRad="12700" stA="28000" endPos="45000" dist="1000" dir="5400000" sy="-100000" algn="bl" rotWithShape="0"/>
                </a:effectLst>
                <a:latin typeface="Browallia New" pitchFamily="34" charset="-34"/>
                <a:cs typeface="Browallia New" pitchFamily="34" charset="-34"/>
              </a:rPr>
              <a:t>Clinical  Tracer  </a:t>
            </a:r>
          </a:p>
          <a:p>
            <a:pPr algn="ctr"/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reflection blurRad="12700" stA="28000" endPos="45000" dist="1000" dir="5400000" sy="-100000" algn="bl" rotWithShape="0"/>
                </a:effectLst>
                <a:latin typeface="Browallia New" pitchFamily="34" charset="-34"/>
                <a:cs typeface="Browallia New" pitchFamily="34" charset="-34"/>
              </a:rPr>
              <a:t>PCT  </a:t>
            </a:r>
            <a:r>
              <a:rPr lang="th-TH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reflection blurRad="12700" stA="28000" endPos="45000" dist="1000" dir="5400000" sy="-100000" algn="bl" rotWithShape="0"/>
                </a:effectLst>
                <a:latin typeface="Browallia New" pitchFamily="34" charset="-34"/>
                <a:cs typeface="Browallia New" pitchFamily="34" charset="-34"/>
              </a:rPr>
              <a:t>อายุรก</a:t>
            </a:r>
            <a:r>
              <a:rPr lang="th-TH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reflection blurRad="12700" stA="28000" endPos="45000" dist="1000" dir="5400000" sy="-100000" algn="bl" rotWithShape="0"/>
                </a:effectLst>
                <a:latin typeface="Browallia New" pitchFamily="34" charset="-34"/>
                <a:cs typeface="Browallia New" pitchFamily="34" charset="-34"/>
              </a:rPr>
              <a:t>รรม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FF"/>
              </a:solidFill>
              <a:effectLst>
                <a:reflection blurRad="12700" stA="28000" endPos="45000" dist="1000" dir="5400000" sy="-100000" algn="bl" rotWithShape="0"/>
              </a:effectLst>
              <a:latin typeface="Browallia New" pitchFamily="34" charset="-34"/>
              <a:cs typeface="Browall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8847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01943" y="-139700"/>
            <a:ext cx="7886700" cy="988662"/>
          </a:xfrm>
        </p:spPr>
        <p:txBody>
          <a:bodyPr>
            <a:normAutofit/>
          </a:bodyPr>
          <a:lstStyle/>
          <a:p>
            <a:pPr algn="ctr"/>
            <a:r>
              <a:rPr lang="th-TH" sz="2800" b="1" dirty="0">
                <a:latin typeface="Browallia New" pitchFamily="34" charset="-34"/>
                <a:cs typeface="Browallia New" pitchFamily="34" charset="-34"/>
              </a:rPr>
              <a:t>ผลลัพธ์การดูแลรักษาผู้ป่วย </a:t>
            </a:r>
            <a:r>
              <a:rPr lang="en-US" sz="2800" b="1" dirty="0">
                <a:latin typeface="Browallia New" pitchFamily="34" charset="-34"/>
                <a:cs typeface="Browallia New" pitchFamily="34" charset="-34"/>
              </a:rPr>
              <a:t>Stroke</a:t>
            </a:r>
            <a:endParaRPr lang="th-TH" sz="2800" b="1" dirty="0">
              <a:latin typeface="Browallia New" pitchFamily="34" charset="-34"/>
              <a:cs typeface="Browallia New" pitchFamily="34" charset="-34"/>
            </a:endParaRPr>
          </a:p>
        </p:txBody>
      </p:sp>
      <p:graphicFrame>
        <p:nvGraphicFramePr>
          <p:cNvPr id="13" name="ตัวแทนเนื้อหา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1371742"/>
              </p:ext>
            </p:extLst>
          </p:nvPr>
        </p:nvGraphicFramePr>
        <p:xfrm>
          <a:off x="0" y="599090"/>
          <a:ext cx="9144000" cy="6258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กล่องข้อความ 5"/>
          <p:cNvSpPr txBox="1"/>
          <p:nvPr/>
        </p:nvSpPr>
        <p:spPr>
          <a:xfrm>
            <a:off x="402763" y="6397523"/>
            <a:ext cx="399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prstClr val="black"/>
                </a:solidFill>
              </a:rPr>
              <a:t>2560</a:t>
            </a:r>
            <a:endParaRPr lang="th-TH" sz="900" b="1" dirty="0">
              <a:solidFill>
                <a:prstClr val="black"/>
              </a:solidFill>
            </a:endParaRP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892206" y="3369926"/>
            <a:ext cx="360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FF0000"/>
                </a:solidFill>
              </a:rPr>
              <a:t>21.3</a:t>
            </a:r>
            <a:endParaRPr lang="th-TH" sz="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9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170359"/>
              </p:ext>
            </p:extLst>
          </p:nvPr>
        </p:nvGraphicFramePr>
        <p:xfrm>
          <a:off x="539551" y="908719"/>
          <a:ext cx="8208914" cy="4447158"/>
        </p:xfrm>
        <a:graphic>
          <a:graphicData uri="http://schemas.openxmlformats.org/drawingml/2006/table">
            <a:tbl>
              <a:tblPr firstRow="1" firstCol="1" bandRow="1"/>
              <a:tblGrid>
                <a:gridCol w="37025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0180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0090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0090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9469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0801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50405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รายการตัวชี้วัด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เกณฑ์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ปี2560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ปี2561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ปี2562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ปี</a:t>
                      </a: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2563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46113">
                <a:tc>
                  <a:txBody>
                    <a:bodyPr/>
                    <a:lstStyle/>
                    <a:p>
                      <a:pPr algn="thaiDi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1.ร้อยละผู้ป่วยที่เข้าระบบ </a:t>
                      </a: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Stroke fast track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&gt; 20%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21.39%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19.05%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20.39%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20.14%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6232">
                <a:tc>
                  <a:txBody>
                    <a:bodyPr/>
                    <a:lstStyle/>
                    <a:p>
                      <a:pPr algn="thaiDi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2.Door to needle time </a:t>
                      </a: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ภายในเวลา 60 นาที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&gt; 60%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60.24%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80.68%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82.85%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81.72%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6232">
                <a:tc>
                  <a:txBody>
                    <a:bodyPr/>
                    <a:lstStyle/>
                    <a:p>
                      <a:pPr algn="thaiDi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3.ร้อยละของผู้ป่วย</a:t>
                      </a: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acute ischemic stroke </a:t>
                      </a: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ที่ได้รับ </a:t>
                      </a:r>
                      <a:r>
                        <a:rPr lang="en-US" sz="1800" dirty="0" err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rt</a:t>
                      </a: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-PA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&gt; 7%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9.34%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9.24%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7.82%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9.36%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0603">
                <a:tc>
                  <a:txBody>
                    <a:bodyPr/>
                    <a:lstStyle/>
                    <a:p>
                      <a:pPr algn="thaiDi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4.</a:t>
                      </a: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Door to OR </a:t>
                      </a: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ภายใน 90 นาที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&gt; 50%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-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-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100%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01132">
                <a:tc>
                  <a:txBody>
                    <a:bodyPr/>
                    <a:lstStyle/>
                    <a:p>
                      <a:pPr algn="thaiDi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5.</a:t>
                      </a: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ร้อยละการตายของผู้ป่วย </a:t>
                      </a: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Stroke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&lt; 7 %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4.95%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7.48%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6.47%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9.13%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52789">
                <a:tc>
                  <a:txBody>
                    <a:bodyPr/>
                    <a:lstStyle/>
                    <a:p>
                      <a:pPr algn="thaiDi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6.</a:t>
                      </a: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ร้อยละการส่งต่อเพื่อดูแลต่อเนื่อง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&gt; 80 %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12.27%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31.16%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28.32%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50.05%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79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4">
            <a:extLst>
              <a:ext uri="{FF2B5EF4-FFF2-40B4-BE49-F238E27FC236}">
                <a16:creationId xmlns="" xmlns:a16="http://schemas.microsoft.com/office/drawing/2014/main" id="{CB9E1C44-5B3F-4AB0-BE97-046938777E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148821"/>
              </p:ext>
            </p:extLst>
          </p:nvPr>
        </p:nvGraphicFramePr>
        <p:xfrm>
          <a:off x="107504" y="548680"/>
          <a:ext cx="8887409" cy="6156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1235">
                  <a:extLst>
                    <a:ext uri="{9D8B030D-6E8A-4147-A177-3AD203B41FA5}">
                      <a16:colId xmlns="" xmlns:a16="http://schemas.microsoft.com/office/drawing/2014/main" val="2316668944"/>
                    </a:ext>
                  </a:extLst>
                </a:gridCol>
                <a:gridCol w="1481235">
                  <a:extLst>
                    <a:ext uri="{9D8B030D-6E8A-4147-A177-3AD203B41FA5}">
                      <a16:colId xmlns="" xmlns:a16="http://schemas.microsoft.com/office/drawing/2014/main" val="1648214054"/>
                    </a:ext>
                  </a:extLst>
                </a:gridCol>
                <a:gridCol w="1481235">
                  <a:extLst>
                    <a:ext uri="{9D8B030D-6E8A-4147-A177-3AD203B41FA5}">
                      <a16:colId xmlns="" xmlns:a16="http://schemas.microsoft.com/office/drawing/2014/main" val="3982079579"/>
                    </a:ext>
                  </a:extLst>
                </a:gridCol>
                <a:gridCol w="1490828">
                  <a:extLst>
                    <a:ext uri="{9D8B030D-6E8A-4147-A177-3AD203B41FA5}">
                      <a16:colId xmlns="" xmlns:a16="http://schemas.microsoft.com/office/drawing/2014/main" val="1820375302"/>
                    </a:ext>
                  </a:extLst>
                </a:gridCol>
                <a:gridCol w="1471641">
                  <a:extLst>
                    <a:ext uri="{9D8B030D-6E8A-4147-A177-3AD203B41FA5}">
                      <a16:colId xmlns="" xmlns:a16="http://schemas.microsoft.com/office/drawing/2014/main" val="1088872454"/>
                    </a:ext>
                  </a:extLst>
                </a:gridCol>
                <a:gridCol w="1481235">
                  <a:extLst>
                    <a:ext uri="{9D8B030D-6E8A-4147-A177-3AD203B41FA5}">
                      <a16:colId xmlns="" xmlns:a16="http://schemas.microsoft.com/office/drawing/2014/main" val="1399115908"/>
                    </a:ext>
                  </a:extLst>
                </a:gridCol>
              </a:tblGrid>
              <a:tr h="972696"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effectLst/>
                          <a:latin typeface="Browallia New" pitchFamily="34" charset="-34"/>
                          <a:ea typeface="Calibri" panose="020F0502020204030204" pitchFamily="34" charset="0"/>
                          <a:cs typeface="Browallia New" pitchFamily="34" charset="-34"/>
                        </a:rPr>
                        <a:t>1.ร้อยละผู้ป่วยที่เข้าระบบ </a:t>
                      </a:r>
                      <a:r>
                        <a:rPr lang="en-US" sz="1800" b="1" dirty="0">
                          <a:effectLst/>
                          <a:latin typeface="Browallia New" pitchFamily="34" charset="-34"/>
                          <a:ea typeface="Calibri" panose="020F0502020204030204" pitchFamily="34" charset="0"/>
                          <a:cs typeface="Browallia New" pitchFamily="34" charset="-34"/>
                        </a:rPr>
                        <a:t>Stroke fast track</a:t>
                      </a:r>
                      <a:r>
                        <a:rPr lang="th-TH" sz="1800" b="1" dirty="0">
                          <a:effectLst/>
                          <a:latin typeface="Browallia New" pitchFamily="34" charset="-34"/>
                          <a:ea typeface="Calibri" panose="020F0502020204030204" pitchFamily="34" charset="0"/>
                          <a:cs typeface="Browallia New" pitchFamily="34" charset="-34"/>
                        </a:rPr>
                        <a:t> ≥ </a:t>
                      </a:r>
                      <a:r>
                        <a:rPr lang="en-US" sz="1800" b="1" dirty="0">
                          <a:effectLst/>
                          <a:latin typeface="Browallia New" pitchFamily="34" charset="-34"/>
                          <a:ea typeface="Calibri" panose="020F0502020204030204" pitchFamily="34" charset="0"/>
                          <a:cs typeface="Browallia New" pitchFamily="34" charset="-34"/>
                        </a:rPr>
                        <a:t>20%</a:t>
                      </a:r>
                      <a:r>
                        <a:rPr lang="th-TH" sz="1800" b="1" dirty="0">
                          <a:effectLst/>
                          <a:latin typeface="Browallia New" pitchFamily="34" charset="-34"/>
                          <a:ea typeface="Calibri" panose="020F0502020204030204" pitchFamily="34" charset="0"/>
                          <a:cs typeface="Browallia New" pitchFamily="34" charset="-34"/>
                        </a:rPr>
                        <a:t> </a:t>
                      </a:r>
                      <a:r>
                        <a:rPr lang="th-TH" sz="1800" b="1" baseline="0" dirty="0">
                          <a:effectLst/>
                          <a:latin typeface="Browallia New" pitchFamily="34" charset="-34"/>
                          <a:ea typeface="Calibri" panose="020F0502020204030204" pitchFamily="34" charset="0"/>
                          <a:cs typeface="Browallia New" pitchFamily="34" charset="-34"/>
                        </a:rPr>
                        <a:t> </a:t>
                      </a:r>
                      <a:r>
                        <a:rPr lang="en-US" sz="1800" b="1" baseline="0" dirty="0">
                          <a:effectLst/>
                          <a:latin typeface="Browallia New" pitchFamily="34" charset="-34"/>
                          <a:ea typeface="Calibri" panose="020F0502020204030204" pitchFamily="34" charset="0"/>
                          <a:cs typeface="Browallia New" pitchFamily="34" charset="-34"/>
                        </a:rPr>
                        <a:t>= 20.14 %</a:t>
                      </a:r>
                      <a:endParaRPr lang="en-US" sz="1800" b="1" dirty="0">
                        <a:effectLst/>
                        <a:latin typeface="Browallia New" pitchFamily="34" charset="-34"/>
                        <a:ea typeface="Calibri" panose="020F0502020204030204" pitchFamily="34" charset="0"/>
                        <a:cs typeface="Browallia New" pitchFamily="34" charset="-34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effectLst/>
                          <a:latin typeface="Browallia New" pitchFamily="34" charset="-34"/>
                          <a:ea typeface="Calibri" panose="020F0502020204030204" pitchFamily="34" charset="0"/>
                          <a:cs typeface="Browallia New" pitchFamily="34" charset="-34"/>
                        </a:rPr>
                        <a:t>2.Door to needle time </a:t>
                      </a:r>
                      <a:r>
                        <a:rPr lang="th-TH" sz="1800" b="1" dirty="0">
                          <a:effectLst/>
                          <a:latin typeface="Browallia New" pitchFamily="34" charset="-34"/>
                          <a:ea typeface="Calibri" panose="020F0502020204030204" pitchFamily="34" charset="0"/>
                          <a:cs typeface="Browallia New" pitchFamily="34" charset="-34"/>
                        </a:rPr>
                        <a:t>ภายในเวลา 60 นาที</a:t>
                      </a:r>
                      <a:r>
                        <a:rPr lang="en-US" sz="1800" b="1" dirty="0">
                          <a:effectLst/>
                          <a:latin typeface="Browallia New" pitchFamily="34" charset="-34"/>
                          <a:ea typeface="Calibri" panose="020F0502020204030204" pitchFamily="34" charset="0"/>
                          <a:cs typeface="Browallia New" pitchFamily="34" charset="-34"/>
                        </a:rPr>
                        <a:t> </a:t>
                      </a:r>
                      <a:r>
                        <a:rPr lang="th-TH" sz="1800" b="1" dirty="0">
                          <a:effectLst/>
                          <a:latin typeface="Browallia New" pitchFamily="34" charset="-34"/>
                          <a:ea typeface="Calibri" panose="020F0502020204030204" pitchFamily="34" charset="0"/>
                          <a:cs typeface="Browallia New" pitchFamily="34" charset="-34"/>
                        </a:rPr>
                        <a:t>≥ </a:t>
                      </a:r>
                      <a:r>
                        <a:rPr lang="en-US" sz="1800" b="1" dirty="0">
                          <a:effectLst/>
                          <a:latin typeface="Browallia New" pitchFamily="34" charset="-34"/>
                          <a:ea typeface="Calibri" panose="020F0502020204030204" pitchFamily="34" charset="0"/>
                          <a:cs typeface="Browallia New" pitchFamily="34" charset="-34"/>
                        </a:rPr>
                        <a:t>60% = 81.72 %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effectLst/>
                          <a:latin typeface="Browallia New" pitchFamily="34" charset="-34"/>
                          <a:ea typeface="Calibri" panose="020F0502020204030204" pitchFamily="34" charset="0"/>
                          <a:cs typeface="Browallia New" pitchFamily="34" charset="-34"/>
                        </a:rPr>
                        <a:t>3.ร้อยละของผู้ป่วย</a:t>
                      </a:r>
                      <a:r>
                        <a:rPr lang="en-US" sz="1800" b="1" dirty="0">
                          <a:effectLst/>
                          <a:latin typeface="Browallia New" pitchFamily="34" charset="-34"/>
                          <a:ea typeface="Calibri" panose="020F0502020204030204" pitchFamily="34" charset="0"/>
                          <a:cs typeface="Browallia New" pitchFamily="34" charset="-34"/>
                        </a:rPr>
                        <a:t>acute ischemic stroke </a:t>
                      </a:r>
                      <a:r>
                        <a:rPr lang="th-TH" sz="1800" b="1" dirty="0">
                          <a:effectLst/>
                          <a:latin typeface="Browallia New" pitchFamily="34" charset="-34"/>
                          <a:ea typeface="Calibri" panose="020F0502020204030204" pitchFamily="34" charset="0"/>
                          <a:cs typeface="Browallia New" pitchFamily="34" charset="-34"/>
                        </a:rPr>
                        <a:t>ที่ได้รับ </a:t>
                      </a:r>
                      <a:r>
                        <a:rPr lang="en-US" sz="1800" b="1" dirty="0">
                          <a:effectLst/>
                          <a:latin typeface="Browallia New" pitchFamily="34" charset="-34"/>
                          <a:ea typeface="Calibri" panose="020F0502020204030204" pitchFamily="34" charset="0"/>
                          <a:cs typeface="Browallia New" pitchFamily="34" charset="-34"/>
                        </a:rPr>
                        <a:t>rt-PA </a:t>
                      </a:r>
                      <a:r>
                        <a:rPr lang="th-TH" sz="1800" b="1" dirty="0">
                          <a:effectLst/>
                          <a:latin typeface="Browallia New" pitchFamily="34" charset="-34"/>
                          <a:ea typeface="Calibri" panose="020F0502020204030204" pitchFamily="34" charset="0"/>
                          <a:cs typeface="Browallia New" pitchFamily="34" charset="-34"/>
                        </a:rPr>
                        <a:t>≥ </a:t>
                      </a:r>
                      <a:r>
                        <a:rPr lang="en-US" sz="1800" b="1" dirty="0">
                          <a:effectLst/>
                          <a:latin typeface="Browallia New" pitchFamily="34" charset="-34"/>
                          <a:ea typeface="Calibri" panose="020F0502020204030204" pitchFamily="34" charset="0"/>
                          <a:cs typeface="Browallia New" pitchFamily="34" charset="-34"/>
                        </a:rPr>
                        <a:t>7% = 9.36 %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effectLst/>
                          <a:latin typeface="Browallia New" pitchFamily="34" charset="-34"/>
                          <a:ea typeface="Calibri" panose="020F0502020204030204" pitchFamily="34" charset="0"/>
                          <a:cs typeface="Browallia New" pitchFamily="34" charset="-34"/>
                        </a:rPr>
                        <a:t>4.</a:t>
                      </a:r>
                      <a:r>
                        <a:rPr lang="en-US" sz="1800" b="1" dirty="0">
                          <a:effectLst/>
                          <a:latin typeface="Browallia New" pitchFamily="34" charset="-34"/>
                          <a:ea typeface="Calibri" panose="020F0502020204030204" pitchFamily="34" charset="0"/>
                          <a:cs typeface="Browallia New" pitchFamily="34" charset="-34"/>
                        </a:rPr>
                        <a:t>Door to OR </a:t>
                      </a:r>
                      <a:r>
                        <a:rPr lang="th-TH" sz="1800" b="1" dirty="0">
                          <a:effectLst/>
                          <a:latin typeface="Browallia New" pitchFamily="34" charset="-34"/>
                          <a:ea typeface="Calibri" panose="020F0502020204030204" pitchFamily="34" charset="0"/>
                          <a:cs typeface="Browallia New" pitchFamily="34" charset="-34"/>
                        </a:rPr>
                        <a:t>ภายใน 90 นาที</a:t>
                      </a:r>
                      <a:r>
                        <a:rPr lang="en-US" sz="1800" b="1" dirty="0">
                          <a:effectLst/>
                          <a:latin typeface="Browallia New" pitchFamily="34" charset="-34"/>
                          <a:ea typeface="Calibri" panose="020F0502020204030204" pitchFamily="34" charset="0"/>
                          <a:cs typeface="Browallia New" pitchFamily="34" charset="-34"/>
                        </a:rPr>
                        <a:t> </a:t>
                      </a:r>
                      <a:r>
                        <a:rPr lang="th-TH" sz="1800" b="1" dirty="0">
                          <a:effectLst/>
                          <a:latin typeface="Browallia New" pitchFamily="34" charset="-34"/>
                          <a:ea typeface="Calibri" panose="020F0502020204030204" pitchFamily="34" charset="0"/>
                          <a:cs typeface="Browallia New" pitchFamily="34" charset="-34"/>
                        </a:rPr>
                        <a:t>≥ </a:t>
                      </a:r>
                      <a:r>
                        <a:rPr lang="en-US" sz="1800" b="1" dirty="0">
                          <a:effectLst/>
                          <a:latin typeface="Browallia New" pitchFamily="34" charset="-34"/>
                          <a:ea typeface="Calibri" panose="020F0502020204030204" pitchFamily="34" charset="0"/>
                          <a:cs typeface="Browallia New" pitchFamily="34" charset="-34"/>
                        </a:rPr>
                        <a:t> 50%</a:t>
                      </a:r>
                    </a:p>
                    <a:p>
                      <a:pPr algn="thaiDist"/>
                      <a:r>
                        <a:rPr lang="en-US" sz="1800" b="1" dirty="0">
                          <a:latin typeface="Browallia New" pitchFamily="34" charset="-34"/>
                          <a:cs typeface="Browallia New" pitchFamily="34" charset="-34"/>
                        </a:rPr>
                        <a:t>=</a:t>
                      </a:r>
                      <a:r>
                        <a:rPr lang="en-US" sz="1800" b="1" baseline="0" dirty="0">
                          <a:latin typeface="Browallia New" pitchFamily="34" charset="-34"/>
                          <a:cs typeface="Browallia New" pitchFamily="34" charset="-34"/>
                        </a:rPr>
                        <a:t> </a:t>
                      </a:r>
                      <a:r>
                        <a:rPr lang="th-TH" sz="1800" b="1" dirty="0">
                          <a:latin typeface="Browallia New" pitchFamily="34" charset="-34"/>
                          <a:cs typeface="Browallia New" pitchFamily="34" charset="-34"/>
                        </a:rPr>
                        <a:t>100 </a:t>
                      </a:r>
                      <a:r>
                        <a:rPr lang="en-US" sz="1800" b="1" dirty="0">
                          <a:latin typeface="Browallia New" pitchFamily="34" charset="-34"/>
                          <a:cs typeface="Browallia New" pitchFamily="34" charset="-34"/>
                        </a:rPr>
                        <a:t>%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effectLst/>
                          <a:latin typeface="Browallia New" pitchFamily="34" charset="-34"/>
                          <a:ea typeface="Calibri" panose="020F0502020204030204" pitchFamily="34" charset="0"/>
                          <a:cs typeface="Browallia New" pitchFamily="34" charset="-34"/>
                        </a:rPr>
                        <a:t>5.</a:t>
                      </a:r>
                      <a:r>
                        <a:rPr lang="th-TH" sz="1800" b="1" dirty="0">
                          <a:effectLst/>
                          <a:latin typeface="Browallia New" pitchFamily="34" charset="-34"/>
                          <a:ea typeface="Calibri" panose="020F0502020204030204" pitchFamily="34" charset="0"/>
                          <a:cs typeface="Browallia New" pitchFamily="34" charset="-34"/>
                        </a:rPr>
                        <a:t>ร้อยละการตายของผู้ป่วย </a:t>
                      </a:r>
                      <a:r>
                        <a:rPr lang="en-US" sz="1800" b="1" dirty="0">
                          <a:effectLst/>
                          <a:latin typeface="Browallia New" pitchFamily="34" charset="-34"/>
                          <a:ea typeface="Calibri" panose="020F0502020204030204" pitchFamily="34" charset="0"/>
                          <a:cs typeface="Browallia New" pitchFamily="34" charset="-34"/>
                        </a:rPr>
                        <a:t>Stroke</a:t>
                      </a:r>
                      <a:r>
                        <a:rPr lang="th-TH" sz="1800" b="1" dirty="0">
                          <a:effectLst/>
                          <a:latin typeface="Browallia New" pitchFamily="34" charset="-34"/>
                          <a:ea typeface="Calibri" panose="020F0502020204030204" pitchFamily="34" charset="0"/>
                          <a:cs typeface="Browallia New" pitchFamily="34" charset="-34"/>
                        </a:rPr>
                        <a:t> </a:t>
                      </a:r>
                      <a:r>
                        <a:rPr lang="en-US" sz="1800" b="1" dirty="0">
                          <a:latin typeface="Browallia New" pitchFamily="34" charset="-34"/>
                          <a:cs typeface="Browallia New" pitchFamily="34" charset="-34"/>
                        </a:rPr>
                        <a:t>≥ 7%</a:t>
                      </a:r>
                    </a:p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Browallia New" pitchFamily="34" charset="-34"/>
                          <a:cs typeface="Browallia New" pitchFamily="34" charset="-34"/>
                        </a:rPr>
                        <a:t>= 9.36 %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effectLst/>
                          <a:latin typeface="Browallia New" pitchFamily="34" charset="-34"/>
                          <a:ea typeface="Calibri" panose="020F0502020204030204" pitchFamily="34" charset="0"/>
                          <a:cs typeface="Browallia New" pitchFamily="34" charset="-34"/>
                        </a:rPr>
                        <a:t>6.</a:t>
                      </a:r>
                      <a:r>
                        <a:rPr lang="th-TH" sz="1800" b="1" dirty="0">
                          <a:effectLst/>
                          <a:latin typeface="Browallia New" pitchFamily="34" charset="-34"/>
                          <a:ea typeface="Calibri" panose="020F0502020204030204" pitchFamily="34" charset="0"/>
                          <a:cs typeface="Browallia New" pitchFamily="34" charset="-34"/>
                        </a:rPr>
                        <a:t>ร้อยละการส่งต่อเพื่อดูแลต่อเนื่อง</a:t>
                      </a:r>
                      <a:r>
                        <a:rPr lang="en-US" sz="1800" b="1" dirty="0">
                          <a:effectLst/>
                          <a:latin typeface="Browallia New" pitchFamily="34" charset="-34"/>
                          <a:ea typeface="Calibri" panose="020F0502020204030204" pitchFamily="34" charset="0"/>
                          <a:cs typeface="Browallia New" pitchFamily="34" charset="-34"/>
                        </a:rPr>
                        <a:t> </a:t>
                      </a:r>
                      <a:r>
                        <a:rPr lang="en-US" sz="1800" b="1" dirty="0">
                          <a:latin typeface="Browallia New" pitchFamily="34" charset="-34"/>
                          <a:cs typeface="Browallia New" pitchFamily="34" charset="-34"/>
                        </a:rPr>
                        <a:t>≥ 80%</a:t>
                      </a:r>
                    </a:p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Browallia New" pitchFamily="34" charset="-34"/>
                          <a:cs typeface="Browallia New" pitchFamily="34" charset="-34"/>
                        </a:rPr>
                        <a:t>= 50.05 %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078892802"/>
                  </a:ext>
                </a:extLst>
              </a:tr>
              <a:tr h="4632501">
                <a:tc>
                  <a:txBody>
                    <a:bodyPr/>
                    <a:lstStyle/>
                    <a:p>
                      <a:pPr algn="thaiDist"/>
                      <a:r>
                        <a:rPr lang="th-TH" sz="1600" dirty="0">
                          <a:latin typeface="Browallia New" pitchFamily="34" charset="-34"/>
                          <a:cs typeface="Browallia New" pitchFamily="34" charset="-34"/>
                        </a:rPr>
                        <a:t>อัตราผู้ป่วยเข้าระบบ </a:t>
                      </a:r>
                      <a:r>
                        <a:rPr lang="en-US" sz="1600" dirty="0">
                          <a:latin typeface="Browallia New" pitchFamily="34" charset="-34"/>
                          <a:cs typeface="Browallia New" pitchFamily="34" charset="-34"/>
                        </a:rPr>
                        <a:t>stroke fast track </a:t>
                      </a:r>
                      <a:r>
                        <a:rPr lang="th-TH" sz="1600" dirty="0">
                          <a:latin typeface="Browallia New" pitchFamily="34" charset="-34"/>
                          <a:cs typeface="Browallia New" pitchFamily="34" charset="-34"/>
                        </a:rPr>
                        <a:t>ประมาณ </a:t>
                      </a:r>
                      <a:r>
                        <a:rPr lang="en-US" sz="1600" dirty="0">
                          <a:latin typeface="Browallia New" pitchFamily="34" charset="-34"/>
                          <a:cs typeface="Browallia New" pitchFamily="34" charset="-34"/>
                        </a:rPr>
                        <a:t>20% </a:t>
                      </a:r>
                      <a:r>
                        <a:rPr lang="th-TH" sz="1600" dirty="0">
                          <a:latin typeface="Browallia New" pitchFamily="34" charset="-34"/>
                          <a:cs typeface="Browallia New" pitchFamily="34" charset="-34"/>
                        </a:rPr>
                        <a:t>ต่อปี แต่อนาคตต้องการเพิ่มอัตราการเข้าระบบให้มากขึ้นกว่าเดิม โดยแนวทางในอนาคตคือให้ความรู้ประชาชนเรื่องโรคหลอดเลือดสมอง และเวลาที่ต้องรีบมารพ.ภายใน </a:t>
                      </a:r>
                      <a:r>
                        <a:rPr lang="en-US" sz="1600" dirty="0">
                          <a:latin typeface="Browallia New" pitchFamily="34" charset="-34"/>
                          <a:cs typeface="Browallia New" pitchFamily="34" charset="-34"/>
                        </a:rPr>
                        <a:t>3.5 </a:t>
                      </a:r>
                      <a:r>
                        <a:rPr lang="th-TH" sz="1600" dirty="0">
                          <a:latin typeface="Browallia New" pitchFamily="34" charset="-34"/>
                          <a:cs typeface="Browallia New" pitchFamily="34" charset="-34"/>
                        </a:rPr>
                        <a:t>ชั่วโมง (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Onset to door &lt;3.5 </a:t>
                      </a:r>
                      <a:r>
                        <a:rPr lang="th-TH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ชั่วโมง),ประชาสัมพันธ์เรื่องการใช้บริการ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1169</a:t>
                      </a:r>
                      <a:r>
                        <a:rPr lang="th-TH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 , 1132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 </a:t>
                      </a:r>
                      <a:r>
                        <a:rPr lang="th-TH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เพื่อมาโรงพยาบาลได้เร็วขึ้น และพัฒนาระบบ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refer stroke fast track </a:t>
                      </a:r>
                      <a:r>
                        <a:rPr lang="th-TH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จาก รพช. ให้ลดเวลา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Door to refer &lt; 30 </a:t>
                      </a:r>
                      <a:r>
                        <a:rPr lang="th-TH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นาที</a:t>
                      </a:r>
                      <a:endParaRPr lang="en-US" sz="16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จากการพัฒนาระบบ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Stroke fast track </a:t>
                      </a:r>
                      <a:r>
                        <a:rPr lang="th-TH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ให้มี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Door to needle time </a:t>
                      </a:r>
                      <a:r>
                        <a:rPr lang="th-TH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ภายใน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60 </a:t>
                      </a:r>
                      <a:r>
                        <a:rPr lang="th-TH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นาที โรงพยาบาลกาฬสินธุ์สามารถปฏิบัติได้มากกว่า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60% </a:t>
                      </a:r>
                      <a:r>
                        <a:rPr lang="th-TH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มาตลอด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3 </a:t>
                      </a:r>
                      <a:r>
                        <a:rPr lang="th-TH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ปี แนวทางการพัฒนาในอนาคตคือ จะลดเวลา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door to needle time </a:t>
                      </a:r>
                      <a:r>
                        <a:rPr lang="th-TH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ให้เหลือภายใน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45 </a:t>
                      </a:r>
                      <a:r>
                        <a:rPr lang="th-TH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นาที ขณะนี้กำลังจัดตั้งศูนย์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CT scan </a:t>
                      </a:r>
                      <a:r>
                        <a:rPr lang="th-TH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อยู่ติดกับห้องฉุกเฉิน (จะสามารถเปิดใช้งานได้ภายใน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1-2 </a:t>
                      </a:r>
                      <a:r>
                        <a:rPr lang="th-TH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เดือนนี้) ซึ่งจะลดเวลาการส่งคนไข้ไปและกลับมาจากห้อง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CT </a:t>
                      </a:r>
                      <a:r>
                        <a:rPr lang="th-TH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 ทำให้ลดเวลา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Door to needle time </a:t>
                      </a:r>
                      <a:r>
                        <a:rPr lang="th-TH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ลงได้</a:t>
                      </a:r>
                      <a:endParaRPr lang="en-US" sz="16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4 </a:t>
                      </a:r>
                      <a:r>
                        <a:rPr lang="th-TH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ปีที่ผ่านมาอัตราการรักษาด้วยยาสลายลิ่มเลือด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(IV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rtPA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) </a:t>
                      </a:r>
                      <a:r>
                        <a:rPr lang="th-TH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มากกว่า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7% </a:t>
                      </a:r>
                      <a:r>
                        <a:rPr lang="th-TH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มาโดยตลอด แต่ในอนาคตต้องการเพิ่มอัตราการรักษาด้วยยาละลายลิ่มเลือดให้มากขึ้นอีก โดยให้ความรู้แก่ผู้ป่วยและประชาชนว่าหากมีอาการทางโรคหลอดเลือดสมองให้รีบมาโรงพยาบาลโดยเร็วที่สุด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 (Onset to door &lt;3.5 </a:t>
                      </a:r>
                      <a:r>
                        <a:rPr lang="th-TH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ชั่วโมง) และพัฒนาระบบ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stroke fast track </a:t>
                      </a:r>
                      <a:r>
                        <a:rPr lang="th-TH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ให้มี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Door to needle time &lt;60 </a:t>
                      </a:r>
                      <a:r>
                        <a:rPr lang="th-TH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นาที</a:t>
                      </a:r>
                      <a:endParaRPr lang="en-US" sz="16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1600" dirty="0">
                          <a:latin typeface="Browallia New" pitchFamily="34" charset="-34"/>
                          <a:cs typeface="Browallia New" pitchFamily="34" charset="-34"/>
                        </a:rPr>
                        <a:t>การพัฒนาระบบการผ่าตัดผู้ป่วยโรคหลอดเลือดสมองแตกเกิดผลลัพธ์ตามเป้าหมาย</a:t>
                      </a:r>
                      <a:r>
                        <a:rPr lang="th-TH" sz="1600" baseline="0" dirty="0">
                          <a:latin typeface="Browallia New" pitchFamily="34" charset="-34"/>
                          <a:cs typeface="Browallia New" pitchFamily="34" charset="-34"/>
                        </a:rPr>
                        <a:t> เนื่องจากมีระบบทางด่วน </a:t>
                      </a:r>
                      <a:r>
                        <a:rPr lang="en-US" sz="1600" baseline="0" dirty="0">
                          <a:latin typeface="Browallia New" pitchFamily="34" charset="-34"/>
                          <a:cs typeface="Browallia New" pitchFamily="34" charset="-34"/>
                        </a:rPr>
                        <a:t>ER </a:t>
                      </a:r>
                      <a:r>
                        <a:rPr lang="th-TH" sz="1600" baseline="0" dirty="0">
                          <a:latin typeface="Browallia New" pitchFamily="34" charset="-34"/>
                          <a:cs typeface="Browallia New" pitchFamily="34" charset="-34"/>
                        </a:rPr>
                        <a:t>สามารถประสานงานมาที่ห้องผ่าตัดเพื่อ </a:t>
                      </a:r>
                      <a:r>
                        <a:rPr lang="en-US" sz="1600" baseline="0" dirty="0">
                          <a:latin typeface="Browallia New" pitchFamily="34" charset="-34"/>
                          <a:cs typeface="Browallia New" pitchFamily="34" charset="-34"/>
                        </a:rPr>
                        <a:t>Set OR </a:t>
                      </a:r>
                      <a:r>
                        <a:rPr lang="th-TH" sz="1600" baseline="0" dirty="0">
                          <a:latin typeface="Browallia New" pitchFamily="34" charset="-34"/>
                          <a:cs typeface="Browallia New" pitchFamily="34" charset="-34"/>
                        </a:rPr>
                        <a:t>ได้เลย ประกอบกับ</a:t>
                      </a:r>
                      <a:r>
                        <a:rPr lang="en-US" sz="1600" baseline="0" dirty="0">
                          <a:latin typeface="Browallia New" pitchFamily="34" charset="-34"/>
                          <a:cs typeface="Browallia New" pitchFamily="34" charset="-34"/>
                        </a:rPr>
                        <a:t>ER </a:t>
                      </a:r>
                      <a:r>
                        <a:rPr lang="th-TH" sz="1600" baseline="0" dirty="0">
                          <a:latin typeface="Browallia New" pitchFamily="34" charset="-34"/>
                          <a:cs typeface="Browallia New" pitchFamily="34" charset="-34"/>
                        </a:rPr>
                        <a:t>และ </a:t>
                      </a:r>
                      <a:r>
                        <a:rPr lang="en-US" sz="1600" baseline="0" dirty="0">
                          <a:latin typeface="Browallia New" pitchFamily="34" charset="-34"/>
                          <a:cs typeface="Browallia New" pitchFamily="34" charset="-34"/>
                        </a:rPr>
                        <a:t>OR </a:t>
                      </a:r>
                      <a:r>
                        <a:rPr lang="th-TH" sz="1600" baseline="0" dirty="0">
                          <a:latin typeface="Browallia New" pitchFamily="34" charset="-34"/>
                          <a:cs typeface="Browallia New" pitchFamily="34" charset="-34"/>
                        </a:rPr>
                        <a:t>ตั้งอยู่อาคารเดียวกันจึงลดระยะเวลาในการเข้าห้องผ่าตัด</a:t>
                      </a:r>
                      <a:endParaRPr lang="th-TH" sz="1600" dirty="0">
                        <a:latin typeface="Browallia New" pitchFamily="34" charset="-34"/>
                        <a:cs typeface="Browallia New" pitchFamily="34" charset="-34"/>
                      </a:endParaRPr>
                    </a:p>
                    <a:p>
                      <a:pPr algn="thaiDist"/>
                      <a:r>
                        <a:rPr lang="th-TH" sz="1600" dirty="0">
                          <a:latin typeface="Browallia New" pitchFamily="34" charset="-34"/>
                          <a:cs typeface="Browallia New" pitchFamily="34" charset="-34"/>
                        </a:rPr>
                        <a:t>ณ ปัจจุบันมีข้อมูลแค่ปี </a:t>
                      </a:r>
                      <a:r>
                        <a:rPr lang="en-US" sz="1600" dirty="0">
                          <a:latin typeface="Browallia New" pitchFamily="34" charset="-34"/>
                          <a:cs typeface="Browallia New" pitchFamily="34" charset="-34"/>
                        </a:rPr>
                        <a:t>2563 </a:t>
                      </a:r>
                      <a:r>
                        <a:rPr lang="th-TH" sz="1600" dirty="0">
                          <a:latin typeface="Browallia New" pitchFamily="34" charset="-34"/>
                          <a:cs typeface="Browallia New" pitchFamily="34" charset="-34"/>
                        </a:rPr>
                        <a:t>เนื่องจากยังไม่มีระบบการเก็บข้อมูลที่ชัดเจนและเป็นระบบ  ในอนาคตจะจัดให้มีการเก็บข้อมูลตัวชี้วัด</a:t>
                      </a:r>
                      <a:r>
                        <a:rPr lang="th-TH" sz="1600" baseline="0" dirty="0">
                          <a:latin typeface="Browallia New" pitchFamily="34" charset="-34"/>
                          <a:cs typeface="Browallia New" pitchFamily="34" charset="-34"/>
                        </a:rPr>
                        <a:t> และติดตามกำกับดูแลอย่างเป็นระบบ</a:t>
                      </a:r>
                      <a:endParaRPr lang="en-US" sz="16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ในปี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2563 </a:t>
                      </a:r>
                      <a:r>
                        <a:rPr lang="th-TH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มีอัตราการตายของผู้ป่วยโรคหลอดเลือดสมองที่สูงขึ้น จากการทบทวนเวชระเบียนพบว่าเกิดจากการภาวะแทรกซ้อน เช่น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aspirated pneumonia, UTI, sepsis </a:t>
                      </a:r>
                      <a:r>
                        <a:rPr lang="th-TH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จนทำให้เกิดความรุนแรงถึงเสียชีวิต แนวทางการพัฒนาคือการ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early detection of infection and early management of sepsis protocol </a:t>
                      </a:r>
                      <a:endParaRPr lang="en-US" sz="16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1600" dirty="0">
                          <a:latin typeface="Browallia New" pitchFamily="34" charset="-34"/>
                          <a:cs typeface="Browallia New" pitchFamily="34" charset="-34"/>
                        </a:rPr>
                        <a:t>เนื่องจากปัจจุบันยังไม่สามารถลงข้อมูลผู้ป่วยโรคหลอดเลือดสมองเพื่อดูแลต่อเนื่องได้มากเท่าที่ควร แผนการพัฒนาคือพัฒนาระบบการลงข้อมูลให้ง่ายต่อผู้ลงข้อมูลและใช้เวลาน้อยลง เพื่อจะเพิ่มปริมาณการลงข้อมูลได้มากขึ้น</a:t>
                      </a:r>
                      <a:endParaRPr lang="en-US" sz="16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607656447"/>
                  </a:ext>
                </a:extLst>
              </a:tr>
            </a:tbl>
          </a:graphicData>
        </a:graphic>
      </p:graphicFrame>
      <p:sp>
        <p:nvSpPr>
          <p:cNvPr id="3" name="ชื่อเรื่อง 1">
            <a:extLst>
              <a:ext uri="{FF2B5EF4-FFF2-40B4-BE49-F238E27FC236}">
                <a16:creationId xmlns="" xmlns:a16="http://schemas.microsoft.com/office/drawing/2014/main" id="{89708194-1772-4136-AC28-B9A81421F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731" y="0"/>
            <a:ext cx="7536701" cy="548680"/>
          </a:xfrm>
        </p:spPr>
        <p:txBody>
          <a:bodyPr>
            <a:normAutofit/>
          </a:bodyPr>
          <a:lstStyle/>
          <a:p>
            <a:pPr algn="ctr"/>
            <a:r>
              <a:rPr lang="th-TH" sz="2800" b="1" dirty="0">
                <a:solidFill>
                  <a:schemeClr val="accent1">
                    <a:lumMod val="75000"/>
                  </a:schemeClr>
                </a:solidFill>
              </a:rPr>
              <a:t>ผลลัพธ์การดูแลรักษาผู้ป่วย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Stroke</a:t>
            </a:r>
            <a:endParaRPr lang="th-TH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37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33405" y="80822"/>
            <a:ext cx="5457422" cy="515155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การพัฒนาคุณภาพ การวิจัย นวัตกรรม</a:t>
            </a: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352691"/>
              </p:ext>
            </p:extLst>
          </p:nvPr>
        </p:nvGraphicFramePr>
        <p:xfrm>
          <a:off x="307490" y="732178"/>
          <a:ext cx="8571245" cy="5137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41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2071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278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0853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09346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เรื่อง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การพัฒนา การวิจัย นวัตกรรม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ผลลัพธ์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019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</a:t>
                      </a: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การพัฒนาระบบ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stroke fast track </a:t>
                      </a: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ใน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 </a:t>
                      </a: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อำเภอ (ห้วยเม็ก หนอง</a:t>
                      </a:r>
                      <a:r>
                        <a:rPr lang="th-TH" sz="1600" b="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กุง</a:t>
                      </a: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ศรี ท่าคันโท) ร่วมกับเขตบริการสุขภาพที่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ตั้งแต่มกราคม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2563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เพื่อลดระยะเวลารอคอยในการวินิจฉัย เพื่อให้ได้รับการรักษาได้เร็วขึ้น 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เพิ่มอัตราการเข้าถึง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stroke fast track 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สามารถส่งผู้ป่วย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stroke fast track </a:t>
                      </a: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ไปที่รพ.กระนวน จ.ขอนแก่นได้ทุกวันและทุกเวลา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รพ.กระนวนรับหน้าที่ส่งผู้ป่วยต่อไปยังรพ.ศรีนครินทร์(หากเป็นเส้นเลือดสมองตีบ)หรือรพ.ศุน</a:t>
                      </a:r>
                      <a:r>
                        <a:rPr lang="th-TH" sz="1600" b="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ย์</a:t>
                      </a: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ขอนแก่น(หากเป็นเส้นเลือดสมองแตก)</a:t>
                      </a:r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th-TH" sz="16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ตั้งแต่เดือนมกราคม 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2563 </a:t>
                      </a:r>
                      <a:r>
                        <a:rPr lang="th-TH" sz="16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มีอัตราการเข้าถึง 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stroke fast track</a:t>
                      </a:r>
                      <a:r>
                        <a:rPr lang="th-TH" sz="16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ของทั้ง 3 อำเภอ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6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เฉลี่ยเพิ่มขึ้น (จาก 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46.45% 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" panose="05000000000000000000" pitchFamily="2" charset="2"/>
                        </a:rPr>
                        <a:t> 54.93%)</a:t>
                      </a:r>
                      <a:endParaRPr lang="th-TH" sz="16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76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</a:t>
                      </a: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ระบบ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Post hospital</a:t>
                      </a: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IMC </a:t>
                      </a: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และ หมอโฮมสุข)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ผู้ป่วยมี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mRS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score 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หลังจำหน่ายออกจากรพ.ดีขึ้น</a:t>
                      </a:r>
                      <a:endParaRPr lang="en-US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ผู้ป่วยหลังจำหน่ายออกจากรพ.สามารถดูแลตัวเองและควบคุมโรคได้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ทีมดูแลต่อเนื่อง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(IMC) 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ติดตามเยี่ยมบ้าน ให้การกายภาพฟื้นฟูตามปัญหาของแต่ละคน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ผู้ป่วยมี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mRS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score 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หลังจำหน่ายออกจากรพ.ดีขึ้น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64%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880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33405" y="80822"/>
            <a:ext cx="5457422" cy="515155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การพัฒนาคุณภาพ การวิจัย นวัตกรรม</a:t>
            </a: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705705"/>
              </p:ext>
            </p:extLst>
          </p:nvPr>
        </p:nvGraphicFramePr>
        <p:xfrm>
          <a:off x="456873" y="885731"/>
          <a:ext cx="8571245" cy="5715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41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2071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278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0853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55471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เรื่อง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เป้าหมาย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การพัฒนา การวิจัย นวัตกรรม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ผลลัพธ์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019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3.</a:t>
                      </a: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การพัฒนารูปแบบการพยาบาลผู้ป่วยโรคหลอดเลือดสมอง</a:t>
                      </a:r>
                      <a:r>
                        <a:rPr lang="th-TH" sz="1600" b="0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ระยะเฉียบพลัน โรงพยาบาลกาฬสินธุ์ ปี 2561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-พัฒนาและศึกษาผลการใช้รูปแบบการพยาบาลผู้ป่วยโรคหลอดเลือดสมอง ระยะเฉียบพลัน โรงพยาบาลกาฬสินธุ์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-มีการประเมินความรู้ ทักษะของพยาบาลวิชาชีพที่ดูแลผู้ป่วย จำนวน 496 คน</a:t>
                      </a:r>
                      <a:endParaRPr lang="th-TH" sz="160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-มีการปรับปรุงวิธีพัฒนาความรู้ความรู้</a:t>
                      </a:r>
                      <a:r>
                        <a:rPr lang="th-TH" sz="1600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ทักษะของพยาบาลวิชาชีพที่ดูแลผู้ป่วย ตามกลุ่มเป้าหมาย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-มีการพัฒนาความรู้ ทักษะ โดยการจัดอบรม การพยาบาลผู้ป่วยโรคหลอดเลือดสมอง หลักสูตร 5 วัน 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-คะแนนการประเมินความรู้และทักษะการดูแลผู้ป่วยโรคหลอดเลือดสมอง ระยะเฉียบพลันเพิ่มขึ้น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-อัตราการตายผู้ป่วยโรคหลอดเลือดสมอง ระยะเฉียบพลันลดลง จากข้อมูล ปี 2561 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= 7.48 % </a:t>
                      </a:r>
                      <a:r>
                        <a:rPr lang="th-TH" sz="1600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ปี 2562 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= 6.47 %</a:t>
                      </a:r>
                      <a:endParaRPr lang="th-TH" sz="1600" baseline="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00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4.</a:t>
                      </a: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การพัฒนาแนวทางปฏิบัติการพยาบาลผู้ป่วยผ่าตัดโรคหลอดเลือดสมองแตก</a:t>
                      </a:r>
                      <a:r>
                        <a:rPr lang="th-TH" sz="1600" b="0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( 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Clinical pathway Hemorrhagic stroke </a:t>
                      </a:r>
                      <a:r>
                        <a:rPr lang="th-TH" sz="1600" b="0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)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-เพื่อให้ผู้ป่วยปลอดภัย</a:t>
                      </a:r>
                      <a:r>
                        <a:rPr lang="th-TH" sz="1600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ไม่มีภาวะแทรกซ้อน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-เพื่อลดอัตราการตายผู้ป่วยโรคหลอดเลือดสมองแตก</a:t>
                      </a:r>
                      <a:endParaRPr lang="th-TH" sz="160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-มีระบบการประเมินความรู้ ทักษะ พยาบาลวิชาชีพที่ดูแลผู้ป่วยผ่าตัดโรคหลอดเลือดสมอง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-มีการสร้างแนวทางปฏิบัติการพยาบาลผู้ป่วยผ่าตัดโรคหลอดเลือด</a:t>
                      </a:r>
                      <a:r>
                        <a:rPr lang="th-TH" sz="160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สมองแตก</a:t>
                      </a:r>
                      <a:endParaRPr lang="en-US" sz="160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-ร้อยละการประเมินความรู้</a:t>
                      </a:r>
                      <a:r>
                        <a:rPr lang="th-TH" sz="1600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ทักษะการจัดท่าผู้ป่วยผ่าตัดสมองสูงขึ้น</a:t>
                      </a:r>
                      <a:r>
                        <a:rPr lang="th-TH" sz="1600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</a:t>
                      </a:r>
                    </a:p>
                    <a:p>
                      <a:pPr algn="l"/>
                      <a:r>
                        <a:rPr lang="th-TH" sz="1600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(1,3,6 เดือน, 90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%</a:t>
                      </a:r>
                      <a:r>
                        <a:rPr lang="th-TH" sz="1600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, 94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%</a:t>
                      </a:r>
                      <a:r>
                        <a:rPr lang="th-TH" sz="1600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, 98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%</a:t>
                      </a:r>
                      <a:r>
                        <a:rPr lang="th-TH" sz="1600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ตามลำดับ)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-ร้อยละการประเมินความรู้ ทักษะการส่งเครื่องมือสูงขึ้น (1,3,6 เดือน,92.5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%</a:t>
                      </a:r>
                      <a:r>
                        <a:rPr lang="th-TH" sz="1600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,96.8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%</a:t>
                      </a:r>
                      <a:r>
                        <a:rPr lang="th-TH" sz="1600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,98.3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%</a:t>
                      </a:r>
                      <a:r>
                        <a:rPr lang="th-TH" sz="1600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ตามลำดับ)</a:t>
                      </a:r>
                    </a:p>
                    <a:p>
                      <a:pPr algn="l"/>
                      <a:r>
                        <a:rPr lang="th-TH" sz="16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-ปัจจุบันข้อมูลผู้ป่วยเสียชีวิตหลังผ่าตัด คือ 20.48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% 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(17/83)แต่ยังไม่แยก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Primary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</a:t>
                      </a:r>
                      <a:r>
                        <a:rPr lang="th-TH" sz="1600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กับ 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Secondary hemorrhagic stroke </a:t>
                      </a:r>
                      <a:r>
                        <a:rPr lang="th-TH" sz="1600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ซึ่งเป็นแผนพัฒนาต่อไป</a:t>
                      </a:r>
                      <a:endParaRPr lang="en-US" sz="160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28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59632" y="80822"/>
            <a:ext cx="6912768" cy="515155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แผนการพัฒนาคุณภาพ การวิจัย นวัตกรรม</a:t>
            </a:r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="" xmlns:a16="http://schemas.microsoft.com/office/drawing/2014/main" id="{01564D58-7F4E-4FAD-8966-D1E3564D32EE}"/>
              </a:ext>
            </a:extLst>
          </p:cNvPr>
          <p:cNvSpPr txBox="1"/>
          <p:nvPr/>
        </p:nvSpPr>
        <p:spPr>
          <a:xfrm>
            <a:off x="495390" y="836712"/>
            <a:ext cx="815962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1.</a:t>
            </a:r>
            <a:r>
              <a:rPr lang="th-TH" sz="2000" u="sng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ลดอัตราการตายของผู้ป่วยโรคหลอดเลือดสมอง</a:t>
            </a:r>
            <a:endParaRPr lang="th-TH" sz="2000" dirty="0"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  <a:p>
            <a:r>
              <a:rPr lang="th-TH" sz="20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	จากการทบทวนเวชระเบียนพบว่าเกิดจากการภาวะแทรกซ้อน เช่น </a:t>
            </a:r>
            <a:r>
              <a:rPr lang="en-US" sz="20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aspirated pneumonia, UTI, sepsis </a:t>
            </a:r>
            <a:r>
              <a:rPr lang="th-TH" sz="20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จนทำให้เกิดความรุนแรงถึงเสียชีวิต แนวทางการพัฒนาคือ การพัฒนาแนวทางปฏิบัติการพยาบาลผู้ป่วยโรคหลอดเลือดสมอง ( </a:t>
            </a:r>
            <a:r>
              <a:rPr lang="en-US" sz="20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CNPG ) </a:t>
            </a:r>
            <a:r>
              <a:rPr lang="th-TH" sz="20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เพื่อป้องกันความเสี่ยงและลดการเกิดภาวะแทรกซ้อน การพัฒนาการ </a:t>
            </a:r>
            <a:r>
              <a:rPr lang="en-US" sz="20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early detection of infection and early management of sepsis protocol</a:t>
            </a:r>
          </a:p>
          <a:p>
            <a:endParaRPr lang="en-US" sz="2000" u="sng" dirty="0"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  <a:p>
            <a:r>
              <a:rPr lang="en-US" sz="2000" u="sng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2.</a:t>
            </a:r>
            <a:r>
              <a:rPr lang="th-TH" sz="2000" u="sng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การพัฒนาระบบ </a:t>
            </a:r>
            <a:r>
              <a:rPr lang="en-US" sz="2000" u="sng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stroke fast track </a:t>
            </a:r>
            <a:r>
              <a:rPr lang="th-TH" sz="2000" u="sng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ใน </a:t>
            </a:r>
            <a:r>
              <a:rPr lang="en-US" sz="2000" u="sng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3 </a:t>
            </a:r>
            <a:r>
              <a:rPr lang="th-TH" sz="2000" u="sng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อำเภอ (ห้วยเม็ก หนอง</a:t>
            </a:r>
            <a:r>
              <a:rPr lang="th-TH" sz="2000" u="sng" dirty="0" err="1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กุง</a:t>
            </a:r>
            <a:r>
              <a:rPr lang="th-TH" sz="2000" u="sng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ศรี ท่าคันโท) ร่วมกับเขตบริการสุขภาพที่ </a:t>
            </a:r>
            <a:r>
              <a:rPr lang="en-US" sz="2000" u="sng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7</a:t>
            </a:r>
            <a:endParaRPr lang="th-TH" sz="2000" u="sng" dirty="0"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  <a:p>
            <a:r>
              <a:rPr lang="en-US" sz="20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	</a:t>
            </a:r>
            <a:r>
              <a:rPr lang="th-TH" sz="20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แม้ว่าปัจจุบันการส่งคนไข้ไปที่รพ.กระนวน จะลดเวลาการเข้าถึง </a:t>
            </a:r>
            <a:r>
              <a:rPr lang="en-US" sz="20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stroke fast tract </a:t>
            </a:r>
            <a:r>
              <a:rPr lang="th-TH" sz="20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ได้ แต่หากผู้ป่วยเป็น </a:t>
            </a:r>
            <a:r>
              <a:rPr lang="en-US" sz="20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hemorrhagic stroke </a:t>
            </a:r>
            <a:r>
              <a:rPr lang="th-TH" sz="20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จะทำให้ต้องเสียเวลาส่งคนไข้ไปยังรพ.ศูนย์ขอนแก่นอีกต่อนึง ทำให้ </a:t>
            </a:r>
            <a:r>
              <a:rPr lang="en-US" sz="20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Door to OR &gt; 90 </a:t>
            </a:r>
            <a:r>
              <a:rPr lang="th-TH" sz="20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นาที แนวทางการพัฒนาคุณภาพคือพิจารณาส่งคนไข้ </a:t>
            </a:r>
            <a:r>
              <a:rPr lang="en-US" sz="20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3 </a:t>
            </a:r>
            <a:r>
              <a:rPr lang="th-TH" sz="20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อำเภอดังกล่าวมาที่รพ.กาฬสินธุ์เพื่อจะได้ดูแลรักษาคนไข้ทั้ง </a:t>
            </a:r>
            <a:r>
              <a:rPr lang="en-US" sz="20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ischemic and hemorrhagic stroke </a:t>
            </a:r>
            <a:r>
              <a:rPr lang="th-TH" sz="20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( โรงพยาบาลกาฬสินธุ์ มี </a:t>
            </a:r>
            <a:r>
              <a:rPr lang="en-US" sz="2000" dirty="0" err="1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Neuro</a:t>
            </a:r>
            <a:r>
              <a:rPr lang="en-US" sz="20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med 1 </a:t>
            </a:r>
            <a:r>
              <a:rPr lang="th-TH" sz="20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คน , </a:t>
            </a:r>
            <a:r>
              <a:rPr lang="en-US" sz="2000" dirty="0" err="1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Neuro</a:t>
            </a:r>
            <a:r>
              <a:rPr lang="en-US" sz="20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</a:t>
            </a:r>
            <a:r>
              <a:rPr lang="en-US" sz="2000" dirty="0" err="1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Surg</a:t>
            </a:r>
            <a:r>
              <a:rPr lang="en-US" sz="20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2 </a:t>
            </a:r>
            <a:r>
              <a:rPr lang="th-TH" sz="20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คน )</a:t>
            </a:r>
          </a:p>
          <a:p>
            <a:r>
              <a:rPr lang="en-US" sz="2000" u="sng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3.</a:t>
            </a:r>
            <a:r>
              <a:rPr lang="th-TH" sz="2000" u="sng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ลดเวลา </a:t>
            </a:r>
            <a:r>
              <a:rPr lang="en-US" sz="2000" u="sng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Door to needle time &lt; 45 </a:t>
            </a:r>
            <a:r>
              <a:rPr lang="th-TH" sz="2000" u="sng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นาที</a:t>
            </a:r>
            <a:endParaRPr lang="th-TH" sz="2000" dirty="0"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  <a:p>
            <a:r>
              <a:rPr lang="th-TH" sz="20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	ปี </a:t>
            </a:r>
            <a:r>
              <a:rPr lang="en-US" sz="20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2563 </a:t>
            </a:r>
            <a:r>
              <a:rPr lang="th-TH" sz="20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เวลาเฉลี่ยของ </a:t>
            </a:r>
            <a:r>
              <a:rPr lang="en-US" sz="20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Door to needle time </a:t>
            </a:r>
            <a:r>
              <a:rPr lang="th-TH" sz="20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คือ</a:t>
            </a:r>
            <a:r>
              <a:rPr lang="en-US" sz="20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55 </a:t>
            </a:r>
            <a:r>
              <a:rPr lang="th-TH" sz="20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นาที แต่ต้องการจะพัฒนาระบบ </a:t>
            </a:r>
            <a:r>
              <a:rPr lang="en-US" sz="20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stroke fast track </a:t>
            </a:r>
            <a:r>
              <a:rPr lang="th-TH" sz="20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ให้ลดเวลา </a:t>
            </a:r>
            <a:r>
              <a:rPr lang="en-US" sz="20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door to needle time </a:t>
            </a:r>
            <a:r>
              <a:rPr lang="th-TH" sz="20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ลงอีก แนวทางการพัฒนา คือ ขณะนี้กำลังติดตั้งเครื่อง </a:t>
            </a:r>
            <a:r>
              <a:rPr lang="en-US" sz="20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CT scan </a:t>
            </a:r>
            <a:r>
              <a:rPr lang="th-TH" sz="20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ที่ติดกับห้องฉุกเฉินแห่งใหม่ ซึ่งจะสามารถลดเวลาการ </a:t>
            </a:r>
            <a:r>
              <a:rPr lang="en-US" sz="20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transfer </a:t>
            </a:r>
            <a:r>
              <a:rPr lang="th-TH" sz="20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คนไข้ไปและกลับได้ ซึ่งจะสามารถลดเวลา </a:t>
            </a:r>
            <a:r>
              <a:rPr lang="en-US" sz="20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door to needle time </a:t>
            </a:r>
            <a:r>
              <a:rPr lang="th-TH" sz="20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ให้ </a:t>
            </a:r>
            <a:r>
              <a:rPr lang="en-US" sz="20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&lt; 45 </a:t>
            </a:r>
            <a:r>
              <a:rPr lang="th-TH" sz="20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นาที</a:t>
            </a:r>
          </a:p>
          <a:p>
            <a:endParaRPr lang="en-US" sz="2000" dirty="0"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7390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69186" y="80822"/>
            <a:ext cx="6419238" cy="515155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แนวทางการพัฒนาคุณภาพ การวิจัย นวัตกรรม</a:t>
            </a:r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="" xmlns:a16="http://schemas.microsoft.com/office/drawing/2014/main" id="{01564D58-7F4E-4FAD-8966-D1E3564D32EE}"/>
              </a:ext>
            </a:extLst>
          </p:cNvPr>
          <p:cNvSpPr txBox="1"/>
          <p:nvPr/>
        </p:nvSpPr>
        <p:spPr>
          <a:xfrm>
            <a:off x="492190" y="895739"/>
            <a:ext cx="8159621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u="sng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4.</a:t>
            </a:r>
            <a:r>
              <a:rPr lang="th-TH" sz="1900" u="sng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เพิ่มการส่งต่อข้อมูลลงระบบ </a:t>
            </a:r>
            <a:r>
              <a:rPr lang="en-US" sz="1900" u="sng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COC</a:t>
            </a:r>
            <a:endParaRPr lang="en-US" sz="1900" dirty="0"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  <a:p>
            <a:r>
              <a:rPr lang="en-US" sz="19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	</a:t>
            </a:r>
            <a:r>
              <a:rPr lang="th-TH" sz="19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เนื่องจากการลงข้อมูลของคนไข้เส้นเลือดสมองมีหลายระบบเช่น </a:t>
            </a:r>
            <a:r>
              <a:rPr lang="en-US" sz="19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COC </a:t>
            </a:r>
            <a:r>
              <a:rPr lang="th-TH" sz="19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และสถาบันประสาทและพยาบาลผู้ทำหน้าที่ลงข้อมูลก็มีเวลาจำกัดในการลงข้อมูลเพราะบางครั้งต้องดูแล</a:t>
            </a:r>
            <a:r>
              <a:rPr lang="th-TH" sz="1900" dirty="0" err="1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เคส</a:t>
            </a:r>
            <a:r>
              <a:rPr lang="th-TH" sz="19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อายุรก</a:t>
            </a:r>
            <a:r>
              <a:rPr lang="th-TH" sz="1900" dirty="0" err="1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รรม</a:t>
            </a:r>
            <a:r>
              <a:rPr lang="th-TH" sz="19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ร่วมด้วย </a:t>
            </a:r>
            <a:r>
              <a:rPr lang="en-US" sz="19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(Stroke unit</a:t>
            </a:r>
            <a:r>
              <a:rPr lang="th-TH" sz="19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อยู่ในหอผู้ป่วยอายุรก</a:t>
            </a:r>
            <a:r>
              <a:rPr lang="th-TH" sz="1900" dirty="0" err="1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รรม</a:t>
            </a:r>
            <a:r>
              <a:rPr lang="th-TH" sz="19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ชาย</a:t>
            </a:r>
            <a:r>
              <a:rPr lang="en-US" sz="19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2)</a:t>
            </a:r>
            <a:r>
              <a:rPr lang="th-TH" sz="19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ทำให้ที่ผ่านมาการลงข้อมูลผู้ป่วยจำหน่ายออกจากรพ.ยังทำได้ไม่ครบถ้วน จึงทำให้มีรอยต่อระหว่างรพ.และทีมดูแลต่อเนื่อง แนวทางการพัฒนาคือพัฒนาระบบการส่งต่อข้อมูลให้ใช้เวลาน้อยและง่ายต่อการใช้งานให้มากขึ้น และอนาคตจะมีการแยกผู้ป่วยโรคหลอดเลือดสมองให้ออกจากหอผู้ป่วยอายุรก</a:t>
            </a:r>
            <a:r>
              <a:rPr lang="th-TH" sz="1900" dirty="0" err="1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รรม</a:t>
            </a:r>
            <a:r>
              <a:rPr lang="th-TH" sz="19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ในปี 2564</a:t>
            </a:r>
            <a:endParaRPr lang="en-US" sz="1900" u="sng" dirty="0"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  <a:p>
            <a:r>
              <a:rPr lang="en-US" sz="1900" u="sng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5.</a:t>
            </a:r>
            <a:r>
              <a:rPr lang="th-TH" sz="1900" u="sng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ลดจำนวนผู้ป่วยโรคหลอดเลือดสมอง</a:t>
            </a:r>
            <a:endParaRPr lang="en-US" sz="1900" dirty="0"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  <a:p>
            <a:r>
              <a:rPr lang="en-US" sz="19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	</a:t>
            </a:r>
            <a:r>
              <a:rPr lang="th-TH" sz="19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-แนวโน้มผู้ป่วยโรคหลอดเลือดสมองยังคงมีแนวโน้มสงขึ้นทุกปี ซึ่งแผนพัฒนาในอนาคตคือลดจำนวนผู้ป่วยโรคหลอดเลือดสมองให้ลดลงทั้งในผู้ป่วยที่เป็นกลุ่มเสี่ยง (มีโรคเบาหวานหรือความดันโลหิตสูง) และในผุ้ป่วยที่ไม่มีโรคประจำตัว</a:t>
            </a:r>
          </a:p>
          <a:p>
            <a:r>
              <a:rPr lang="th-TH" sz="19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	-โดย </a:t>
            </a:r>
            <a:r>
              <a:rPr lang="en-US" sz="19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NCD clinic </a:t>
            </a:r>
            <a:r>
              <a:rPr lang="th-TH" sz="19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ทำการคัดกรองโรคเบาหวานหรือความดันในประชาชนอายุมากกว่า </a:t>
            </a:r>
            <a:r>
              <a:rPr lang="en-US" sz="19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35 </a:t>
            </a:r>
            <a:r>
              <a:rPr lang="th-TH" sz="19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ปี และในผู้ป่วยที่มีโรคประจำตัวต้องมีการประเมิน </a:t>
            </a:r>
            <a:r>
              <a:rPr lang="en-US" sz="19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CVD risk</a:t>
            </a:r>
            <a:r>
              <a:rPr lang="th-TH" sz="19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และ </a:t>
            </a:r>
            <a:r>
              <a:rPr lang="en-US" sz="19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control BP,HbA1C </a:t>
            </a:r>
            <a:r>
              <a:rPr lang="th-TH" sz="19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ให้อยู่ในเกณฑ์ปกติ</a:t>
            </a:r>
          </a:p>
          <a:p>
            <a:r>
              <a:rPr lang="th-TH" sz="19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	-ส่วนผู้ป่วยที่ไม่มีโรคประจำตัว จะต้องให้ความรู้โดยเน้น </a:t>
            </a:r>
            <a:r>
              <a:rPr lang="en-US" sz="19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3</a:t>
            </a:r>
            <a:r>
              <a:rPr lang="th-TH" sz="19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อ</a:t>
            </a:r>
            <a:r>
              <a:rPr lang="en-US" sz="19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.2</a:t>
            </a:r>
            <a:r>
              <a:rPr lang="th-TH" sz="19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ส. เพื่อให้สามารถนำไปปรับเปลี่ยนพฤติกรรมของตนเองได้ (</a:t>
            </a:r>
            <a:r>
              <a:rPr lang="en-US" sz="19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health literacy)</a:t>
            </a:r>
          </a:p>
          <a:p>
            <a:r>
              <a:rPr lang="en-US" sz="19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	</a:t>
            </a:r>
            <a:r>
              <a:rPr lang="th-TH" sz="19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-และต้องให้ความรู้เรื่องอาการของโรคหลอดเลือดสมองที่ต้องรีบมารพ.ภายใน </a:t>
            </a:r>
            <a:r>
              <a:rPr lang="en-US" sz="19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4.5 </a:t>
            </a:r>
            <a:r>
              <a:rPr lang="th-TH" sz="19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ชั่วโมง เพื่อผู้ป่วยจะได้มี </a:t>
            </a:r>
            <a:r>
              <a:rPr lang="en-US" sz="19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stroke awareness</a:t>
            </a:r>
            <a:endParaRPr lang="th-TH" sz="1900" dirty="0"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  <a:p>
            <a:r>
              <a:rPr lang="en-US" sz="19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6.</a:t>
            </a:r>
            <a:r>
              <a:rPr lang="th-TH" sz="1900" u="sng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การเปิด </a:t>
            </a:r>
            <a:r>
              <a:rPr lang="en-US" sz="1900" u="sng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Stroke Center</a:t>
            </a:r>
            <a:r>
              <a:rPr lang="th-TH" sz="1900" u="sng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</a:t>
            </a:r>
            <a:r>
              <a:rPr lang="th-TH" sz="19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เพื่อดูแลเฉพาะผู้ป่วย </a:t>
            </a:r>
            <a:r>
              <a:rPr lang="en-US" sz="19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Ischemic stroke </a:t>
            </a:r>
            <a:r>
              <a:rPr lang="th-TH" sz="19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และ </a:t>
            </a:r>
            <a:r>
              <a:rPr lang="en-US" sz="19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Hemorrhagic stroke </a:t>
            </a:r>
            <a:r>
              <a:rPr lang="th-TH" sz="19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จำนวน 16 เตียง ใช้อัตรากำลังทางการพยาบาลในการดูแลผู้ป่วย 1 </a:t>
            </a:r>
            <a:r>
              <a:rPr lang="en-US" sz="19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: 3 </a:t>
            </a:r>
          </a:p>
          <a:p>
            <a:endParaRPr lang="en-US" sz="1900" dirty="0"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525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205037" y="194835"/>
            <a:ext cx="6858000" cy="713077"/>
          </a:xfrm>
          <a:ln w="28575">
            <a:noFill/>
          </a:ln>
        </p:spPr>
        <p:txBody>
          <a:bodyPr>
            <a:normAutofit/>
          </a:bodyPr>
          <a:lstStyle/>
          <a:p>
            <a:r>
              <a:rPr lang="th-TH" sz="2400" b="1" dirty="0" smtClean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เป้าหมาย ปัจจัยการขับเคลื่อน  ตัวชี้วัด</a:t>
            </a:r>
            <a:r>
              <a:rPr lang="en-US" sz="2400" b="1" dirty="0" smtClean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STEMI</a:t>
            </a:r>
            <a:endParaRPr lang="th-TH" sz="2400" b="1" dirty="0"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12" name="สี่เหลี่ยมผืนผ้ามุมมน 11"/>
          <p:cNvSpPr/>
          <p:nvPr/>
        </p:nvSpPr>
        <p:spPr>
          <a:xfrm>
            <a:off x="525780" y="3591833"/>
            <a:ext cx="1426464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ผู้ป่วยปลอดภัย</a:t>
            </a:r>
            <a:endParaRPr lang="th-TH" sz="2000" b="1" dirty="0">
              <a:solidFill>
                <a:schemeClr val="tx1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13" name="สี่เหลี่ยมผืนผ้ามุมมน 12"/>
          <p:cNvSpPr/>
          <p:nvPr/>
        </p:nvSpPr>
        <p:spPr>
          <a:xfrm>
            <a:off x="2537149" y="1997136"/>
            <a:ext cx="1426464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การเข้าถึงบริการรวดเร็ว</a:t>
            </a:r>
            <a:endParaRPr lang="th-TH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สี่เหลี่ยมผืนผ้ามุมมน 13"/>
          <p:cNvSpPr/>
          <p:nvPr/>
        </p:nvSpPr>
        <p:spPr>
          <a:xfrm>
            <a:off x="2546603" y="3591833"/>
            <a:ext cx="1426464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การดูแลรักษา</a:t>
            </a:r>
          </a:p>
          <a:p>
            <a:pPr algn="ctr"/>
            <a:r>
              <a:rPr lang="th-TH" sz="2000" b="1" dirty="0" smtClean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ที่มีคุณภาพ</a:t>
            </a:r>
            <a:endParaRPr lang="th-TH" sz="2000" b="1" dirty="0">
              <a:solidFill>
                <a:schemeClr val="tx1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15" name="สี่เหลี่ยมผืนผ้ามุมมน 14"/>
          <p:cNvSpPr/>
          <p:nvPr/>
        </p:nvSpPr>
        <p:spPr>
          <a:xfrm>
            <a:off x="2546603" y="5120495"/>
            <a:ext cx="1426464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ได้รับการเสริมพลังที่ดี</a:t>
            </a:r>
            <a:endParaRPr lang="th-TH" sz="2000" b="1" dirty="0">
              <a:solidFill>
                <a:schemeClr val="tx1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16" name="สี่เหลี่ยมผืนผ้ามุมมน 15"/>
          <p:cNvSpPr/>
          <p:nvPr/>
        </p:nvSpPr>
        <p:spPr>
          <a:xfrm>
            <a:off x="4641423" y="1894163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ระบบ</a:t>
            </a:r>
            <a:r>
              <a:rPr lang="en-US" sz="1600" b="1" dirty="0" smtClean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Fast track</a:t>
            </a:r>
            <a:endParaRPr lang="th-TH" sz="1600" b="1" dirty="0">
              <a:solidFill>
                <a:schemeClr val="tx1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17" name="สี่เหลี่ยมผืนผ้ามุมมน 16"/>
          <p:cNvSpPr/>
          <p:nvPr/>
        </p:nvSpPr>
        <p:spPr>
          <a:xfrm>
            <a:off x="4705454" y="5719349"/>
            <a:ext cx="1426464" cy="6717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ระบบดูแลต่อเนื่อง</a:t>
            </a:r>
            <a:endParaRPr lang="th-TH" sz="1600" b="1" dirty="0">
              <a:solidFill>
                <a:schemeClr val="tx1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18" name="สี่เหลี่ยมผืนผ้ามุมมน 17"/>
          <p:cNvSpPr/>
          <p:nvPr/>
        </p:nvSpPr>
        <p:spPr>
          <a:xfrm>
            <a:off x="4668012" y="3427345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 </a:t>
            </a:r>
            <a:r>
              <a:rPr lang="en-US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monitor</a:t>
            </a:r>
            <a:endParaRPr lang="th-TH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สี่เหลี่ยมผืนผ้ามุมมน 18"/>
          <p:cNvSpPr/>
          <p:nvPr/>
        </p:nvSpPr>
        <p:spPr>
          <a:xfrm>
            <a:off x="4705454" y="4929130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ระบบวางแผนจำหน่าย</a:t>
            </a:r>
            <a:endParaRPr lang="th-TH" sz="1600" b="1" dirty="0">
              <a:solidFill>
                <a:schemeClr val="tx1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20" name="สี่เหลี่ยมผืนผ้ามุมมน 19"/>
          <p:cNvSpPr/>
          <p:nvPr/>
        </p:nvSpPr>
        <p:spPr>
          <a:xfrm>
            <a:off x="6864305" y="1876119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จัดทำแนวทาง</a:t>
            </a:r>
            <a:r>
              <a:rPr lang="en-US" sz="1600" b="1" dirty="0" smtClean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Fast track</a:t>
            </a:r>
            <a:r>
              <a:rPr lang="th-TH" sz="16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/</a:t>
            </a:r>
            <a:r>
              <a:rPr lang="th-TH" sz="1600" b="1" dirty="0" smtClean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สื่อสาร</a:t>
            </a:r>
            <a:endParaRPr lang="th-TH" sz="1600" b="1" dirty="0">
              <a:solidFill>
                <a:schemeClr val="tx1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21" name="สี่เหลี่ยมผืนผ้ามุมมน 20"/>
          <p:cNvSpPr/>
          <p:nvPr/>
        </p:nvSpPr>
        <p:spPr>
          <a:xfrm>
            <a:off x="6864305" y="2625799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Line</a:t>
            </a:r>
            <a:r>
              <a:rPr lang="th-TH" sz="1600" b="1" dirty="0" smtClean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Consult</a:t>
            </a:r>
            <a:endParaRPr lang="th-TH" sz="1600" b="1" dirty="0">
              <a:solidFill>
                <a:schemeClr val="tx1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22" name="สี่เหลี่ยมผืนผ้ามุมมน 21"/>
          <p:cNvSpPr/>
          <p:nvPr/>
        </p:nvSpPr>
        <p:spPr>
          <a:xfrm>
            <a:off x="6864305" y="3382864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ทบทวน </a:t>
            </a:r>
            <a:r>
              <a:rPr lang="en-US" sz="1600" b="1" dirty="0" smtClean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CPG,CNPG</a:t>
            </a:r>
            <a:endParaRPr lang="th-TH" sz="1600" b="1" dirty="0">
              <a:solidFill>
                <a:schemeClr val="tx1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23" name="สี่เหลี่ยมผืนผ้ามุมมน 22"/>
          <p:cNvSpPr/>
          <p:nvPr/>
        </p:nvSpPr>
        <p:spPr>
          <a:xfrm>
            <a:off x="6864305" y="4165312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พัฒนาสมรรถนะ</a:t>
            </a:r>
            <a:endParaRPr lang="th-TH" sz="1600" b="1" dirty="0">
              <a:solidFill>
                <a:schemeClr val="tx1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24" name="สี่เหลี่ยมผืนผ้ามุมมน 23"/>
          <p:cNvSpPr/>
          <p:nvPr/>
        </p:nvSpPr>
        <p:spPr>
          <a:xfrm>
            <a:off x="6864305" y="4947760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ทบทวนแนวทาง</a:t>
            </a:r>
            <a:endParaRPr lang="th-TH" sz="1600" b="1" dirty="0">
              <a:solidFill>
                <a:schemeClr val="tx1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25" name="สี่เหลี่ยมผืนผ้ามุมมน 24"/>
          <p:cNvSpPr/>
          <p:nvPr/>
        </p:nvSpPr>
        <p:spPr>
          <a:xfrm>
            <a:off x="6864305" y="5767400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พัฒนาเครือข่าย</a:t>
            </a:r>
            <a:endParaRPr lang="th-TH" sz="1600" b="1" dirty="0">
              <a:solidFill>
                <a:schemeClr val="tx1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26" name="สี่เหลี่ยมผืนผ้ามุมมน 25"/>
          <p:cNvSpPr/>
          <p:nvPr/>
        </p:nvSpPr>
        <p:spPr>
          <a:xfrm>
            <a:off x="4660603" y="2647918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ระบบ</a:t>
            </a:r>
            <a:r>
              <a:rPr lang="en-US" sz="1600" b="1" dirty="0" smtClean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EMS</a:t>
            </a:r>
            <a:endParaRPr lang="th-TH" sz="1600" b="1" dirty="0">
              <a:solidFill>
                <a:schemeClr val="tx1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27" name="สี่เหลี่ยมผืนผ้ามุมมน 26"/>
          <p:cNvSpPr/>
          <p:nvPr/>
        </p:nvSpPr>
        <p:spPr>
          <a:xfrm>
            <a:off x="4705454" y="4175375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สมรรถนะบุคลากร</a:t>
            </a:r>
            <a:endParaRPr lang="th-TH" sz="1600" b="1" dirty="0">
              <a:solidFill>
                <a:schemeClr val="tx1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28" name="กล่องข้อความ 27"/>
          <p:cNvSpPr txBox="1"/>
          <p:nvPr/>
        </p:nvSpPr>
        <p:spPr>
          <a:xfrm>
            <a:off x="651511" y="1397363"/>
            <a:ext cx="1128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Purpose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กล่องข้อความ 28"/>
          <p:cNvSpPr txBox="1"/>
          <p:nvPr/>
        </p:nvSpPr>
        <p:spPr>
          <a:xfrm>
            <a:off x="2537149" y="1386550"/>
            <a:ext cx="1875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Primary Driver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กล่องข้อความ 29"/>
          <p:cNvSpPr txBox="1"/>
          <p:nvPr/>
        </p:nvSpPr>
        <p:spPr>
          <a:xfrm>
            <a:off x="4634038" y="1366593"/>
            <a:ext cx="2177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Secondary Driver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กล่องข้อความ 30"/>
          <p:cNvSpPr txBox="1"/>
          <p:nvPr/>
        </p:nvSpPr>
        <p:spPr>
          <a:xfrm>
            <a:off x="7017775" y="1395498"/>
            <a:ext cx="165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Intervention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กล่องข้อความ 31"/>
          <p:cNvSpPr txBox="1"/>
          <p:nvPr/>
        </p:nvSpPr>
        <p:spPr>
          <a:xfrm>
            <a:off x="448739" y="4539718"/>
            <a:ext cx="1503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 : </a:t>
            </a:r>
          </a:p>
          <a:p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อัตราตายในรพ.ของผู้ป่วย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STEMI</a:t>
            </a:r>
          </a:p>
        </p:txBody>
      </p:sp>
      <p:sp>
        <p:nvSpPr>
          <p:cNvPr id="33" name="กล่องข้อความ 32"/>
          <p:cNvSpPr txBox="1"/>
          <p:nvPr/>
        </p:nvSpPr>
        <p:spPr>
          <a:xfrm>
            <a:off x="1674395" y="2909881"/>
            <a:ext cx="2055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KPI : 1</a:t>
            </a:r>
            <a:r>
              <a:rPr lang="th-TH" sz="1200" dirty="0" smtClean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)ร้อยละผู้ป่วยได้รับการตรวจ </a:t>
            </a:r>
            <a:r>
              <a:rPr lang="en-US" sz="1200" dirty="0" smtClean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EKG </a:t>
            </a:r>
            <a:endParaRPr lang="th-TH" sz="1200" dirty="0" smtClean="0"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  <a:p>
            <a:r>
              <a:rPr lang="th-TH" sz="12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</a:t>
            </a:r>
            <a:r>
              <a:rPr lang="th-TH" sz="1200" dirty="0" smtClean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         และอ่านผลภายใน </a:t>
            </a:r>
            <a:r>
              <a:rPr lang="th-TH" sz="12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1</a:t>
            </a:r>
            <a:r>
              <a:rPr lang="th-TH" sz="1200" dirty="0" smtClean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0 นาที</a:t>
            </a:r>
          </a:p>
          <a:p>
            <a:r>
              <a:rPr lang="en-US" sz="1200" dirty="0" smtClean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2</a:t>
            </a:r>
            <a:r>
              <a:rPr lang="th-TH" sz="1200" dirty="0" smtClean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)</a:t>
            </a:r>
            <a:r>
              <a:rPr lang="en-US" sz="12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</a:t>
            </a:r>
            <a:r>
              <a:rPr lang="th-TH" sz="1200" dirty="0" smtClean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ร้อย</a:t>
            </a:r>
            <a:r>
              <a:rPr lang="th-TH" sz="12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ละผู้ป่วยได้รับยา </a:t>
            </a:r>
            <a:r>
              <a:rPr lang="en-US" sz="12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SK </a:t>
            </a:r>
            <a:r>
              <a:rPr lang="th-TH" sz="12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ภายใน 30 นาที</a:t>
            </a:r>
          </a:p>
        </p:txBody>
      </p:sp>
      <p:sp>
        <p:nvSpPr>
          <p:cNvPr id="34" name="กล่องข้อความ 33"/>
          <p:cNvSpPr txBox="1"/>
          <p:nvPr/>
        </p:nvSpPr>
        <p:spPr>
          <a:xfrm>
            <a:off x="1907704" y="4552796"/>
            <a:ext cx="2794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 : 1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)อัตรา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การได้รับการเปิดหลอดเลือด</a:t>
            </a:r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อัตราการเกิด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ภาวะแทรกซ้อนจาก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ยา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</a:t>
            </a:r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กล่องข้อความ 34"/>
          <p:cNvSpPr txBox="1"/>
          <p:nvPr/>
        </p:nvSpPr>
        <p:spPr>
          <a:xfrm>
            <a:off x="1835696" y="6108322"/>
            <a:ext cx="28520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 : 1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ร้อยละผู้ป่วย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STEMI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และครอบครัว</a:t>
            </a:r>
          </a:p>
          <a:p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มีความรู้ในการจัดการตนเอง</a:t>
            </a:r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7" name="ลูกศรเชื่อมต่อแบบตรง 36"/>
          <p:cNvCxnSpPr>
            <a:stCxn id="13" idx="1"/>
            <a:endCxn id="12" idx="3"/>
          </p:cNvCxnSpPr>
          <p:nvPr/>
        </p:nvCxnSpPr>
        <p:spPr>
          <a:xfrm flipH="1">
            <a:off x="1952244" y="2454337"/>
            <a:ext cx="584905" cy="15946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ลูกศรเชื่อมต่อแบบตรง 37"/>
          <p:cNvCxnSpPr>
            <a:stCxn id="14" idx="1"/>
            <a:endCxn id="12" idx="3"/>
          </p:cNvCxnSpPr>
          <p:nvPr/>
        </p:nvCxnSpPr>
        <p:spPr>
          <a:xfrm flipH="1">
            <a:off x="1952245" y="4049033"/>
            <a:ext cx="5943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ลูกศรเชื่อมต่อแบบตรง 40"/>
          <p:cNvCxnSpPr>
            <a:stCxn id="15" idx="1"/>
            <a:endCxn id="12" idx="3"/>
          </p:cNvCxnSpPr>
          <p:nvPr/>
        </p:nvCxnSpPr>
        <p:spPr>
          <a:xfrm flipH="1" flipV="1">
            <a:off x="1952245" y="4049033"/>
            <a:ext cx="594359" cy="15286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ลูกศรเชื่อมต่อแบบตรง 49"/>
          <p:cNvCxnSpPr>
            <a:endCxn id="13" idx="3"/>
          </p:cNvCxnSpPr>
          <p:nvPr/>
        </p:nvCxnSpPr>
        <p:spPr>
          <a:xfrm flipH="1">
            <a:off x="3963613" y="2203142"/>
            <a:ext cx="683496" cy="251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ลูกศรเชื่อมต่อแบบตรง 51"/>
          <p:cNvCxnSpPr/>
          <p:nvPr/>
        </p:nvCxnSpPr>
        <p:spPr>
          <a:xfrm flipH="1" flipV="1">
            <a:off x="3970360" y="2571803"/>
            <a:ext cx="676749" cy="405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ลูกศรเชื่อมต่อแบบตรง 53"/>
          <p:cNvCxnSpPr/>
          <p:nvPr/>
        </p:nvCxnSpPr>
        <p:spPr>
          <a:xfrm flipH="1">
            <a:off x="3984516" y="3753255"/>
            <a:ext cx="683496" cy="251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ลูกศรเชื่อมต่อแบบตรง 54"/>
          <p:cNvCxnSpPr>
            <a:stCxn id="27" idx="1"/>
          </p:cNvCxnSpPr>
          <p:nvPr/>
        </p:nvCxnSpPr>
        <p:spPr>
          <a:xfrm flipH="1" flipV="1">
            <a:off x="3950542" y="4144156"/>
            <a:ext cx="754913" cy="372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ลูกศรเชื่อมต่อแบบตรง 56"/>
          <p:cNvCxnSpPr/>
          <p:nvPr/>
        </p:nvCxnSpPr>
        <p:spPr>
          <a:xfrm flipH="1">
            <a:off x="3984516" y="5284184"/>
            <a:ext cx="683496" cy="251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ลูกศรเชื่อมต่อแบบตรง 57"/>
          <p:cNvCxnSpPr>
            <a:stCxn id="17" idx="1"/>
          </p:cNvCxnSpPr>
          <p:nvPr/>
        </p:nvCxnSpPr>
        <p:spPr>
          <a:xfrm flipH="1" flipV="1">
            <a:off x="3984515" y="5660975"/>
            <a:ext cx="720940" cy="3942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ลูกศรเชื่อมต่อแบบตรง 59"/>
          <p:cNvCxnSpPr>
            <a:stCxn id="20" idx="1"/>
          </p:cNvCxnSpPr>
          <p:nvPr/>
        </p:nvCxnSpPr>
        <p:spPr>
          <a:xfrm flipH="1">
            <a:off x="6042066" y="2217041"/>
            <a:ext cx="822239" cy="49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ลูกศรเชื่อมต่อแบบตรง 61"/>
          <p:cNvCxnSpPr/>
          <p:nvPr/>
        </p:nvCxnSpPr>
        <p:spPr>
          <a:xfrm flipH="1" flipV="1">
            <a:off x="6042067" y="2367092"/>
            <a:ext cx="841868" cy="5886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ลูกศรเชื่อมต่อแบบตรง 63"/>
          <p:cNvCxnSpPr>
            <a:stCxn id="22" idx="1"/>
          </p:cNvCxnSpPr>
          <p:nvPr/>
        </p:nvCxnSpPr>
        <p:spPr>
          <a:xfrm flipH="1">
            <a:off x="6105925" y="3723785"/>
            <a:ext cx="758381" cy="72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ลูกศรเชื่อมต่อแบบตรง 65"/>
          <p:cNvCxnSpPr>
            <a:endCxn id="27" idx="3"/>
          </p:cNvCxnSpPr>
          <p:nvPr/>
        </p:nvCxnSpPr>
        <p:spPr>
          <a:xfrm flipH="1">
            <a:off x="6131918" y="4498890"/>
            <a:ext cx="732387" cy="174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ลูกศรเชื่อมต่อแบบตรง 67"/>
          <p:cNvCxnSpPr>
            <a:endCxn id="19" idx="3"/>
          </p:cNvCxnSpPr>
          <p:nvPr/>
        </p:nvCxnSpPr>
        <p:spPr>
          <a:xfrm flipH="1">
            <a:off x="6131918" y="5270051"/>
            <a:ext cx="73531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ลูกศรเชื่อมต่อแบบตรง 69"/>
          <p:cNvCxnSpPr>
            <a:endCxn id="17" idx="3"/>
          </p:cNvCxnSpPr>
          <p:nvPr/>
        </p:nvCxnSpPr>
        <p:spPr>
          <a:xfrm flipH="1">
            <a:off x="6131918" y="6052499"/>
            <a:ext cx="752016" cy="27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ลูกศรเชื่อมต่อแบบตรง 71"/>
          <p:cNvCxnSpPr/>
          <p:nvPr/>
        </p:nvCxnSpPr>
        <p:spPr>
          <a:xfrm flipH="1">
            <a:off x="6137643" y="3726376"/>
            <a:ext cx="715214" cy="603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ลูกศรเชื่อมต่อแบบตรง 73"/>
          <p:cNvCxnSpPr/>
          <p:nvPr/>
        </p:nvCxnSpPr>
        <p:spPr>
          <a:xfrm flipH="1">
            <a:off x="6137643" y="3797613"/>
            <a:ext cx="694945" cy="13228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ลูกศรเชื่อมต่อแบบตรง 75"/>
          <p:cNvCxnSpPr>
            <a:endCxn id="17" idx="3"/>
          </p:cNvCxnSpPr>
          <p:nvPr/>
        </p:nvCxnSpPr>
        <p:spPr>
          <a:xfrm flipH="1">
            <a:off x="6131919" y="3882875"/>
            <a:ext cx="706393" cy="21723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ลูกศรเชื่อมต่อแบบตรง 77"/>
          <p:cNvCxnSpPr/>
          <p:nvPr/>
        </p:nvCxnSpPr>
        <p:spPr>
          <a:xfrm flipH="1" flipV="1">
            <a:off x="6085655" y="2489680"/>
            <a:ext cx="758381" cy="11287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สี่เหลี่ยมผืนผ้า 79"/>
          <p:cNvSpPr/>
          <p:nvPr/>
        </p:nvSpPr>
        <p:spPr>
          <a:xfrm>
            <a:off x="6004121" y="3494932"/>
            <a:ext cx="11817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EB,</a:t>
            </a: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นวัตกรรม </a:t>
            </a:r>
            <a:endParaRPr lang="th-TH" sz="1200" dirty="0"/>
          </a:p>
        </p:txBody>
      </p:sp>
      <p:sp>
        <p:nvSpPr>
          <p:cNvPr id="81" name="สี่เหลี่ยมผืนผ้า 80"/>
          <p:cNvSpPr/>
          <p:nvPr/>
        </p:nvSpPr>
        <p:spPr>
          <a:xfrm>
            <a:off x="6077947" y="5760528"/>
            <a:ext cx="1112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Technology</a:t>
            </a:r>
            <a:endParaRPr lang="th-TH" sz="1200" dirty="0"/>
          </a:p>
        </p:txBody>
      </p:sp>
      <p:sp>
        <p:nvSpPr>
          <p:cNvPr id="82" name="สี่เหลี่ยมผืนผ้า 81"/>
          <p:cNvSpPr/>
          <p:nvPr/>
        </p:nvSpPr>
        <p:spPr>
          <a:xfrm>
            <a:off x="6035884" y="2365294"/>
            <a:ext cx="796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Technology</a:t>
            </a:r>
            <a:endParaRPr lang="th-TH" sz="1200" dirty="0"/>
          </a:p>
        </p:txBody>
      </p:sp>
      <p:sp>
        <p:nvSpPr>
          <p:cNvPr id="83" name="สี่เหลี่ยมผืนผ้า 82"/>
          <p:cNvSpPr/>
          <p:nvPr/>
        </p:nvSpPr>
        <p:spPr>
          <a:xfrm>
            <a:off x="6052098" y="4294748"/>
            <a:ext cx="1136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EB,</a:t>
            </a: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นวัตกรรม</a:t>
            </a:r>
          </a:p>
          <a:p>
            <a:r>
              <a:rPr lang="en-US" sz="1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Safty</a:t>
            </a:r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/Risk</a:t>
            </a: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th-TH" sz="1200" dirty="0"/>
          </a:p>
        </p:txBody>
      </p:sp>
      <p:cxnSp>
        <p:nvCxnSpPr>
          <p:cNvPr id="84" name="ลูกศรเชื่อมต่อแบบตรง 83"/>
          <p:cNvCxnSpPr>
            <a:endCxn id="26" idx="3"/>
          </p:cNvCxnSpPr>
          <p:nvPr/>
        </p:nvCxnSpPr>
        <p:spPr>
          <a:xfrm flipH="1">
            <a:off x="6087067" y="2286659"/>
            <a:ext cx="787271" cy="702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ลูกศรเชื่อมต่อแบบตรง 85"/>
          <p:cNvCxnSpPr>
            <a:stCxn id="22" idx="1"/>
          </p:cNvCxnSpPr>
          <p:nvPr/>
        </p:nvCxnSpPr>
        <p:spPr>
          <a:xfrm flipH="1" flipV="1">
            <a:off x="6105926" y="3077967"/>
            <a:ext cx="758380" cy="6458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394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1205037" y="194835"/>
            <a:ext cx="6858000" cy="713077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 Flowchart </a:t>
            </a: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การดูแลผู้ป่วย 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4" name="สี่เหลี่ยมผืนผ้ามุมมน 83"/>
          <p:cNvSpPr/>
          <p:nvPr/>
        </p:nvSpPr>
        <p:spPr>
          <a:xfrm>
            <a:off x="443828" y="3966638"/>
            <a:ext cx="1056132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ผู้ป่วย </a:t>
            </a:r>
            <a:r>
              <a:rPr lang="en-US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STEMI</a:t>
            </a:r>
            <a:r>
              <a:rPr lang="th-TH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มา </a:t>
            </a:r>
            <a:r>
              <a:rPr lang="en-US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</a:t>
            </a:r>
            <a:endParaRPr lang="th-TH" sz="14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5" name="สี่เหลี่ยมผืนผ้ามุมมน 84"/>
          <p:cNvSpPr/>
          <p:nvPr/>
        </p:nvSpPr>
        <p:spPr>
          <a:xfrm>
            <a:off x="2175566" y="3966638"/>
            <a:ext cx="1056132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วินิจฉัย</a:t>
            </a:r>
            <a:endParaRPr lang="th-TH" sz="14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8" name="สี่เหลี่ยมผืนผ้ามุมมน 87"/>
          <p:cNvSpPr/>
          <p:nvPr/>
        </p:nvSpPr>
        <p:spPr>
          <a:xfrm>
            <a:off x="5851737" y="3966638"/>
            <a:ext cx="1056132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วางแผนจำหน่าย</a:t>
            </a:r>
            <a:endParaRPr lang="th-TH" sz="14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0" name="สี่เหลี่ยมผืนผ้ามุมมน 89"/>
          <p:cNvSpPr/>
          <p:nvPr/>
        </p:nvSpPr>
        <p:spPr>
          <a:xfrm>
            <a:off x="3958454" y="3966638"/>
            <a:ext cx="1056132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ดูแลรักษา</a:t>
            </a:r>
            <a:endParaRPr lang="th-TH" sz="14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1" name="สี่เหลี่ยมผืนผ้ามุมมน 90"/>
          <p:cNvSpPr/>
          <p:nvPr/>
        </p:nvSpPr>
        <p:spPr>
          <a:xfrm>
            <a:off x="7679901" y="3966638"/>
            <a:ext cx="1056132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ดูแลต่อเนื่อง</a:t>
            </a:r>
            <a:endParaRPr lang="th-TH" sz="14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2" name="กล่องข้อความ 91"/>
          <p:cNvSpPr txBox="1"/>
          <p:nvPr/>
        </p:nvSpPr>
        <p:spPr>
          <a:xfrm>
            <a:off x="318275" y="1603839"/>
            <a:ext cx="14676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 </a:t>
            </a:r>
          </a:p>
          <a:p>
            <a:r>
              <a:rPr lang="th-TH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ผู้ป่วยมาช้ากว่า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ชม</a:t>
            </a:r>
          </a:p>
          <a:p>
            <a:endParaRPr lang="th-TH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3" name="กล่องข้อความ 92"/>
          <p:cNvSpPr txBox="1"/>
          <p:nvPr/>
        </p:nvSpPr>
        <p:spPr>
          <a:xfrm>
            <a:off x="2036191" y="1607583"/>
            <a:ext cx="12727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</a:t>
            </a: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th-TH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การประเมิน/วินิจฉัยไม่ถูกต้อง/ล่าช้า</a:t>
            </a:r>
          </a:p>
          <a:p>
            <a:endParaRPr lang="th-TH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4" name="กล่องข้อความ 93"/>
          <p:cNvSpPr txBox="1"/>
          <p:nvPr/>
        </p:nvSpPr>
        <p:spPr>
          <a:xfrm>
            <a:off x="3806366" y="1607583"/>
            <a:ext cx="163717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</a:t>
            </a: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th-TH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การให้ยา </a:t>
            </a: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 </a:t>
            </a:r>
            <a:r>
              <a:rPr lang="th-TH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ล่าช้า</a:t>
            </a:r>
          </a:p>
          <a:p>
            <a:r>
              <a:rPr lang="th-TH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การส่งต่อไปทำ </a:t>
            </a: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PCI </a:t>
            </a:r>
            <a:r>
              <a:rPr lang="th-TH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ล่าช้า</a:t>
            </a: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th-TH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ภาวะแทรกซ้อนจาก </a:t>
            </a: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</a:t>
            </a:r>
            <a:endParaRPr lang="th-TH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5" name="กล่องข้อความ 94"/>
          <p:cNvSpPr txBox="1"/>
          <p:nvPr/>
        </p:nvSpPr>
        <p:spPr>
          <a:xfrm>
            <a:off x="5676798" y="1603840"/>
            <a:ext cx="143837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 </a:t>
            </a:r>
          </a:p>
          <a:p>
            <a:r>
              <a:rPr lang="th-TH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การวางแผนจำหน่ายไม่ครอบคลุมปัญหาทำให้ผู้ป่วย/ญาติขาดทักษะการดูแลตนเอง</a:t>
            </a:r>
            <a:endParaRPr lang="th-TH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6" name="กล่องข้อความ 95"/>
          <p:cNvSpPr txBox="1"/>
          <p:nvPr/>
        </p:nvSpPr>
        <p:spPr>
          <a:xfrm>
            <a:off x="7502274" y="1603840"/>
            <a:ext cx="13988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 </a:t>
            </a:r>
          </a:p>
          <a:p>
            <a:r>
              <a:rPr lang="th-TH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การสื่อสารข้อมูลไม่มีประสิทธิภาพ</a:t>
            </a:r>
          </a:p>
          <a:p>
            <a:r>
              <a:rPr lang="th-TH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ผู้ป่วยไม่ได้รับการเยี่ยม</a:t>
            </a:r>
            <a:endParaRPr lang="th-TH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ลูกศรขวา 1"/>
          <p:cNvSpPr/>
          <p:nvPr/>
        </p:nvSpPr>
        <p:spPr>
          <a:xfrm>
            <a:off x="1857577" y="4181522"/>
            <a:ext cx="23698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7" name="ลูกศรขวา 96"/>
          <p:cNvSpPr/>
          <p:nvPr/>
        </p:nvSpPr>
        <p:spPr>
          <a:xfrm>
            <a:off x="3687872" y="4181522"/>
            <a:ext cx="23698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8" name="ลูกศรขวา 97"/>
          <p:cNvSpPr/>
          <p:nvPr/>
        </p:nvSpPr>
        <p:spPr>
          <a:xfrm>
            <a:off x="5558304" y="4181522"/>
            <a:ext cx="23698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9" name="ลูกศรขวา 98"/>
          <p:cNvSpPr/>
          <p:nvPr/>
        </p:nvSpPr>
        <p:spPr>
          <a:xfrm>
            <a:off x="7383780" y="4181522"/>
            <a:ext cx="23698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8610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76072" y="1"/>
            <a:ext cx="7084314" cy="777875"/>
          </a:xfrm>
        </p:spPr>
        <p:txBody>
          <a:bodyPr>
            <a:normAutofit/>
          </a:bodyPr>
          <a:lstStyle/>
          <a:p>
            <a:pPr algn="ctr"/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การจัด</a:t>
            </a:r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กระบวนการ การดูแลผู้ป่วย 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STEMI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627825"/>
              </p:ext>
            </p:extLst>
          </p:nvPr>
        </p:nvGraphicFramePr>
        <p:xfrm>
          <a:off x="363474" y="719666"/>
          <a:ext cx="8359903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4132"/>
                <a:gridCol w="1814132"/>
                <a:gridCol w="2317623"/>
                <a:gridCol w="24140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กระบวนการ</a:t>
                      </a:r>
                      <a:endParaRPr lang="th-TH" sz="200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ข้อกำหนดของกระบวนการ</a:t>
                      </a:r>
                      <a:endParaRPr lang="th-TH" sz="200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ตัวชี้วัดกระบวนการ</a:t>
                      </a:r>
                      <a:endParaRPr lang="th-TH" sz="200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การออกแบบกระบวนการ</a:t>
                      </a:r>
                      <a:endParaRPr lang="th-TH" sz="200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Access &amp; entry</a:t>
                      </a:r>
                      <a:endParaRPr lang="th-TH" sz="2000" b="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Early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Detection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200" kern="1200" dirty="0" smtClean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- ร้อยละของการได้รับยา</a:t>
                      </a:r>
                      <a:r>
                        <a:rPr lang="th-TH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Streptokinase</a:t>
                      </a:r>
                      <a:r>
                        <a:rPr lang="th-TH" sz="1200" kern="1200" dirty="0" smtClean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ภายใน 6 ชั่วโมงหลังมีอาการ</a:t>
                      </a:r>
                    </a:p>
                    <a:p>
                      <a:pPr algn="l"/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- ร้อยละการมาโรงพยาบาลด้วยบริการ</a:t>
                      </a:r>
                      <a:r>
                        <a:rPr lang="th-TH" sz="1200" baseline="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EMS</a:t>
                      </a:r>
                      <a:endParaRPr lang="th-TH" sz="120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Evidence/CPG</a:t>
                      </a:r>
                    </a:p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EMS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System</a:t>
                      </a:r>
                      <a:endParaRPr lang="th-TH" sz="160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Assessment</a:t>
                      </a:r>
                      <a:endParaRPr lang="th-TH" sz="2000" b="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Effective Diagnosis</a:t>
                      </a:r>
                      <a:endParaRPr lang="th-TH" sz="1600" b="0" dirty="0" smtClean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  <a:p>
                      <a:pPr algn="l"/>
                      <a:endParaRPr lang="th-TH" sz="1600" b="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th-TH" sz="1200" kern="1200" dirty="0" smtClean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- ร้อยละผู้ป่วยได้รับการตรวจ</a:t>
                      </a:r>
                      <a:r>
                        <a:rPr lang="th-TH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EKG </a:t>
                      </a:r>
                      <a:r>
                        <a:rPr lang="th-TH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และอ่านผลภายใน 10 นาที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th-TH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- </a:t>
                      </a:r>
                      <a:r>
                        <a:rPr lang="th-TH" sz="1200" kern="1200" dirty="0" smtClean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ร้อยละของการได้รับยา</a:t>
                      </a:r>
                      <a:r>
                        <a:rPr lang="th-TH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Streptokinase</a:t>
                      </a:r>
                      <a:r>
                        <a:rPr lang="th-TH" sz="1200" kern="1200" dirty="0" smtClean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ภายใน 30</a:t>
                      </a:r>
                      <a:r>
                        <a:rPr lang="th-TH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นาที</a:t>
                      </a:r>
                      <a:r>
                        <a:rPr lang="th-TH" sz="1200" kern="1200" dirty="0" smtClean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หลังจากมาถึงโรงพยาบาล</a:t>
                      </a:r>
                      <a:endParaRPr lang="th-TH" sz="1200" kern="1200" baseline="0" dirty="0" smtClean="0">
                        <a:solidFill>
                          <a:schemeClr val="dk1"/>
                        </a:solidFill>
                        <a:effectLst/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Evidence/CPG</a:t>
                      </a:r>
                      <a:endParaRPr lang="th-TH" sz="1600" dirty="0" smtClean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Safety/Risk-based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thinking</a:t>
                      </a:r>
                      <a:endParaRPr lang="th-TH" sz="160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care</a:t>
                      </a:r>
                      <a:endParaRPr lang="th-TH" sz="2000" b="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Effective Management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200" b="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-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</a:t>
                      </a:r>
                      <a:r>
                        <a:rPr lang="th-TH" sz="1200" b="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ร้อยละการเกิดภาวะแทรกซ้อนจากการให้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SK</a:t>
                      </a:r>
                      <a:endParaRPr lang="th-TH" sz="1200" b="0" dirty="0" smtClean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  <a:p>
                      <a:pPr algn="l"/>
                      <a:r>
                        <a:rPr lang="th-TH" sz="1200" b="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-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</a:t>
                      </a:r>
                      <a:r>
                        <a:rPr lang="th-TH" sz="1200" b="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ร้อยละการเกิดภาวะ</a:t>
                      </a:r>
                      <a:r>
                        <a:rPr lang="th-TH" sz="1200" b="0" baseline="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Cardiogenic Shock</a:t>
                      </a:r>
                      <a:endParaRPr lang="th-TH" sz="1200" b="0" dirty="0" smtClean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  <a:p>
                      <a:pPr algn="l"/>
                      <a:endParaRPr lang="th-TH" sz="1200" b="0" dirty="0" smtClean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  <a:p>
                      <a:pPr algn="l"/>
                      <a:endParaRPr lang="th-TH" sz="1200" b="0" dirty="0" smtClean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Evidence/</a:t>
                      </a:r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นวัตกรรม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CPG/CNPG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Safety/Risk-based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thinking</a:t>
                      </a:r>
                      <a:endParaRPr lang="th-TH" sz="160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Discharge Planning</a:t>
                      </a:r>
                      <a:endParaRPr lang="th-TH" sz="2000" b="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ทักษะการดูแลตนเองสำหรับผู้ป่วยและผู้ดูแลหลัก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kern="1200" dirty="0" smtClean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ร้อยละผลการประเมินความสามารถในการดูแลตนเองก่อนจำหน่ายของผู้ป่วยและครอบครัว</a:t>
                      </a:r>
                      <a:endParaRPr lang="th-TH" sz="1200" dirty="0" smtClean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  <a:p>
                      <a:pPr algn="l"/>
                      <a:endParaRPr lang="th-TH" sz="120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Human-centered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design</a:t>
                      </a:r>
                      <a:endParaRPr lang="th-TH" sz="1600" dirty="0" smtClean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  <a:p>
                      <a:pPr algn="l"/>
                      <a:endParaRPr lang="th-TH" sz="160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Information &amp; Empowerment</a:t>
                      </a:r>
                      <a:endParaRPr lang="th-TH" sz="2000" b="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Health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education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200" dirty="0" smtClean="0"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ร้อยละผู้ป่วย </a:t>
                      </a:r>
                      <a:r>
                        <a:rPr lang="en-US" sz="1200" dirty="0" smtClean="0"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STEMI</a:t>
                      </a:r>
                      <a:r>
                        <a:rPr lang="th-TH" sz="1200" dirty="0" smtClean="0"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และครอบครัวมีความรู้ในการจัดการตนเอง</a:t>
                      </a:r>
                      <a:endParaRPr lang="th-TH" sz="120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Humanize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d healthcare</a:t>
                      </a:r>
                    </a:p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Human-centered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design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นวัตกรรม</a:t>
                      </a:r>
                      <a:endParaRPr lang="th-TH" sz="160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Continuity of Care</a:t>
                      </a:r>
                      <a:endParaRPr lang="th-TH" sz="2000" b="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Home visit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อัตราการเยี่ยมบ้าน</a:t>
                      </a:r>
                      <a:endParaRPr lang="th-TH" sz="120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Human-centered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design</a:t>
                      </a:r>
                      <a:endParaRPr lang="th-TH" sz="1600" baseline="0" dirty="0" smtClean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Technology</a:t>
                      </a:r>
                      <a:endParaRPr lang="th-TH" sz="1600" dirty="0" smtClean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  <a:p>
                      <a:pPr algn="l"/>
                      <a:endParaRPr lang="th-TH" sz="160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24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403648" y="194835"/>
            <a:ext cx="6336704" cy="713077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 ปัจจัยการขับเคลื่อน </a:t>
            </a:r>
            <a:b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ตัวชี้วัด(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Driver diagram stroke </a:t>
            </a:r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12" name="สี่เหลี่ยมผืนผ้ามุมมน 11"/>
          <p:cNvSpPr/>
          <p:nvPr/>
        </p:nvSpPr>
        <p:spPr>
          <a:xfrm>
            <a:off x="196672" y="2799822"/>
            <a:ext cx="1756301" cy="14171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ลดอัตราการตายผู้ป่วย </a:t>
            </a:r>
            <a:r>
              <a:rPr lang="en-US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Stroke </a:t>
            </a:r>
            <a:endParaRPr lang="th-TH" b="1" dirty="0">
              <a:solidFill>
                <a:prstClr val="black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13" name="สี่เหลี่ยมผืนผ้ามุมมน 12"/>
          <p:cNvSpPr/>
          <p:nvPr/>
        </p:nvSpPr>
        <p:spPr>
          <a:xfrm>
            <a:off x="2537149" y="2954616"/>
            <a:ext cx="1584650" cy="84299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การเข้าถึงบริการรวดเร็ว</a:t>
            </a:r>
          </a:p>
        </p:txBody>
      </p:sp>
      <p:sp>
        <p:nvSpPr>
          <p:cNvPr id="16" name="สี่เหลี่ยมผืนผ้ามุมมน 15"/>
          <p:cNvSpPr/>
          <p:nvPr/>
        </p:nvSpPr>
        <p:spPr>
          <a:xfrm>
            <a:off x="4577051" y="2067827"/>
            <a:ext cx="1426464" cy="48953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1400" b="1" dirty="0">
              <a:solidFill>
                <a:prstClr val="black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  <a:p>
            <a:pPr algn="ctr"/>
            <a:r>
              <a:rPr lang="th-TH" sz="14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ระบบ</a:t>
            </a:r>
            <a:r>
              <a:rPr lang="en-US" sz="14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Refer/EMS</a:t>
            </a:r>
            <a:endParaRPr lang="th-TH" sz="1400" b="1" dirty="0">
              <a:solidFill>
                <a:prstClr val="black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  <a:p>
            <a:pPr algn="ctr"/>
            <a:endParaRPr lang="en-US" sz="1400" b="1" dirty="0">
              <a:solidFill>
                <a:prstClr val="black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  <a:p>
            <a:endParaRPr lang="th-TH" sz="1400" b="1" dirty="0">
              <a:solidFill>
                <a:prstClr val="black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18" name="สี่เหลี่ยมผืนผ้ามุมมน 17"/>
          <p:cNvSpPr/>
          <p:nvPr/>
        </p:nvSpPr>
        <p:spPr>
          <a:xfrm>
            <a:off x="4577657" y="6207022"/>
            <a:ext cx="1426464" cy="5125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 </a:t>
            </a:r>
            <a:r>
              <a:rPr lang="en-US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monitor</a:t>
            </a:r>
            <a:endParaRPr lang="th-TH" sz="1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สี่เหลี่ยมผืนผ้ามุมมน 19"/>
          <p:cNvSpPr/>
          <p:nvPr/>
        </p:nvSpPr>
        <p:spPr>
          <a:xfrm>
            <a:off x="6880630" y="1423061"/>
            <a:ext cx="2037099" cy="54985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12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ให้ความรู้/35 ปีคัดกรอง </a:t>
            </a:r>
            <a:r>
              <a:rPr lang="en-US" sz="12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HT</a:t>
            </a:r>
            <a:r>
              <a:rPr lang="th-TH" sz="12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/ </a:t>
            </a:r>
            <a:r>
              <a:rPr lang="en-US" sz="12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DM </a:t>
            </a:r>
            <a:r>
              <a:rPr lang="th-TH" sz="12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และคัดกรอง </a:t>
            </a:r>
            <a:r>
              <a:rPr lang="en-US" sz="12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CVD risk</a:t>
            </a:r>
          </a:p>
        </p:txBody>
      </p:sp>
      <p:sp>
        <p:nvSpPr>
          <p:cNvPr id="23" name="สี่เหลี่ยมผืนผ้ามุมมน 22"/>
          <p:cNvSpPr/>
          <p:nvPr/>
        </p:nvSpPr>
        <p:spPr>
          <a:xfrm>
            <a:off x="6874905" y="5698030"/>
            <a:ext cx="2048548" cy="45445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12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พัฒนาระบบบริการ /</a:t>
            </a:r>
            <a:r>
              <a:rPr lang="en-US" sz="12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warning sign/</a:t>
            </a:r>
            <a:r>
              <a:rPr lang="th-TH" sz="12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ให้ข้อมูล /ป้องกันภาวะแทรกซ้อน</a:t>
            </a:r>
          </a:p>
        </p:txBody>
      </p:sp>
      <p:sp>
        <p:nvSpPr>
          <p:cNvPr id="26" name="สี่เหลี่ยมผืนผ้ามุมมน 25"/>
          <p:cNvSpPr/>
          <p:nvPr/>
        </p:nvSpPr>
        <p:spPr>
          <a:xfrm>
            <a:off x="4558149" y="4168350"/>
            <a:ext cx="1426464" cy="55275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ระบบ </a:t>
            </a:r>
            <a:r>
              <a:rPr lang="en-US" sz="20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Fast track</a:t>
            </a:r>
            <a:endParaRPr lang="th-TH" sz="2000" b="1" dirty="0">
              <a:solidFill>
                <a:prstClr val="black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28" name="กล่องข้อความ 27"/>
          <p:cNvSpPr txBox="1"/>
          <p:nvPr/>
        </p:nvSpPr>
        <p:spPr>
          <a:xfrm>
            <a:off x="314825" y="1053729"/>
            <a:ext cx="1128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Purpose</a:t>
            </a:r>
            <a:endParaRPr lang="th-TH" sz="18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กล่องข้อความ 28"/>
          <p:cNvSpPr txBox="1"/>
          <p:nvPr/>
        </p:nvSpPr>
        <p:spPr>
          <a:xfrm>
            <a:off x="1952972" y="1145580"/>
            <a:ext cx="1994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Primary Drivers</a:t>
            </a:r>
            <a:endParaRPr lang="th-TH" sz="18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กล่องข้อความ 29"/>
          <p:cNvSpPr txBox="1"/>
          <p:nvPr/>
        </p:nvSpPr>
        <p:spPr>
          <a:xfrm>
            <a:off x="4418260" y="986685"/>
            <a:ext cx="2414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Secondary Drivers</a:t>
            </a:r>
            <a:endParaRPr lang="th-TH" sz="18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กล่องข้อความ 30"/>
          <p:cNvSpPr txBox="1"/>
          <p:nvPr/>
        </p:nvSpPr>
        <p:spPr>
          <a:xfrm>
            <a:off x="7017776" y="1040920"/>
            <a:ext cx="1770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Interventions</a:t>
            </a:r>
            <a:endParaRPr lang="th-TH" sz="18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กล่องข้อความ 31"/>
          <p:cNvSpPr txBox="1"/>
          <p:nvPr/>
        </p:nvSpPr>
        <p:spPr>
          <a:xfrm>
            <a:off x="256003" y="4543470"/>
            <a:ext cx="169697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KPI</a:t>
            </a:r>
            <a:r>
              <a:rPr lang="en-US" sz="1600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: </a:t>
            </a:r>
          </a:p>
          <a:p>
            <a:r>
              <a:rPr lang="en-US" sz="1600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1) </a:t>
            </a:r>
            <a:r>
              <a:rPr lang="th-TH" sz="1600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อัตราการตายของผู้ป่วย</a:t>
            </a:r>
            <a:r>
              <a:rPr lang="en-US" sz="1600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Stroke &lt; 7 %</a:t>
            </a:r>
          </a:p>
        </p:txBody>
      </p:sp>
      <p:sp>
        <p:nvSpPr>
          <p:cNvPr id="80" name="สี่เหลี่ยมผืนผ้า 79"/>
          <p:cNvSpPr/>
          <p:nvPr/>
        </p:nvSpPr>
        <p:spPr>
          <a:xfrm>
            <a:off x="6004121" y="3494932"/>
            <a:ext cx="2295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th-TH" sz="1200" dirty="0">
              <a:solidFill>
                <a:prstClr val="black"/>
              </a:solidFill>
            </a:endParaRPr>
          </a:p>
        </p:txBody>
      </p:sp>
      <p:sp>
        <p:nvSpPr>
          <p:cNvPr id="83" name="สี่เหลี่ยมผืนผ้า 82"/>
          <p:cNvSpPr/>
          <p:nvPr/>
        </p:nvSpPr>
        <p:spPr>
          <a:xfrm>
            <a:off x="6052098" y="4294748"/>
            <a:ext cx="2295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th-TH" sz="1200" dirty="0">
              <a:solidFill>
                <a:prstClr val="black"/>
              </a:solidFill>
            </a:endParaRPr>
          </a:p>
        </p:txBody>
      </p:sp>
      <p:sp>
        <p:nvSpPr>
          <p:cNvPr id="33" name="กล่องข้อความ 32"/>
          <p:cNvSpPr txBox="1"/>
          <p:nvPr/>
        </p:nvSpPr>
        <p:spPr>
          <a:xfrm>
            <a:off x="2402255" y="3694380"/>
            <a:ext cx="1890992" cy="30469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KPI</a:t>
            </a:r>
            <a:r>
              <a:rPr lang="en-US" sz="1600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:1)onset to door&lt;3.5</a:t>
            </a:r>
            <a:r>
              <a:rPr lang="th-TH" sz="1600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ชม.</a:t>
            </a:r>
            <a:endParaRPr lang="en-US" sz="1600" dirty="0">
              <a:solidFill>
                <a:prstClr val="black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  <a:p>
            <a:r>
              <a:rPr lang="en-US" sz="1600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2) Door to needle time&lt; 60 </a:t>
            </a:r>
            <a:r>
              <a:rPr lang="th-TH" sz="1600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นาที </a:t>
            </a:r>
            <a:r>
              <a:rPr lang="en-US" sz="1600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&gt; 60 %</a:t>
            </a:r>
            <a:endParaRPr lang="th-TH" sz="1600" dirty="0">
              <a:solidFill>
                <a:prstClr val="black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  <a:p>
            <a:r>
              <a:rPr lang="th-TH" sz="1600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3)ร้อยละผู้ป่วยที่เข้าระบบ</a:t>
            </a:r>
            <a:r>
              <a:rPr lang="en-US" sz="1600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Stroke fast track &gt;20 %</a:t>
            </a:r>
          </a:p>
          <a:p>
            <a:r>
              <a:rPr lang="th-TH" sz="1600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4) </a:t>
            </a:r>
            <a:r>
              <a:rPr lang="en-US" sz="1600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Door to refer &lt; 30 </a:t>
            </a:r>
            <a:r>
              <a:rPr lang="th-TH" sz="1600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นาที </a:t>
            </a:r>
            <a:r>
              <a:rPr lang="en-US" sz="1600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&gt; 80 %</a:t>
            </a:r>
          </a:p>
          <a:p>
            <a:r>
              <a:rPr lang="th-TH" sz="1600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5)</a:t>
            </a:r>
            <a:r>
              <a:rPr lang="en-US" sz="1600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</a:t>
            </a:r>
            <a:r>
              <a:rPr lang="th-TH" sz="1600" dirty="0">
                <a:solidFill>
                  <a:prstClr val="black"/>
                </a:solidFill>
                <a:latin typeface="Browallia New" pitchFamily="34" charset="-34"/>
                <a:ea typeface="Tahoma" pitchFamily="34" charset="0"/>
                <a:cs typeface="Browallia New" pitchFamily="34" charset="-34"/>
              </a:rPr>
              <a:t>ผู้ป่วยที่เข้าเกณฑ์ </a:t>
            </a:r>
            <a:r>
              <a:rPr lang="en-US" sz="1600" dirty="0">
                <a:solidFill>
                  <a:prstClr val="black"/>
                </a:solidFill>
                <a:latin typeface="Browallia New" pitchFamily="34" charset="-34"/>
                <a:ea typeface="Tahoma" pitchFamily="34" charset="0"/>
                <a:cs typeface="Browallia New" pitchFamily="34" charset="-34"/>
              </a:rPr>
              <a:t>hemorrhagic stroke fast track </a:t>
            </a:r>
            <a:r>
              <a:rPr lang="th-TH" sz="1600" dirty="0">
                <a:solidFill>
                  <a:prstClr val="black"/>
                </a:solidFill>
                <a:latin typeface="Browallia New" pitchFamily="34" charset="-34"/>
                <a:ea typeface="Tahoma" pitchFamily="34" charset="0"/>
                <a:cs typeface="Browallia New" pitchFamily="34" charset="-34"/>
              </a:rPr>
              <a:t>เข้าระบบได้ </a:t>
            </a:r>
            <a:r>
              <a:rPr lang="en-US" sz="1600" dirty="0">
                <a:solidFill>
                  <a:prstClr val="black"/>
                </a:solidFill>
                <a:latin typeface="Browallia New" pitchFamily="34" charset="-34"/>
                <a:ea typeface="Tahoma" pitchFamily="34" charset="0"/>
                <a:cs typeface="Browallia New" pitchFamily="34" charset="-34"/>
              </a:rPr>
              <a:t>&gt; 60 %</a:t>
            </a:r>
          </a:p>
          <a:p>
            <a:r>
              <a:rPr lang="en-US" sz="1600" dirty="0">
                <a:solidFill>
                  <a:prstClr val="black"/>
                </a:solidFill>
                <a:latin typeface="Browallia New" pitchFamily="34" charset="-34"/>
                <a:ea typeface="Tahoma" pitchFamily="34" charset="0"/>
                <a:cs typeface="Browallia New" pitchFamily="34" charset="-34"/>
              </a:rPr>
              <a:t>6)</a:t>
            </a:r>
            <a:r>
              <a:rPr lang="th-TH" sz="1600" dirty="0">
                <a:solidFill>
                  <a:prstClr val="black"/>
                </a:solidFill>
                <a:latin typeface="Browallia New" pitchFamily="34" charset="-34"/>
                <a:ea typeface="Tahoma" pitchFamily="34" charset="0"/>
                <a:cs typeface="Browallia New" pitchFamily="34" charset="-34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Browallia New" pitchFamily="34" charset="-34"/>
                <a:ea typeface="Tahoma" pitchFamily="34" charset="0"/>
                <a:cs typeface="Browallia New" pitchFamily="34" charset="-34"/>
              </a:rPr>
              <a:t>Door to OR </a:t>
            </a:r>
            <a:r>
              <a:rPr lang="th-TH" sz="1600" dirty="0">
                <a:solidFill>
                  <a:prstClr val="black"/>
                </a:solidFill>
                <a:latin typeface="Browallia New" pitchFamily="34" charset="-34"/>
                <a:ea typeface="Tahoma" pitchFamily="34" charset="0"/>
                <a:cs typeface="Browallia New" pitchFamily="34" charset="-34"/>
              </a:rPr>
              <a:t>ภายใน 90 นาที </a:t>
            </a:r>
            <a:r>
              <a:rPr lang="en-US" sz="1600" dirty="0">
                <a:solidFill>
                  <a:prstClr val="black"/>
                </a:solidFill>
                <a:latin typeface="Browallia New" pitchFamily="34" charset="-34"/>
                <a:ea typeface="Tahoma" pitchFamily="34" charset="0"/>
                <a:cs typeface="Browallia New" pitchFamily="34" charset="-34"/>
              </a:rPr>
              <a:t>&gt; 50 %</a:t>
            </a:r>
          </a:p>
        </p:txBody>
      </p:sp>
      <p:sp>
        <p:nvSpPr>
          <p:cNvPr id="95" name="กล่องข้อความ 32"/>
          <p:cNvSpPr txBox="1"/>
          <p:nvPr/>
        </p:nvSpPr>
        <p:spPr>
          <a:xfrm>
            <a:off x="4591634" y="2643450"/>
            <a:ext cx="1359495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KPI:</a:t>
            </a:r>
          </a:p>
          <a:p>
            <a:r>
              <a:rPr lang="en-US" sz="12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1</a:t>
            </a:r>
            <a:r>
              <a:rPr lang="th-TH" sz="12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)</a:t>
            </a:r>
            <a:r>
              <a:rPr lang="en-US" sz="12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</a:t>
            </a:r>
            <a:r>
              <a:rPr lang="th-TH" sz="12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อัตราการคัดกรอง </a:t>
            </a:r>
            <a:r>
              <a:rPr lang="en-US" sz="12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CVD risk</a:t>
            </a:r>
          </a:p>
          <a:p>
            <a:r>
              <a:rPr lang="th-TH" sz="12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2 ) อัตราการการ </a:t>
            </a:r>
            <a:r>
              <a:rPr lang="en-US" sz="12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refer in</a:t>
            </a:r>
          </a:p>
          <a:p>
            <a:r>
              <a:rPr lang="en-US" sz="12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3) </a:t>
            </a:r>
            <a:r>
              <a:rPr lang="th-TH" sz="12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อัตราการการออกรับโดย</a:t>
            </a:r>
            <a:r>
              <a:rPr lang="en-US" sz="12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EMS/</a:t>
            </a:r>
            <a:r>
              <a:rPr lang="th-TH" sz="1200" b="1" dirty="0" err="1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อปท</a:t>
            </a:r>
            <a:r>
              <a:rPr lang="th-TH" sz="12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.</a:t>
            </a:r>
          </a:p>
          <a:p>
            <a:endParaRPr lang="en-US" sz="1200" dirty="0">
              <a:solidFill>
                <a:prstClr val="black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98" name="กล่องข้อความ 32"/>
          <p:cNvSpPr txBox="1"/>
          <p:nvPr/>
        </p:nvSpPr>
        <p:spPr>
          <a:xfrm>
            <a:off x="4609325" y="4863126"/>
            <a:ext cx="1383347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KPI:</a:t>
            </a:r>
          </a:p>
          <a:p>
            <a:r>
              <a:rPr lang="en-US" sz="12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1) </a:t>
            </a:r>
            <a:r>
              <a:rPr lang="th-TH" sz="12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การวินิจฉัยรวดเร็ว</a:t>
            </a:r>
          </a:p>
          <a:p>
            <a:r>
              <a:rPr lang="en-US" sz="12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2)</a:t>
            </a:r>
            <a:r>
              <a:rPr lang="th-TH" sz="12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ให้ยาถูกต้อง รวดเร็ว ผ่าตัดได้รวดเร็ว</a:t>
            </a:r>
          </a:p>
          <a:p>
            <a:r>
              <a:rPr lang="th-TH" sz="12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3</a:t>
            </a:r>
            <a:r>
              <a:rPr lang="en-US" sz="12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)</a:t>
            </a:r>
            <a:r>
              <a:rPr lang="th-TH" sz="12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การเซ็นยินยอมรับยา/รับการผ่าตัดรวดเร็ว</a:t>
            </a:r>
          </a:p>
        </p:txBody>
      </p:sp>
      <p:sp>
        <p:nvSpPr>
          <p:cNvPr id="106" name="สี่เหลี่ยมผืนผ้ามุมมน 105"/>
          <p:cNvSpPr/>
          <p:nvPr/>
        </p:nvSpPr>
        <p:spPr>
          <a:xfrm>
            <a:off x="6874905" y="2799822"/>
            <a:ext cx="2037099" cy="43692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12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พัฒนาระบบ</a:t>
            </a:r>
            <a:r>
              <a:rPr lang="en-US" sz="12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refer/EMS /line consult  /1669/1</a:t>
            </a:r>
            <a:r>
              <a:rPr lang="th-TH" sz="12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1</a:t>
            </a:r>
            <a:r>
              <a:rPr lang="en-US" sz="12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32</a:t>
            </a:r>
            <a:endParaRPr lang="th-TH" sz="1200" b="1" dirty="0">
              <a:solidFill>
                <a:prstClr val="black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107" name="สี่เหลี่ยมผืนผ้ามุมมน 106"/>
          <p:cNvSpPr/>
          <p:nvPr/>
        </p:nvSpPr>
        <p:spPr>
          <a:xfrm>
            <a:off x="6880630" y="3360039"/>
            <a:ext cx="2037099" cy="3196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14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CPG/</a:t>
            </a:r>
            <a:r>
              <a:rPr lang="en-US" sz="11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Rapid CT scan /Lab</a:t>
            </a:r>
          </a:p>
          <a:p>
            <a:endParaRPr lang="th-TH" sz="1200" b="1" dirty="0">
              <a:solidFill>
                <a:prstClr val="black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108" name="สี่เหลี่ยมผืนผ้ามุมมน 107"/>
          <p:cNvSpPr/>
          <p:nvPr/>
        </p:nvSpPr>
        <p:spPr>
          <a:xfrm>
            <a:off x="6886354" y="3816363"/>
            <a:ext cx="2037099" cy="43692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Standard order for </a:t>
            </a:r>
            <a:r>
              <a:rPr lang="en-US" sz="1600" b="1" dirty="0" err="1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rtPA</a:t>
            </a:r>
            <a:endParaRPr lang="en-US" sz="1600" b="1" dirty="0">
              <a:solidFill>
                <a:prstClr val="black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109" name="สี่เหลี่ยมผืนผ้ามุมมน 108"/>
          <p:cNvSpPr/>
          <p:nvPr/>
        </p:nvSpPr>
        <p:spPr>
          <a:xfrm>
            <a:off x="6886354" y="4410465"/>
            <a:ext cx="2037099" cy="43692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Neurologist /</a:t>
            </a:r>
          </a:p>
          <a:p>
            <a:r>
              <a:rPr lang="en-US" sz="12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Neurosurgeon consultation</a:t>
            </a:r>
          </a:p>
        </p:txBody>
      </p:sp>
      <p:sp>
        <p:nvSpPr>
          <p:cNvPr id="110" name="สี่เหลี่ยมผืนผ้ามุมมน 109"/>
          <p:cNvSpPr/>
          <p:nvPr/>
        </p:nvSpPr>
        <p:spPr>
          <a:xfrm>
            <a:off x="6886355" y="4971025"/>
            <a:ext cx="2037099" cy="56982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Standing order for ischemic stroke/hemorrhagic stroke</a:t>
            </a:r>
            <a:endParaRPr lang="en-US" sz="1800" b="1" dirty="0">
              <a:solidFill>
                <a:prstClr val="black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cxnSp>
        <p:nvCxnSpPr>
          <p:cNvPr id="4" name="ลูกศรเชื่อมต่อแบบตรง 3"/>
          <p:cNvCxnSpPr>
            <a:cxnSpLocks/>
            <a:stCxn id="13" idx="1"/>
          </p:cNvCxnSpPr>
          <p:nvPr/>
        </p:nvCxnSpPr>
        <p:spPr>
          <a:xfrm flipH="1">
            <a:off x="1952972" y="3376114"/>
            <a:ext cx="58417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ลูกศรเชื่อมต่อแบบตรง 6"/>
          <p:cNvCxnSpPr/>
          <p:nvPr/>
        </p:nvCxnSpPr>
        <p:spPr>
          <a:xfrm flipH="1">
            <a:off x="4198776" y="3376114"/>
            <a:ext cx="18894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ตัวเชื่อมต่อตรง 8"/>
          <p:cNvCxnSpPr>
            <a:cxnSpLocks/>
          </p:cNvCxnSpPr>
          <p:nvPr/>
        </p:nvCxnSpPr>
        <p:spPr>
          <a:xfrm>
            <a:off x="4397811" y="1665591"/>
            <a:ext cx="5671" cy="4729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ตัวเชื่อมต่อตรง 10"/>
          <p:cNvCxnSpPr>
            <a:endCxn id="16" idx="1"/>
          </p:cNvCxnSpPr>
          <p:nvPr/>
        </p:nvCxnSpPr>
        <p:spPr>
          <a:xfrm>
            <a:off x="4382558" y="2312596"/>
            <a:ext cx="1944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ตัวเชื่อมต่อตรง 14"/>
          <p:cNvCxnSpPr>
            <a:endCxn id="26" idx="1"/>
          </p:cNvCxnSpPr>
          <p:nvPr/>
        </p:nvCxnSpPr>
        <p:spPr>
          <a:xfrm>
            <a:off x="4399357" y="4444729"/>
            <a:ext cx="15879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ตัวเชื่อมต่อตรง 18"/>
          <p:cNvCxnSpPr>
            <a:cxnSpLocks/>
            <a:endCxn id="18" idx="1"/>
          </p:cNvCxnSpPr>
          <p:nvPr/>
        </p:nvCxnSpPr>
        <p:spPr>
          <a:xfrm>
            <a:off x="4400645" y="6395216"/>
            <a:ext cx="177012" cy="68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ตัวเชื่อมต่อตรง 43"/>
          <p:cNvCxnSpPr>
            <a:cxnSpLocks/>
            <a:endCxn id="40" idx="1"/>
          </p:cNvCxnSpPr>
          <p:nvPr/>
        </p:nvCxnSpPr>
        <p:spPr>
          <a:xfrm>
            <a:off x="6006019" y="2274671"/>
            <a:ext cx="868886" cy="93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 rot="10800000" flipV="1">
            <a:off x="5991520" y="1966935"/>
            <a:ext cx="90433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Technology</a:t>
            </a:r>
            <a:endParaRPr lang="th-TH" sz="1050" dirty="0">
              <a:solidFill>
                <a:prstClr val="black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 rot="10800000" flipV="1">
            <a:off x="6067812" y="4305610"/>
            <a:ext cx="81018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Technology</a:t>
            </a:r>
            <a:endParaRPr lang="th-TH" sz="1050" dirty="0">
              <a:solidFill>
                <a:prstClr val="black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049955" y="6260396"/>
            <a:ext cx="79836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EBP,</a:t>
            </a:r>
            <a:r>
              <a:rPr lang="th-TH" sz="105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นวัตกรรม</a:t>
            </a:r>
            <a:endParaRPr lang="th-TH" sz="1050" dirty="0"/>
          </a:p>
        </p:txBody>
      </p:sp>
      <p:cxnSp>
        <p:nvCxnSpPr>
          <p:cNvPr id="92" name="ลูกศรเชื่อมต่อแบบตรง 91"/>
          <p:cNvCxnSpPr>
            <a:cxnSpLocks/>
          </p:cNvCxnSpPr>
          <p:nvPr/>
        </p:nvCxnSpPr>
        <p:spPr>
          <a:xfrm flipH="1" flipV="1">
            <a:off x="6011265" y="2303680"/>
            <a:ext cx="871390" cy="7056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ลูกศรเชื่อมต่อแบบตรง 93"/>
          <p:cNvCxnSpPr>
            <a:cxnSpLocks/>
          </p:cNvCxnSpPr>
          <p:nvPr/>
        </p:nvCxnSpPr>
        <p:spPr>
          <a:xfrm flipH="1">
            <a:off x="5991521" y="3484306"/>
            <a:ext cx="904329" cy="10638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ลูกศรเชื่อมต่อแบบตรง 96"/>
          <p:cNvCxnSpPr>
            <a:cxnSpLocks/>
          </p:cNvCxnSpPr>
          <p:nvPr/>
        </p:nvCxnSpPr>
        <p:spPr>
          <a:xfrm flipH="1" flipV="1">
            <a:off x="6018736" y="4601434"/>
            <a:ext cx="813854" cy="375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ลูกศรเชื่อมต่อแบบตรง 101"/>
          <p:cNvCxnSpPr>
            <a:cxnSpLocks/>
          </p:cNvCxnSpPr>
          <p:nvPr/>
        </p:nvCxnSpPr>
        <p:spPr>
          <a:xfrm flipH="1">
            <a:off x="5991521" y="5267370"/>
            <a:ext cx="889109" cy="11959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ลูกศรเชื่อมต่อแบบตรง 103"/>
          <p:cNvCxnSpPr>
            <a:stCxn id="23" idx="1"/>
            <a:endCxn id="18" idx="3"/>
          </p:cNvCxnSpPr>
          <p:nvPr/>
        </p:nvCxnSpPr>
        <p:spPr>
          <a:xfrm flipH="1">
            <a:off x="6004122" y="5925258"/>
            <a:ext cx="870784" cy="538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สี่เหลี่ยมผืนผ้ามุมมน 15">
            <a:extLst>
              <a:ext uri="{FF2B5EF4-FFF2-40B4-BE49-F238E27FC236}">
                <a16:creationId xmlns="" xmlns:a16="http://schemas.microsoft.com/office/drawing/2014/main" id="{3C156021-0841-4077-B1BF-1CBEB194848D}"/>
              </a:ext>
            </a:extLst>
          </p:cNvPr>
          <p:cNvSpPr/>
          <p:nvPr/>
        </p:nvSpPr>
        <p:spPr>
          <a:xfrm>
            <a:off x="4558149" y="1420822"/>
            <a:ext cx="1426464" cy="48953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1600" b="1" dirty="0">
              <a:solidFill>
                <a:prstClr val="black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  <a:p>
            <a:pPr algn="ctr"/>
            <a:r>
              <a:rPr lang="th-TH" sz="14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ประชาชนมีความรู้</a:t>
            </a:r>
            <a:r>
              <a:rPr lang="en-US" sz="14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(Health literacy)</a:t>
            </a:r>
            <a:endParaRPr lang="en-US" sz="1600" b="1" dirty="0">
              <a:solidFill>
                <a:prstClr val="black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  <a:p>
            <a:endParaRPr lang="th-TH" sz="1600" b="1" dirty="0">
              <a:solidFill>
                <a:prstClr val="black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40" name="สี่เหลี่ยมผืนผ้ามุมมน 19">
            <a:extLst>
              <a:ext uri="{FF2B5EF4-FFF2-40B4-BE49-F238E27FC236}">
                <a16:creationId xmlns="" xmlns:a16="http://schemas.microsoft.com/office/drawing/2014/main" id="{DEAC72D5-B99F-4B0B-87FD-3518415B9010}"/>
              </a:ext>
            </a:extLst>
          </p:cNvPr>
          <p:cNvSpPr/>
          <p:nvPr/>
        </p:nvSpPr>
        <p:spPr>
          <a:xfrm>
            <a:off x="6874905" y="2093600"/>
            <a:ext cx="2037099" cy="54985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Net work </a:t>
            </a:r>
            <a:r>
              <a:rPr lang="th-TH" sz="1600" b="1" dirty="0" err="1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อปท</a:t>
            </a:r>
            <a:r>
              <a:rPr lang="th-TH" sz="16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./</a:t>
            </a:r>
            <a:r>
              <a:rPr lang="th-TH" sz="1600" b="1" dirty="0" err="1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รพช</a:t>
            </a:r>
            <a:r>
              <a:rPr lang="th-TH" sz="16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./รพสต.</a:t>
            </a:r>
            <a:endParaRPr lang="en-US" sz="1600" b="1" dirty="0">
              <a:solidFill>
                <a:prstClr val="black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cxnSp>
        <p:nvCxnSpPr>
          <p:cNvPr id="73" name="ลูกศรเชื่อมต่อแบบตรง 91">
            <a:extLst>
              <a:ext uri="{FF2B5EF4-FFF2-40B4-BE49-F238E27FC236}">
                <a16:creationId xmlns="" xmlns:a16="http://schemas.microsoft.com/office/drawing/2014/main" id="{C2A269C8-AF1F-4358-B08F-0E7E0BEA6FC2}"/>
              </a:ext>
            </a:extLst>
          </p:cNvPr>
          <p:cNvCxnSpPr>
            <a:cxnSpLocks/>
          </p:cNvCxnSpPr>
          <p:nvPr/>
        </p:nvCxnSpPr>
        <p:spPr>
          <a:xfrm flipH="1">
            <a:off x="6006020" y="3970499"/>
            <a:ext cx="880334" cy="614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ตัวเชื่อมต่อตรง 18">
            <a:extLst>
              <a:ext uri="{FF2B5EF4-FFF2-40B4-BE49-F238E27FC236}">
                <a16:creationId xmlns="" xmlns:a16="http://schemas.microsoft.com/office/drawing/2014/main" id="{B63EB02D-4C89-4D78-A953-E9BB1CA956D3}"/>
              </a:ext>
            </a:extLst>
          </p:cNvPr>
          <p:cNvCxnSpPr>
            <a:cxnSpLocks/>
            <a:endCxn id="17" idx="1"/>
          </p:cNvCxnSpPr>
          <p:nvPr/>
        </p:nvCxnSpPr>
        <p:spPr>
          <a:xfrm>
            <a:off x="4393444" y="1665591"/>
            <a:ext cx="1647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ลูกศรเชื่อมต่อแบบตรง 91">
            <a:extLst>
              <a:ext uri="{FF2B5EF4-FFF2-40B4-BE49-F238E27FC236}">
                <a16:creationId xmlns="" xmlns:a16="http://schemas.microsoft.com/office/drawing/2014/main" id="{A7303B41-FCF4-45EA-9647-9006FD3A3362}"/>
              </a:ext>
            </a:extLst>
          </p:cNvPr>
          <p:cNvCxnSpPr>
            <a:cxnSpLocks/>
            <a:endCxn id="17" idx="3"/>
          </p:cNvCxnSpPr>
          <p:nvPr/>
        </p:nvCxnSpPr>
        <p:spPr>
          <a:xfrm flipH="1" flipV="1">
            <a:off x="5984613" y="1665591"/>
            <a:ext cx="888938" cy="722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สี่เหลี่ยมผืนผ้ามุมมน 22">
            <a:extLst>
              <a:ext uri="{FF2B5EF4-FFF2-40B4-BE49-F238E27FC236}">
                <a16:creationId xmlns="" xmlns:a16="http://schemas.microsoft.com/office/drawing/2014/main" id="{E4663C17-72C1-4AB3-B59F-F218867080F4}"/>
              </a:ext>
            </a:extLst>
          </p:cNvPr>
          <p:cNvSpPr/>
          <p:nvPr/>
        </p:nvSpPr>
        <p:spPr>
          <a:xfrm>
            <a:off x="7147775" y="6309661"/>
            <a:ext cx="1481846" cy="45445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ทบทวน</a:t>
            </a:r>
            <a:r>
              <a:rPr lang="en-US" sz="16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CPG/CNPG</a:t>
            </a:r>
            <a:endParaRPr lang="th-TH" sz="1600" b="1" dirty="0">
              <a:solidFill>
                <a:prstClr val="black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  <a:p>
            <a:endParaRPr lang="th-TH" sz="1600" b="1" dirty="0">
              <a:solidFill>
                <a:prstClr val="black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cxnSp>
        <p:nvCxnSpPr>
          <p:cNvPr id="128" name="ลูกศรเชื่อมต่อแบบตรง 3">
            <a:extLst>
              <a:ext uri="{FF2B5EF4-FFF2-40B4-BE49-F238E27FC236}">
                <a16:creationId xmlns="" xmlns:a16="http://schemas.microsoft.com/office/drawing/2014/main" id="{87E02746-F5C5-4BDA-BE67-EB4704D6DDED}"/>
              </a:ext>
            </a:extLst>
          </p:cNvPr>
          <p:cNvCxnSpPr>
            <a:cxnSpLocks/>
          </p:cNvCxnSpPr>
          <p:nvPr/>
        </p:nvCxnSpPr>
        <p:spPr>
          <a:xfrm flipH="1" flipV="1">
            <a:off x="6018736" y="6462960"/>
            <a:ext cx="1140363" cy="516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ลูกศรเชื่อมต่อแบบตรง 91">
            <a:extLst>
              <a:ext uri="{FF2B5EF4-FFF2-40B4-BE49-F238E27FC236}">
                <a16:creationId xmlns="" xmlns:a16="http://schemas.microsoft.com/office/drawing/2014/main" id="{A7303B41-FCF4-45EA-9647-9006FD3A3362}"/>
              </a:ext>
            </a:extLst>
          </p:cNvPr>
          <p:cNvCxnSpPr>
            <a:cxnSpLocks/>
            <a:endCxn id="16" idx="3"/>
          </p:cNvCxnSpPr>
          <p:nvPr/>
        </p:nvCxnSpPr>
        <p:spPr>
          <a:xfrm flipH="1">
            <a:off x="6003516" y="1820850"/>
            <a:ext cx="882839" cy="4917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265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แผนภูมิ 1"/>
          <p:cNvGraphicFramePr/>
          <p:nvPr>
            <p:extLst>
              <p:ext uri="{D42A27DB-BD31-4B8C-83A1-F6EECF244321}">
                <p14:modId xmlns:p14="http://schemas.microsoft.com/office/powerpoint/2010/main" val="809836004"/>
              </p:ext>
            </p:extLst>
          </p:nvPr>
        </p:nvGraphicFramePr>
        <p:xfrm>
          <a:off x="436418" y="593766"/>
          <a:ext cx="8309759" cy="5795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สี่เหลี่ยมผืนผ้า 2"/>
          <p:cNvSpPr/>
          <p:nvPr/>
        </p:nvSpPr>
        <p:spPr>
          <a:xfrm>
            <a:off x="4446587" y="4000494"/>
            <a:ext cx="1364165" cy="739251"/>
          </a:xfrm>
          <a:prstGeom prst="rect">
            <a:avLst/>
          </a:prstGeom>
          <a:ln>
            <a:solidFill>
              <a:srgbClr val="DC54C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cs typeface="+mj-cs"/>
              </a:rPr>
              <a:t>ปรับ  </a:t>
            </a:r>
            <a:r>
              <a:rPr lang="en-US" sz="2000" dirty="0" smtClean="0">
                <a:cs typeface="+mj-cs"/>
              </a:rPr>
              <a:t>CPG </a:t>
            </a:r>
            <a:endParaRPr lang="th-TH" sz="2000" dirty="0" smtClean="0">
              <a:cs typeface="+mj-cs"/>
            </a:endParaRPr>
          </a:p>
          <a:p>
            <a:r>
              <a:rPr lang="th-TH" sz="2000" dirty="0" smtClean="0">
                <a:cs typeface="+mj-cs"/>
              </a:rPr>
              <a:t>พัฒนาศักยภาพ รพ.</a:t>
            </a:r>
            <a:r>
              <a:rPr lang="en-US" sz="2000" dirty="0" smtClean="0">
                <a:cs typeface="+mj-cs"/>
              </a:rPr>
              <a:t>F3</a:t>
            </a:r>
            <a:endParaRPr lang="en-US" sz="20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9178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139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175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788375"/>
              </p:ext>
            </p:extLst>
          </p:nvPr>
        </p:nvGraphicFramePr>
        <p:xfrm>
          <a:off x="683568" y="880036"/>
          <a:ext cx="8173878" cy="549750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28166"/>
                <a:gridCol w="1928166"/>
                <a:gridCol w="2389380"/>
                <a:gridCol w="1928166"/>
              </a:tblGrid>
              <a:tr h="8927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/>
                      </a:r>
                      <a:br>
                        <a:rPr lang="en-US" sz="1600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</a:br>
                      <a:r>
                        <a:rPr lang="th-TH" sz="1600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กระบวนการ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ea typeface="Times New Roman"/>
                        <a:cs typeface="Browallia New" pitchFamily="34" charset="-34"/>
                      </a:endParaRPr>
                    </a:p>
                  </a:txBody>
                  <a:tcPr marL="34953" marR="349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ข้อกำหนดของ</a:t>
                      </a:r>
                      <a:endParaRPr lang="en-US" sz="1600" dirty="0"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กระบวนการ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ea typeface="Times New Roman"/>
                        <a:cs typeface="Browallia New" pitchFamily="34" charset="-34"/>
                      </a:endParaRPr>
                    </a:p>
                  </a:txBody>
                  <a:tcPr marL="34953" marR="349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ตัวชี้วัดกระบวนการ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ea typeface="Times New Roman"/>
                        <a:cs typeface="Browallia New" pitchFamily="34" charset="-34"/>
                      </a:endParaRPr>
                    </a:p>
                  </a:txBody>
                  <a:tcPr marL="34953" marR="349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การออกแบบกระบวนการ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ea typeface="Times New Roman"/>
                        <a:cs typeface="Browallia New" pitchFamily="34" charset="-34"/>
                      </a:endParaRPr>
                    </a:p>
                  </a:txBody>
                  <a:tcPr marL="34953" marR="34953" marT="0" marB="0" anchor="ctr"/>
                </a:tc>
              </a:tr>
              <a:tr h="4132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Access &amp; entry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ea typeface="Times New Roman"/>
                        <a:cs typeface="Browallia New" pitchFamily="34" charset="-34"/>
                      </a:endParaRPr>
                    </a:p>
                  </a:txBody>
                  <a:tcPr marL="34953" marR="3495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Early detection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ea typeface="Times New Roman"/>
                        <a:cs typeface="Browallia New" pitchFamily="34" charset="-34"/>
                      </a:endParaRPr>
                    </a:p>
                  </a:txBody>
                  <a:tcPr marL="34953" marR="3495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ร้อยละการประเมิน/วินิจฉัยถูกต้อง รวดเร็ว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ea typeface="Times New Roman"/>
                        <a:cs typeface="Browallia New" pitchFamily="34" charset="-34"/>
                      </a:endParaRPr>
                    </a:p>
                  </a:txBody>
                  <a:tcPr marL="34953" marR="3495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Evidence/CPG           Technology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ea typeface="Times New Roman"/>
                        <a:cs typeface="Browallia New" pitchFamily="34" charset="-34"/>
                      </a:endParaRPr>
                    </a:p>
                  </a:txBody>
                  <a:tcPr marL="34953" marR="34953" marT="0" marB="0"/>
                </a:tc>
              </a:tr>
              <a:tr h="6198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Assessment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ea typeface="Times New Roman"/>
                        <a:cs typeface="Browallia New" pitchFamily="34" charset="-34"/>
                      </a:endParaRPr>
                    </a:p>
                  </a:txBody>
                  <a:tcPr marL="34953" marR="3495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Effective triage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ea typeface="Times New Roman"/>
                        <a:cs typeface="Browallia New" pitchFamily="34" charset="-34"/>
                      </a:endParaRPr>
                    </a:p>
                  </a:txBody>
                  <a:tcPr marL="34953" marR="3495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ร้อยละผู้ป่วย </a:t>
                      </a:r>
                      <a:r>
                        <a:rPr lang="en-US" sz="160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sepsis </a:t>
                      </a:r>
                      <a:r>
                        <a:rPr lang="th-TH" sz="160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ได้รับการดูแลตาม </a:t>
                      </a:r>
                      <a:r>
                        <a:rPr lang="en-US" sz="160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Bundle of care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ea typeface="Times New Roman"/>
                        <a:cs typeface="Browallia New" pitchFamily="34" charset="-34"/>
                      </a:endParaRPr>
                    </a:p>
                  </a:txBody>
                  <a:tcPr marL="34953" marR="3495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Evidence/CPG                      Safety/Risk-based thinking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ea typeface="Times New Roman"/>
                        <a:cs typeface="Browallia New" pitchFamily="34" charset="-34"/>
                      </a:endParaRPr>
                    </a:p>
                  </a:txBody>
                  <a:tcPr marL="34953" marR="34953" marT="0" marB="0"/>
                </a:tc>
              </a:tr>
              <a:tr h="8264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Care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ea typeface="Times New Roman"/>
                        <a:cs typeface="Browallia New" pitchFamily="34" charset="-34"/>
                      </a:endParaRPr>
                    </a:p>
                  </a:txBody>
                  <a:tcPr marL="34953" marR="3495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Effective management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ea typeface="Times New Roman"/>
                        <a:cs typeface="Browallia New" pitchFamily="34" charset="-34"/>
                      </a:endParaRPr>
                    </a:p>
                  </a:txBody>
                  <a:tcPr marL="34953" marR="3495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● </a:t>
                      </a:r>
                      <a:r>
                        <a:rPr lang="th-TH" sz="160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ร้อยละการเจาะ </a:t>
                      </a:r>
                      <a:r>
                        <a:rPr lang="en-US" sz="160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H/C</a:t>
                      </a:r>
                      <a:br>
                        <a:rPr lang="en-US" sz="160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</a:br>
                      <a:r>
                        <a:rPr lang="en-US" sz="160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●  </a:t>
                      </a:r>
                      <a:r>
                        <a:rPr lang="th-TH" sz="160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ร้อยละการให้ </a:t>
                      </a:r>
                      <a:r>
                        <a:rPr lang="en-US" sz="160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ATB</a:t>
                      </a:r>
                      <a:br>
                        <a:rPr lang="en-US" sz="160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</a:br>
                      <a:r>
                        <a:rPr lang="en-US" sz="160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● </a:t>
                      </a:r>
                      <a:r>
                        <a:rPr lang="th-TH" sz="160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ร้อยละผู้ป่วยได้รับ </a:t>
                      </a:r>
                      <a:r>
                        <a:rPr lang="en-US" sz="160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IV Fluid Resuscitate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ea typeface="Times New Roman"/>
                        <a:cs typeface="Browallia New" pitchFamily="34" charset="-34"/>
                      </a:endParaRPr>
                    </a:p>
                  </a:txBody>
                  <a:tcPr marL="34953" marR="3495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Evidence/</a:t>
                      </a:r>
                      <a:r>
                        <a:rPr lang="th-TH" sz="160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นวัตกรรม</a:t>
                      </a:r>
                      <a:r>
                        <a:rPr lang="en-US" sz="160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             CPG/CNPG                          Safety/Risk-based thinking                 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ea typeface="Times New Roman"/>
                        <a:cs typeface="Browallia New" pitchFamily="34" charset="-34"/>
                      </a:endParaRPr>
                    </a:p>
                  </a:txBody>
                  <a:tcPr marL="34953" marR="34953" marT="0" marB="0"/>
                </a:tc>
              </a:tr>
              <a:tr h="8264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Discharge planning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ea typeface="Times New Roman"/>
                        <a:cs typeface="Browallia New" pitchFamily="34" charset="-34"/>
                      </a:endParaRPr>
                    </a:p>
                  </a:txBody>
                  <a:tcPr marL="34953" marR="3495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ฝึกทักษะการดูแลตนเองสำหรับผู้ป่วยและผู้ดูแลหลัก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ea typeface="Times New Roman"/>
                        <a:cs typeface="Browallia New" pitchFamily="34" charset="-34"/>
                      </a:endParaRPr>
                    </a:p>
                  </a:txBody>
                  <a:tcPr marL="34953" marR="3495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ร้อยละผลการประเมินความสามารถในการดูแลตนเองก่อนจำหน่ายของผู้ป่วยและครอบครัว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ea typeface="Times New Roman"/>
                        <a:cs typeface="Browallia New" pitchFamily="34" charset="-34"/>
                      </a:endParaRPr>
                    </a:p>
                  </a:txBody>
                  <a:tcPr marL="34953" marR="3495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Human-centered design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ea typeface="Times New Roman"/>
                        <a:cs typeface="Browallia New" pitchFamily="34" charset="-34"/>
                      </a:endParaRPr>
                    </a:p>
                  </a:txBody>
                  <a:tcPr marL="34953" marR="34953" marT="0" marB="0"/>
                </a:tc>
              </a:tr>
              <a:tr h="8264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Information &amp; empowerment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ea typeface="Times New Roman"/>
                        <a:cs typeface="Browallia New" pitchFamily="34" charset="-34"/>
                      </a:endParaRPr>
                    </a:p>
                  </a:txBody>
                  <a:tcPr marL="34953" marR="3495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Health education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ea typeface="Times New Roman"/>
                        <a:cs typeface="Browallia New" pitchFamily="34" charset="-34"/>
                      </a:endParaRPr>
                    </a:p>
                  </a:txBody>
                  <a:tcPr marL="34953" marR="3495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ร้อยละผลการประเมินความสามารถในการดูแลตนเองที่บ้านของผู้ป่วยและครอบครัว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ea typeface="Times New Roman"/>
                        <a:cs typeface="Browallia New" pitchFamily="34" charset="-34"/>
                      </a:endParaRPr>
                    </a:p>
                  </a:txBody>
                  <a:tcPr marL="34953" marR="3495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Humanized healthcare     Human-centered design         </a:t>
                      </a:r>
                      <a:r>
                        <a:rPr lang="th-TH" sz="160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นวัตกรรม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ea typeface="Times New Roman"/>
                        <a:cs typeface="Browallia New" pitchFamily="34" charset="-34"/>
                      </a:endParaRPr>
                    </a:p>
                  </a:txBody>
                  <a:tcPr marL="34953" marR="34953" marT="0" marB="0"/>
                </a:tc>
              </a:tr>
              <a:tr h="6198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Continuty of care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ea typeface="Times New Roman"/>
                        <a:cs typeface="Browallia New" pitchFamily="34" charset="-34"/>
                      </a:endParaRPr>
                    </a:p>
                  </a:txBody>
                  <a:tcPr marL="34953" marR="3495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Follow up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ea typeface="Times New Roman"/>
                        <a:cs typeface="Browallia New" pitchFamily="34" charset="-34"/>
                      </a:endParaRPr>
                    </a:p>
                  </a:txBody>
                  <a:tcPr marL="34953" marR="3495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ea typeface="Times New Roman"/>
                        <a:cs typeface="Browallia New" pitchFamily="34" charset="-34"/>
                      </a:endParaRPr>
                    </a:p>
                  </a:txBody>
                  <a:tcPr marL="34953" marR="3495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Human-centered design         Technology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ea typeface="Times New Roman"/>
                        <a:cs typeface="Browallia New" pitchFamily="34" charset="-34"/>
                      </a:endParaRPr>
                    </a:p>
                  </a:txBody>
                  <a:tcPr marL="34953" marR="34953" marT="0" marB="0"/>
                </a:tc>
              </a:tr>
            </a:tbl>
          </a:graphicData>
        </a:graphic>
      </p:graphicFrame>
      <p:sp>
        <p:nvSpPr>
          <p:cNvPr id="3" name="สี่เหลี่ยมผืนผ้า 2"/>
          <p:cNvSpPr/>
          <p:nvPr/>
        </p:nvSpPr>
        <p:spPr>
          <a:xfrm>
            <a:off x="2555776" y="332656"/>
            <a:ext cx="49685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2400" b="1" dirty="0"/>
              <a:t> กระบวนการ การดูแลผู้ป่วย </a:t>
            </a:r>
            <a:r>
              <a:rPr lang="en-US" sz="2400" b="1" dirty="0"/>
              <a:t>Sepsis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262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แผนภูมิ 2"/>
          <p:cNvGraphicFramePr/>
          <p:nvPr>
            <p:extLst>
              <p:ext uri="{D42A27DB-BD31-4B8C-83A1-F6EECF244321}">
                <p14:modId xmlns:p14="http://schemas.microsoft.com/office/powerpoint/2010/main" val="2005699972"/>
              </p:ext>
            </p:extLst>
          </p:nvPr>
        </p:nvGraphicFramePr>
        <p:xfrm>
          <a:off x="755577" y="1124745"/>
          <a:ext cx="72728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สี่เหลี่ยมผืนผ้า 3"/>
          <p:cNvSpPr/>
          <p:nvPr/>
        </p:nvSpPr>
        <p:spPr>
          <a:xfrm>
            <a:off x="3419872" y="404664"/>
            <a:ext cx="25715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/>
              <a:t>ผลลัพธ์และการพัฒนา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54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539552" y="404664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ตัวชี้วัดที่ผ่านเกณฑ์ได้แก่  </a:t>
            </a:r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 1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)</a:t>
            </a:r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.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2400" b="1" dirty="0">
                <a:latin typeface="Browallia New" pitchFamily="34" charset="-34"/>
                <a:cs typeface="Browallia New" pitchFamily="34" charset="-34"/>
              </a:rPr>
              <a:t>ร้อยละผู้ป่วยได้รับยา </a:t>
            </a:r>
            <a:r>
              <a:rPr lang="en-US" sz="2400" b="1" dirty="0">
                <a:latin typeface="Browallia New" pitchFamily="34" charset="-34"/>
                <a:cs typeface="Browallia New" pitchFamily="34" charset="-34"/>
              </a:rPr>
              <a:t>ATB </a:t>
            </a:r>
            <a:r>
              <a:rPr lang="th-TH" sz="2400" b="1" dirty="0">
                <a:latin typeface="Browallia New" pitchFamily="34" charset="-34"/>
                <a:cs typeface="Browallia New" pitchFamily="34" charset="-34"/>
              </a:rPr>
              <a:t>ภายใน </a:t>
            </a:r>
            <a:r>
              <a:rPr lang="en-US" sz="2400" b="1" dirty="0">
                <a:latin typeface="Browallia New" pitchFamily="34" charset="-34"/>
                <a:cs typeface="Browallia New" pitchFamily="34" charset="-34"/>
              </a:rPr>
              <a:t>1 </a:t>
            </a:r>
            <a:r>
              <a:rPr lang="th-TH" sz="2400" b="1" dirty="0">
                <a:latin typeface="Browallia New" pitchFamily="34" charset="-34"/>
                <a:cs typeface="Browallia New" pitchFamily="34" charset="-34"/>
              </a:rPr>
              <a:t>ชม หลังแพทย์วินิจฉัย  (</a:t>
            </a:r>
            <a:r>
              <a:rPr lang="en-US" sz="2400" b="1" dirty="0">
                <a:latin typeface="Browallia New" pitchFamily="34" charset="-34"/>
                <a:cs typeface="Browallia New" pitchFamily="34" charset="-34"/>
              </a:rPr>
              <a:t>Door to Antibiotic</a:t>
            </a:r>
            <a:r>
              <a:rPr lang="th-TH" sz="2400" b="1" dirty="0">
                <a:latin typeface="Browallia New" pitchFamily="34" charset="-34"/>
                <a:cs typeface="Browallia New" pitchFamily="34" charset="-34"/>
              </a:rPr>
              <a:t>)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2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)</a:t>
            </a:r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.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ร้อยละ ผู้ป่วยได้รับ </a:t>
            </a:r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Fluid Resuscitate 30 cc/kg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ภายใน 1 ชั่วโมงแรก ส่วนตัวชี้วัดที่ไม่ผ่านเกณฑ์ได้แก่ อัตราตาย จากการวิเคราะห์สาเหตุจากการทบทวน </a:t>
            </a:r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Chart dead 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การทำ </a:t>
            </a:r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MM Conference 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พบ การไม่ปฏิบัติตามแนวทาง เช่นการให้ </a:t>
            </a:r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ATB 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ภาย</a:t>
            </a:r>
            <a:r>
              <a:rPr lang="th-TH" sz="2400" b="1" dirty="0">
                <a:latin typeface="Browallia New" pitchFamily="34" charset="-34"/>
                <a:cs typeface="Browallia New" pitchFamily="34" charset="-34"/>
              </a:rPr>
              <a:t>ภายใน </a:t>
            </a:r>
            <a:r>
              <a:rPr lang="en-US" sz="2400" b="1" dirty="0">
                <a:latin typeface="Browallia New" pitchFamily="34" charset="-34"/>
                <a:cs typeface="Browallia New" pitchFamily="34" charset="-34"/>
              </a:rPr>
              <a:t>1 </a:t>
            </a:r>
            <a:r>
              <a:rPr lang="th-TH" sz="2400" b="1" dirty="0">
                <a:latin typeface="Browallia New" pitchFamily="34" charset="-34"/>
                <a:cs typeface="Browallia New" pitchFamily="34" charset="-34"/>
              </a:rPr>
              <a:t>ชม หลังแพทย์วินิจฉัย  การให้ </a:t>
            </a:r>
            <a:r>
              <a:rPr lang="en-US" sz="2400" b="1" dirty="0">
                <a:latin typeface="Browallia New" pitchFamily="34" charset="-34"/>
                <a:cs typeface="Browallia New" pitchFamily="34" charset="-34"/>
              </a:rPr>
              <a:t>IV Fluid </a:t>
            </a:r>
            <a:r>
              <a:rPr lang="th-TH" sz="2400" b="1" dirty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30 cc/kg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ภายใน 1 ชั่วโมงแรก</a:t>
            </a:r>
            <a:endParaRPr lang="en-US" sz="2400" dirty="0">
              <a:latin typeface="Browallia New" pitchFamily="34" charset="-34"/>
              <a:cs typeface="Browallia New" pitchFamily="34" charset="-34"/>
            </a:endParaRPr>
          </a:p>
          <a:p>
            <a:r>
              <a:rPr lang="th-TH" sz="2400" b="1" dirty="0">
                <a:latin typeface="Browallia New" pitchFamily="34" charset="-34"/>
                <a:cs typeface="Browallia New" pitchFamily="34" charset="-34"/>
              </a:rPr>
              <a:t>6. แผนพัฒนาต่อเนื่อง  	</a:t>
            </a:r>
            <a:endParaRPr lang="en-US" sz="2400" dirty="0">
              <a:latin typeface="Browallia New" pitchFamily="34" charset="-34"/>
              <a:cs typeface="Browallia New" pitchFamily="34" charset="-34"/>
            </a:endParaRPr>
          </a:p>
          <a:p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1. 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ทบทวนแนวทางการดูแลผู้ป่วย ให้มีความชัดเจนและการปฏิบัติตามแนวทางการดูแล</a:t>
            </a:r>
            <a:endParaRPr lang="en-US" sz="2400" dirty="0">
              <a:latin typeface="Browallia New" pitchFamily="34" charset="-34"/>
              <a:cs typeface="Browallia New" pitchFamily="34" charset="-34"/>
            </a:endParaRPr>
          </a:p>
          <a:p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2. 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พัฒนาการใช้ตามแนวทางการดูแลให้ครอบคลุมผู้ป่วยที่เกิด </a:t>
            </a:r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Severe Sepsis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 หลังจาก </a:t>
            </a:r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Admit 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แล้ว</a:t>
            </a:r>
            <a:endParaRPr lang="en-US" sz="2400" dirty="0">
              <a:latin typeface="Browallia New" pitchFamily="34" charset="-34"/>
              <a:cs typeface="Browallia New" pitchFamily="34" charset="-34"/>
            </a:endParaRPr>
          </a:p>
          <a:p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3.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ทบทวนการจัด แจกยาของกลุ่มงานเภสัชกร</a:t>
            </a:r>
            <a:endParaRPr lang="en-US" sz="2400" dirty="0">
              <a:latin typeface="Browallia New" pitchFamily="34" charset="-34"/>
              <a:cs typeface="Browallia New" pitchFamily="34" charset="-34"/>
            </a:endParaRPr>
          </a:p>
          <a:p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5.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ทบทวนแนวปฏิบัติทั้งเครือข่ายเพื่อให้เกิดความเข้าใจตรงกัน</a:t>
            </a:r>
            <a:endParaRPr lang="en-US" sz="2400" dirty="0">
              <a:latin typeface="Browallia New" pitchFamily="34" charset="-34"/>
              <a:cs typeface="Browallia New" pitchFamily="34" charset="-34"/>
            </a:endParaRPr>
          </a:p>
          <a:p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6. 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ประชุมคณะกรรมการพัฒนาระบบการบริการ สาขาอายุรก</a:t>
            </a:r>
            <a:r>
              <a:rPr lang="th-TH" sz="2400" dirty="0" err="1">
                <a:latin typeface="Browallia New" pitchFamily="34" charset="-34"/>
                <a:cs typeface="Browallia New" pitchFamily="34" charset="-34"/>
              </a:rPr>
              <a:t>รรม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 โรค </a:t>
            </a:r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Sepsis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เพื่อติดตามความก้าวหน้าและรับทราบปัญหาแลกเปลี่ยนเรียนรู้ ทุก </a:t>
            </a:r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3 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เดือน</a:t>
            </a:r>
            <a:endParaRPr lang="en-US" sz="2400" dirty="0">
              <a:latin typeface="Browallia New" pitchFamily="34" charset="-34"/>
              <a:cs typeface="Browallia New" pitchFamily="34" charset="-34"/>
            </a:endParaRPr>
          </a:p>
          <a:p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7.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สนับสนุนให้มีการแลกเปลี่ยนเรียนรู้ในระดับโรงพยาบาลที่เป็น </a:t>
            </a:r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node</a:t>
            </a:r>
          </a:p>
          <a:p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9824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9" name="ลูกศรเชื่อมต่อแบบตรง 78"/>
          <p:cNvCxnSpPr>
            <a:cxnSpLocks/>
            <a:endCxn id="17" idx="3"/>
          </p:cNvCxnSpPr>
          <p:nvPr/>
        </p:nvCxnSpPr>
        <p:spPr>
          <a:xfrm flipH="1" flipV="1">
            <a:off x="6138428" y="5478718"/>
            <a:ext cx="886823" cy="6141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928478" y="194835"/>
            <a:ext cx="7387938" cy="713077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 ปัจจัยการขับเคลื่อน ตัวชี้วัด</a:t>
            </a:r>
            <a:b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Driver diagram stroke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สี่เหลี่ยมผืนผ้ามุมมน 11"/>
          <p:cNvSpPr/>
          <p:nvPr/>
        </p:nvSpPr>
        <p:spPr>
          <a:xfrm>
            <a:off x="196672" y="2799822"/>
            <a:ext cx="1756301" cy="14171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ลดอัตราการตายผู้ป่วย </a:t>
            </a:r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Stroke </a:t>
            </a:r>
            <a:endParaRPr lang="th-T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สี่เหลี่ยมผืนผ้ามุมมน 13"/>
          <p:cNvSpPr/>
          <p:nvPr/>
        </p:nvSpPr>
        <p:spPr>
          <a:xfrm>
            <a:off x="2546603" y="1632325"/>
            <a:ext cx="1426464" cy="63879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การดูแลรักษา</a:t>
            </a:r>
          </a:p>
          <a:p>
            <a:pPr algn="ctr"/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ที่มีคุณภาพ</a:t>
            </a:r>
          </a:p>
        </p:txBody>
      </p:sp>
      <p:sp>
        <p:nvSpPr>
          <p:cNvPr id="15" name="สี่เหลี่ยมผืนผ้ามุมมน 14"/>
          <p:cNvSpPr/>
          <p:nvPr/>
        </p:nvSpPr>
        <p:spPr>
          <a:xfrm>
            <a:off x="2400300" y="4459053"/>
            <a:ext cx="1758334" cy="51023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ระบบการดูแลต่อเนื่อง/เครือข่าย</a:t>
            </a:r>
          </a:p>
        </p:txBody>
      </p:sp>
      <p:sp>
        <p:nvSpPr>
          <p:cNvPr id="17" name="สี่เหลี่ยมผืนผ้ามุมมน 16"/>
          <p:cNvSpPr/>
          <p:nvPr/>
        </p:nvSpPr>
        <p:spPr>
          <a:xfrm>
            <a:off x="4711964" y="5003955"/>
            <a:ext cx="1426464" cy="94952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ระบบดูแลต่อเนื่อง</a:t>
            </a:r>
          </a:p>
        </p:txBody>
      </p:sp>
      <p:sp>
        <p:nvSpPr>
          <p:cNvPr id="18" name="สี่เหลี่ยมผืนผ้ามุมมน 17"/>
          <p:cNvSpPr/>
          <p:nvPr/>
        </p:nvSpPr>
        <p:spPr>
          <a:xfrm>
            <a:off x="4668012" y="1514490"/>
            <a:ext cx="1426464" cy="90901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 </a:t>
            </a:r>
            <a:r>
              <a:rPr lang="en-US" sz="1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monitor</a:t>
            </a:r>
            <a:endParaRPr lang="th-TH" sz="16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สี่เหลี่ยมผืนผ้ามุมมน 18"/>
          <p:cNvSpPr/>
          <p:nvPr/>
        </p:nvSpPr>
        <p:spPr>
          <a:xfrm>
            <a:off x="4711964" y="3646984"/>
            <a:ext cx="1426464" cy="9885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ระบบวางแผนจำหน่าย</a:t>
            </a:r>
          </a:p>
        </p:txBody>
      </p:sp>
      <p:sp>
        <p:nvSpPr>
          <p:cNvPr id="22" name="สี่เหลี่ยมผืนผ้ามุมมน 21"/>
          <p:cNvSpPr/>
          <p:nvPr/>
        </p:nvSpPr>
        <p:spPr>
          <a:xfrm>
            <a:off x="6983275" y="1525994"/>
            <a:ext cx="1771171" cy="52674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ประสานงานงานกับ</a:t>
            </a:r>
            <a:r>
              <a:rPr lang="th-TH" sz="12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ทีมสห</a:t>
            </a:r>
            <a:r>
              <a:rPr lang="th-TH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สาขาวิชาชีพ</a:t>
            </a:r>
          </a:p>
        </p:txBody>
      </p:sp>
      <p:sp>
        <p:nvSpPr>
          <p:cNvPr id="23" name="สี่เหลี่ยมผืนผ้ามุมมน 22"/>
          <p:cNvSpPr/>
          <p:nvPr/>
        </p:nvSpPr>
        <p:spPr>
          <a:xfrm>
            <a:off x="6983276" y="2729915"/>
            <a:ext cx="1775968" cy="42826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พัฒนาสมรรถนะบุคลากร</a:t>
            </a:r>
          </a:p>
        </p:txBody>
      </p:sp>
      <p:sp>
        <p:nvSpPr>
          <p:cNvPr id="24" name="สี่เหลี่ยมผืนผ้ามุมมน 23"/>
          <p:cNvSpPr/>
          <p:nvPr/>
        </p:nvSpPr>
        <p:spPr>
          <a:xfrm>
            <a:off x="6978477" y="4918999"/>
            <a:ext cx="1775968" cy="6136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ศูนย์ </a:t>
            </a:r>
            <a:r>
              <a:rPr lang="en-US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Home </a:t>
            </a:r>
            <a:r>
              <a:rPr lang="th-TH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สุข</a:t>
            </a:r>
          </a:p>
        </p:txBody>
      </p:sp>
      <p:sp>
        <p:nvSpPr>
          <p:cNvPr id="27" name="สี่เหลี่ยมผืนผ้ามุมมน 26"/>
          <p:cNvSpPr/>
          <p:nvPr/>
        </p:nvSpPr>
        <p:spPr>
          <a:xfrm>
            <a:off x="4693298" y="2618088"/>
            <a:ext cx="1426464" cy="8601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สมรรถนะบุคลากร</a:t>
            </a:r>
          </a:p>
        </p:txBody>
      </p:sp>
      <p:sp>
        <p:nvSpPr>
          <p:cNvPr id="28" name="กล่องข้อความ 27"/>
          <p:cNvSpPr txBox="1"/>
          <p:nvPr/>
        </p:nvSpPr>
        <p:spPr>
          <a:xfrm>
            <a:off x="256003" y="1041632"/>
            <a:ext cx="1696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Purpose</a:t>
            </a:r>
            <a:endParaRPr lang="th-TH" sz="18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กล่องข้อความ 28"/>
          <p:cNvSpPr txBox="1"/>
          <p:nvPr/>
        </p:nvSpPr>
        <p:spPr>
          <a:xfrm>
            <a:off x="2564609" y="1060484"/>
            <a:ext cx="1994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Primary Drivers</a:t>
            </a:r>
            <a:endParaRPr lang="th-TH" sz="18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กล่องข้อความ 29"/>
          <p:cNvSpPr txBox="1"/>
          <p:nvPr/>
        </p:nvSpPr>
        <p:spPr>
          <a:xfrm>
            <a:off x="4564794" y="1041632"/>
            <a:ext cx="2295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Secondary Drivers</a:t>
            </a:r>
            <a:endParaRPr lang="th-TH" sz="18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กล่องข้อความ 30"/>
          <p:cNvSpPr txBox="1"/>
          <p:nvPr/>
        </p:nvSpPr>
        <p:spPr>
          <a:xfrm>
            <a:off x="7270568" y="965773"/>
            <a:ext cx="1770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Interventions</a:t>
            </a:r>
            <a:endParaRPr lang="th-TH" sz="18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กล่องข้อความ 31"/>
          <p:cNvSpPr txBox="1"/>
          <p:nvPr/>
        </p:nvSpPr>
        <p:spPr>
          <a:xfrm>
            <a:off x="256003" y="4543470"/>
            <a:ext cx="169697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</a:t>
            </a:r>
            <a:r>
              <a:rPr lang="en-US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</a:p>
          <a:p>
            <a:r>
              <a:rPr lang="en-US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อัตราการตายของผู้ป่วย</a:t>
            </a:r>
            <a:r>
              <a:rPr lang="en-US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Stroke &lt; 7 %</a:t>
            </a:r>
          </a:p>
        </p:txBody>
      </p:sp>
      <p:sp>
        <p:nvSpPr>
          <p:cNvPr id="35" name="กล่องข้อความ 34"/>
          <p:cNvSpPr txBox="1"/>
          <p:nvPr/>
        </p:nvSpPr>
        <p:spPr>
          <a:xfrm>
            <a:off x="2400301" y="5185057"/>
            <a:ext cx="1696970" cy="14465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</a:t>
            </a:r>
            <a:r>
              <a:rPr lang="en-US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1</a:t>
            </a:r>
            <a:r>
              <a:rPr lang="th-TH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อัตราการส่งต่อเพื่อดูแลต่อเนื่องที่บ้าน </a:t>
            </a:r>
            <a:r>
              <a:rPr lang="en-US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  <a:r>
              <a:rPr lang="th-TH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80 %</a:t>
            </a:r>
            <a:endParaRPr lang="th-TH" sz="11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th-TH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ลดอัตราตายผู้ป่วย</a:t>
            </a:r>
            <a:r>
              <a:rPr lang="en-US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stroke</a:t>
            </a:r>
            <a:r>
              <a:rPr lang="th-TH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หลังจำหน่าย</a:t>
            </a:r>
            <a:r>
              <a:rPr lang="en-US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  <a:r>
              <a:rPr lang="th-TH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วัน </a:t>
            </a:r>
          </a:p>
          <a:p>
            <a:r>
              <a:rPr lang="th-TH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3) อัตราการได้รับการเยี่ยมบ้าน</a:t>
            </a:r>
            <a:r>
              <a:rPr lang="en-US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 80 %</a:t>
            </a:r>
            <a:endParaRPr lang="th-TH" sz="11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4) ระดับ </a:t>
            </a:r>
            <a:r>
              <a:rPr lang="en-US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 </a:t>
            </a:r>
            <a:r>
              <a:rPr lang="th-TH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ดีขึ้น </a:t>
            </a:r>
          </a:p>
        </p:txBody>
      </p:sp>
      <p:cxnSp>
        <p:nvCxnSpPr>
          <p:cNvPr id="62" name="ลูกศรเชื่อมต่อแบบตรง 61"/>
          <p:cNvCxnSpPr/>
          <p:nvPr/>
        </p:nvCxnSpPr>
        <p:spPr>
          <a:xfrm flipH="1" flipV="1">
            <a:off x="6127220" y="1918643"/>
            <a:ext cx="841868" cy="5886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ลูกศรเชื่อมต่อแบบตรง 63"/>
          <p:cNvCxnSpPr/>
          <p:nvPr/>
        </p:nvCxnSpPr>
        <p:spPr>
          <a:xfrm flipH="1">
            <a:off x="6120647" y="1754023"/>
            <a:ext cx="818516" cy="750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ลูกศรเชื่อมต่อแบบตรง 65"/>
          <p:cNvCxnSpPr/>
          <p:nvPr/>
        </p:nvCxnSpPr>
        <p:spPr>
          <a:xfrm flipH="1" flipV="1">
            <a:off x="6161752" y="2835150"/>
            <a:ext cx="750799" cy="1088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ลูกศรเชื่อมต่อแบบตรง 69"/>
          <p:cNvCxnSpPr/>
          <p:nvPr/>
        </p:nvCxnSpPr>
        <p:spPr>
          <a:xfrm flipH="1">
            <a:off x="6165513" y="5225834"/>
            <a:ext cx="803575" cy="252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สี่เหลี่ยมผืนผ้า 79"/>
          <p:cNvSpPr/>
          <p:nvPr/>
        </p:nvSpPr>
        <p:spPr>
          <a:xfrm>
            <a:off x="6059870" y="3508485"/>
            <a:ext cx="2744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endParaRPr lang="th-TH" sz="1200" dirty="0">
              <a:solidFill>
                <a:prstClr val="black"/>
              </a:solidFill>
            </a:endParaRPr>
          </a:p>
        </p:txBody>
      </p:sp>
      <p:sp>
        <p:nvSpPr>
          <p:cNvPr id="83" name="สี่เหลี่ยมผืนผ้า 82"/>
          <p:cNvSpPr/>
          <p:nvPr/>
        </p:nvSpPr>
        <p:spPr>
          <a:xfrm>
            <a:off x="6129079" y="4294748"/>
            <a:ext cx="2295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th-TH" sz="1200" dirty="0">
              <a:solidFill>
                <a:prstClr val="black"/>
              </a:solidFill>
            </a:endParaRPr>
          </a:p>
        </p:txBody>
      </p:sp>
      <p:sp>
        <p:nvSpPr>
          <p:cNvPr id="34" name="กล่องข้อความ 33"/>
          <p:cNvSpPr txBox="1"/>
          <p:nvPr/>
        </p:nvSpPr>
        <p:spPr>
          <a:xfrm>
            <a:off x="2400300" y="2483272"/>
            <a:ext cx="1735494" cy="18697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</a:t>
            </a:r>
            <a:r>
              <a:rPr lang="en-US" sz="105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1</a:t>
            </a:r>
            <a:r>
              <a:rPr lang="th-TH" sz="105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อัตราการเกิดภาวะเลือดออกในสมองหลังได้รับยา</a:t>
            </a:r>
            <a:r>
              <a:rPr lang="en-US" sz="105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rt</a:t>
            </a:r>
            <a:r>
              <a:rPr lang="en-US" sz="105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-PA &lt; 6 %</a:t>
            </a:r>
          </a:p>
          <a:p>
            <a:r>
              <a:rPr lang="en-US" sz="105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</a:t>
            </a:r>
            <a:r>
              <a:rPr lang="th-TH" sz="105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อัตราตายผู้ป่วย</a:t>
            </a:r>
            <a:r>
              <a:rPr lang="en-US" sz="105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stroke &lt; 7 %</a:t>
            </a:r>
          </a:p>
          <a:p>
            <a:r>
              <a:rPr lang="en-US" sz="105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3)</a:t>
            </a:r>
            <a:r>
              <a:rPr lang="th-TH" sz="105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การเกิดภาวะแทรกซ้อน</a:t>
            </a:r>
            <a:r>
              <a:rPr lang="en-US" sz="105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bed sore, Pneumonia, UTI,</a:t>
            </a:r>
            <a:r>
              <a:rPr lang="th-TH" sz="105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5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Falling</a:t>
            </a:r>
            <a:endParaRPr lang="th-TH" sz="105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05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4)อัตราการเกิด </a:t>
            </a:r>
            <a:r>
              <a:rPr lang="en-US" sz="105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IICP </a:t>
            </a:r>
            <a:r>
              <a:rPr lang="th-TH" sz="105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หลังผ่าตัดสมอง </a:t>
            </a:r>
            <a:r>
              <a:rPr lang="en-US" sz="105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 6 %</a:t>
            </a:r>
          </a:p>
          <a:p>
            <a:r>
              <a:rPr lang="en-US" sz="105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5)</a:t>
            </a:r>
            <a:r>
              <a:rPr lang="th-TH" sz="105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อัตราการผ่าตัดซ้ำ 0 </a:t>
            </a:r>
            <a:r>
              <a:rPr lang="en-US" sz="105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lang="th-TH" sz="105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" name="สี่เหลี่ยมผืนผ้ามุมมน 60"/>
          <p:cNvSpPr/>
          <p:nvPr/>
        </p:nvSpPr>
        <p:spPr>
          <a:xfrm>
            <a:off x="6978605" y="2228924"/>
            <a:ext cx="1775842" cy="3891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มาตรฐานวิชาชีพ</a:t>
            </a:r>
          </a:p>
        </p:txBody>
      </p:sp>
      <p:sp>
        <p:nvSpPr>
          <p:cNvPr id="65" name="สี่เหลี่ยมผืนผ้ามุมมน 64"/>
          <p:cNvSpPr/>
          <p:nvPr/>
        </p:nvSpPr>
        <p:spPr>
          <a:xfrm>
            <a:off x="7006598" y="3283548"/>
            <a:ext cx="1747848" cy="42826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เสริมพลังอำนาจของผู้ป่วยและผู้ดูแล</a:t>
            </a:r>
          </a:p>
        </p:txBody>
      </p:sp>
      <p:sp>
        <p:nvSpPr>
          <p:cNvPr id="67" name="สี่เหลี่ยมผืนผ้ามุมมน 66"/>
          <p:cNvSpPr/>
          <p:nvPr/>
        </p:nvSpPr>
        <p:spPr>
          <a:xfrm>
            <a:off x="7008926" y="3827850"/>
            <a:ext cx="1745519" cy="42826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COC/IMC</a:t>
            </a:r>
            <a:endParaRPr lang="th-TH" sz="12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9" name="สี่เหลี่ยมผืนผ้ามุมมน 68"/>
          <p:cNvSpPr/>
          <p:nvPr/>
        </p:nvSpPr>
        <p:spPr>
          <a:xfrm>
            <a:off x="7025251" y="4334828"/>
            <a:ext cx="1729194" cy="42826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โปรแกรมการส่งต่อข้อมูล</a:t>
            </a:r>
          </a:p>
        </p:txBody>
      </p:sp>
      <p:sp>
        <p:nvSpPr>
          <p:cNvPr id="71" name="สี่เหลี่ยมผืนผ้ามุมมน 70"/>
          <p:cNvSpPr/>
          <p:nvPr/>
        </p:nvSpPr>
        <p:spPr>
          <a:xfrm>
            <a:off x="7006598" y="5752155"/>
            <a:ext cx="1747848" cy="79068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เยี่ยม/พัฒนาศักยภาพเครือข่ายเครือข่าย/</a:t>
            </a:r>
            <a:r>
              <a:rPr lang="th-TH" sz="12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คลินิค</a:t>
            </a:r>
            <a:r>
              <a:rPr lang="th-TH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รักษ์สมอง</a:t>
            </a:r>
          </a:p>
        </p:txBody>
      </p:sp>
      <p:cxnSp>
        <p:nvCxnSpPr>
          <p:cNvPr id="10" name="ตัวเชื่อมต่อตรง 9"/>
          <p:cNvCxnSpPr/>
          <p:nvPr/>
        </p:nvCxnSpPr>
        <p:spPr>
          <a:xfrm flipH="1">
            <a:off x="2246345" y="1951722"/>
            <a:ext cx="6998" cy="2762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ตัวเชื่อมต่อตรง 12"/>
          <p:cNvCxnSpPr>
            <a:endCxn id="14" idx="1"/>
          </p:cNvCxnSpPr>
          <p:nvPr/>
        </p:nvCxnSpPr>
        <p:spPr>
          <a:xfrm>
            <a:off x="2253343" y="1951722"/>
            <a:ext cx="2932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ตัวเชื่อมต่อตรง 19"/>
          <p:cNvCxnSpPr>
            <a:endCxn id="15" idx="1"/>
          </p:cNvCxnSpPr>
          <p:nvPr/>
        </p:nvCxnSpPr>
        <p:spPr>
          <a:xfrm>
            <a:off x="2246346" y="4714172"/>
            <a:ext cx="1539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ลูกศรเชื่อมต่อแบบตรง 25"/>
          <p:cNvCxnSpPr>
            <a:endCxn id="12" idx="3"/>
          </p:cNvCxnSpPr>
          <p:nvPr/>
        </p:nvCxnSpPr>
        <p:spPr>
          <a:xfrm flipH="1">
            <a:off x="1952973" y="3497681"/>
            <a:ext cx="293373" cy="107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266937" y="1754024"/>
            <a:ext cx="1050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EBP,</a:t>
            </a:r>
            <a:r>
              <a:rPr lang="th-TH" sz="1400" b="1" dirty="0"/>
              <a:t>นวัตกรรม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179723" y="2522576"/>
            <a:ext cx="747038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EBP,</a:t>
            </a:r>
            <a:r>
              <a:rPr lang="th-TH" sz="105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นวัตกรรม</a:t>
            </a:r>
          </a:p>
          <a:p>
            <a:r>
              <a:rPr lang="en-US" sz="105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Safety/Risk</a:t>
            </a:r>
            <a:r>
              <a:rPr lang="th-TH" sz="105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th-TH" sz="1050" dirty="0">
              <a:solidFill>
                <a:prstClr val="black"/>
              </a:solidFill>
            </a:endParaRPr>
          </a:p>
        </p:txBody>
      </p:sp>
      <p:cxnSp>
        <p:nvCxnSpPr>
          <p:cNvPr id="84" name="ลูกศรเชื่อมต่อแบบตรง 83"/>
          <p:cNvCxnSpPr>
            <a:stCxn id="18" idx="1"/>
            <a:endCxn id="14" idx="3"/>
          </p:cNvCxnSpPr>
          <p:nvPr/>
        </p:nvCxnSpPr>
        <p:spPr>
          <a:xfrm flipH="1" flipV="1">
            <a:off x="3973068" y="1951722"/>
            <a:ext cx="694945" cy="172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ลูกศรเชื่อมต่อแบบตรง 88"/>
          <p:cNvCxnSpPr>
            <a:stCxn id="27" idx="1"/>
          </p:cNvCxnSpPr>
          <p:nvPr/>
        </p:nvCxnSpPr>
        <p:spPr>
          <a:xfrm flipH="1" flipV="1">
            <a:off x="3973067" y="1968998"/>
            <a:ext cx="720231" cy="1079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ลูกศรเชื่อมต่อแบบตรง 90"/>
          <p:cNvCxnSpPr>
            <a:stCxn id="19" idx="1"/>
            <a:endCxn id="14" idx="3"/>
          </p:cNvCxnSpPr>
          <p:nvPr/>
        </p:nvCxnSpPr>
        <p:spPr>
          <a:xfrm flipH="1" flipV="1">
            <a:off x="3973067" y="1951723"/>
            <a:ext cx="738897" cy="21895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ลูกศรเชื่อมต่อแบบตรง 92"/>
          <p:cNvCxnSpPr>
            <a:stCxn id="27" idx="1"/>
          </p:cNvCxnSpPr>
          <p:nvPr/>
        </p:nvCxnSpPr>
        <p:spPr>
          <a:xfrm flipH="1">
            <a:off x="4158634" y="3048154"/>
            <a:ext cx="534665" cy="15873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ลูกศรเชื่อมต่อแบบตรง 94"/>
          <p:cNvCxnSpPr>
            <a:stCxn id="17" idx="1"/>
          </p:cNvCxnSpPr>
          <p:nvPr/>
        </p:nvCxnSpPr>
        <p:spPr>
          <a:xfrm flipH="1" flipV="1">
            <a:off x="4165144" y="4841368"/>
            <a:ext cx="546821" cy="6373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ลูกศรเชื่อมต่อแบบตรง 96"/>
          <p:cNvCxnSpPr>
            <a:stCxn id="65" idx="1"/>
            <a:endCxn id="19" idx="3"/>
          </p:cNvCxnSpPr>
          <p:nvPr/>
        </p:nvCxnSpPr>
        <p:spPr>
          <a:xfrm flipH="1">
            <a:off x="6138428" y="3497683"/>
            <a:ext cx="868170" cy="643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ลูกศรเชื่อมต่อแบบตรง 98"/>
          <p:cNvCxnSpPr>
            <a:stCxn id="67" idx="1"/>
            <a:endCxn id="19" idx="3"/>
          </p:cNvCxnSpPr>
          <p:nvPr/>
        </p:nvCxnSpPr>
        <p:spPr>
          <a:xfrm flipH="1">
            <a:off x="6138429" y="4041985"/>
            <a:ext cx="870497" cy="992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6165514" y="3841830"/>
            <a:ext cx="8177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EB,</a:t>
            </a:r>
            <a:r>
              <a:rPr lang="th-TH" sz="105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นวัตกรรม</a:t>
            </a:r>
          </a:p>
          <a:p>
            <a:r>
              <a:rPr lang="en-US" sz="105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Safety/Risk</a:t>
            </a:r>
            <a:r>
              <a:rPr lang="th-TH" sz="105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th-TH" sz="1050" dirty="0">
              <a:solidFill>
                <a:prstClr val="black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120647" y="5025925"/>
            <a:ext cx="84844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Technology</a:t>
            </a:r>
            <a:endParaRPr lang="th-TH" sz="1050" dirty="0">
              <a:solidFill>
                <a:prstClr val="black"/>
              </a:solidFill>
            </a:endParaRPr>
          </a:p>
        </p:txBody>
      </p:sp>
      <p:cxnSp>
        <p:nvCxnSpPr>
          <p:cNvPr id="110" name="ลูกศรเชื่อมต่อแบบตรง 109"/>
          <p:cNvCxnSpPr>
            <a:stCxn id="69" idx="1"/>
            <a:endCxn id="17" idx="3"/>
          </p:cNvCxnSpPr>
          <p:nvPr/>
        </p:nvCxnSpPr>
        <p:spPr>
          <a:xfrm flipH="1">
            <a:off x="6138428" y="4548962"/>
            <a:ext cx="886823" cy="929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ลูกศรเชื่อมต่อแบบตรง 77">
            <a:extLst>
              <a:ext uri="{FF2B5EF4-FFF2-40B4-BE49-F238E27FC236}">
                <a16:creationId xmlns="" xmlns:a16="http://schemas.microsoft.com/office/drawing/2014/main" id="{6BFFF459-183D-4678-A8D4-D1F11B1B5982}"/>
              </a:ext>
            </a:extLst>
          </p:cNvPr>
          <p:cNvCxnSpPr>
            <a:cxnSpLocks/>
          </p:cNvCxnSpPr>
          <p:nvPr/>
        </p:nvCxnSpPr>
        <p:spPr>
          <a:xfrm flipH="1" flipV="1">
            <a:off x="6127220" y="2835150"/>
            <a:ext cx="886484" cy="6923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37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1803855" y="96936"/>
            <a:ext cx="5193095" cy="66549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 Flow chart 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การดูแลผู้ป่วย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Stroke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4" name="สี่เหลี่ยมผืนผ้ามุมมน 83"/>
          <p:cNvSpPr/>
          <p:nvPr/>
        </p:nvSpPr>
        <p:spPr>
          <a:xfrm>
            <a:off x="1458952" y="5339916"/>
            <a:ext cx="1056132" cy="90219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ผู้ป่วย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stroke 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มาถึง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</a:t>
            </a:r>
            <a:endParaRPr kumimoji="0" lang="th-TH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5" name="สี่เหลี่ยมผืนผ้ามุมมน 84"/>
          <p:cNvSpPr/>
          <p:nvPr/>
        </p:nvSpPr>
        <p:spPr>
          <a:xfrm>
            <a:off x="3017422" y="5363656"/>
            <a:ext cx="1056132" cy="85471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วินิจฉัย</a:t>
            </a:r>
          </a:p>
        </p:txBody>
      </p:sp>
      <p:sp>
        <p:nvSpPr>
          <p:cNvPr id="88" name="สี่เหลี่ยมผืนผ้ามุมมน 87"/>
          <p:cNvSpPr/>
          <p:nvPr/>
        </p:nvSpPr>
        <p:spPr>
          <a:xfrm>
            <a:off x="6915449" y="5387345"/>
            <a:ext cx="837937" cy="85470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วางแผนจำหน่าย</a:t>
            </a:r>
          </a:p>
        </p:txBody>
      </p:sp>
      <p:sp>
        <p:nvSpPr>
          <p:cNvPr id="90" name="สี่เหลี่ยมผืนผ้ามุมมน 89"/>
          <p:cNvSpPr/>
          <p:nvPr/>
        </p:nvSpPr>
        <p:spPr>
          <a:xfrm>
            <a:off x="4638487" y="5397386"/>
            <a:ext cx="1870202" cy="85470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ดูแลรักษา</a:t>
            </a:r>
          </a:p>
        </p:txBody>
      </p:sp>
      <p:sp>
        <p:nvSpPr>
          <p:cNvPr id="91" name="สี่เหลี่ยมผืนผ้ามุมมน 90"/>
          <p:cNvSpPr/>
          <p:nvPr/>
        </p:nvSpPr>
        <p:spPr>
          <a:xfrm>
            <a:off x="8157437" y="5387401"/>
            <a:ext cx="837936" cy="85471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ดูแลต่อเนื่อง</a:t>
            </a:r>
          </a:p>
        </p:txBody>
      </p:sp>
      <p:sp>
        <p:nvSpPr>
          <p:cNvPr id="2" name="ลูกศรขวา 1"/>
          <p:cNvSpPr/>
          <p:nvPr/>
        </p:nvSpPr>
        <p:spPr>
          <a:xfrm>
            <a:off x="2615527" y="5254515"/>
            <a:ext cx="236987" cy="987597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97" name="ลูกศรขวา 96"/>
          <p:cNvSpPr/>
          <p:nvPr/>
        </p:nvSpPr>
        <p:spPr>
          <a:xfrm>
            <a:off x="4294781" y="5290414"/>
            <a:ext cx="236987" cy="94092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98" name="ลูกศรขวา 97"/>
          <p:cNvSpPr/>
          <p:nvPr/>
        </p:nvSpPr>
        <p:spPr>
          <a:xfrm>
            <a:off x="6571744" y="5387026"/>
            <a:ext cx="236987" cy="902195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99" name="ลูกศรขวา 98"/>
          <p:cNvSpPr/>
          <p:nvPr/>
        </p:nvSpPr>
        <p:spPr>
          <a:xfrm>
            <a:off x="7816441" y="5443524"/>
            <a:ext cx="248556" cy="787813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9" name="สี่เหลี่ยมผืนผ้ามุมมน 84">
            <a:extLst>
              <a:ext uri="{FF2B5EF4-FFF2-40B4-BE49-F238E27FC236}">
                <a16:creationId xmlns="" xmlns:a16="http://schemas.microsoft.com/office/drawing/2014/main" id="{44A3B54E-7203-4A26-9665-264082C3EA7F}"/>
              </a:ext>
            </a:extLst>
          </p:cNvPr>
          <p:cNvSpPr/>
          <p:nvPr/>
        </p:nvSpPr>
        <p:spPr>
          <a:xfrm>
            <a:off x="50225" y="5339915"/>
            <a:ext cx="1056132" cy="8547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Prevention Promotion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Protection</a:t>
            </a:r>
            <a:endParaRPr kumimoji="0" lang="th-TH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ลูกศรขวา 98">
            <a:extLst>
              <a:ext uri="{FF2B5EF4-FFF2-40B4-BE49-F238E27FC236}">
                <a16:creationId xmlns="" xmlns:a16="http://schemas.microsoft.com/office/drawing/2014/main" id="{DB13E113-06C9-4070-88D1-4F12604BE1A4}"/>
              </a:ext>
            </a:extLst>
          </p:cNvPr>
          <p:cNvSpPr/>
          <p:nvPr/>
        </p:nvSpPr>
        <p:spPr>
          <a:xfrm>
            <a:off x="1180348" y="5320554"/>
            <a:ext cx="248556" cy="787813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20" name="สี่เหลี่ยมผืนผ้ามุมมน 83">
            <a:extLst>
              <a:ext uri="{FF2B5EF4-FFF2-40B4-BE49-F238E27FC236}">
                <a16:creationId xmlns="" xmlns:a16="http://schemas.microsoft.com/office/drawing/2014/main" id="{03BC4A02-AE7B-48CD-8036-4A28A8CC0281}"/>
              </a:ext>
            </a:extLst>
          </p:cNvPr>
          <p:cNvSpPr/>
          <p:nvPr/>
        </p:nvSpPr>
        <p:spPr>
          <a:xfrm>
            <a:off x="43806" y="6270093"/>
            <a:ext cx="1062551" cy="4231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Pre-hospital</a:t>
            </a:r>
            <a:endParaRPr kumimoji="0" lang="th-TH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สี่เหลี่ยมผืนผ้ามุมมน 83">
            <a:extLst>
              <a:ext uri="{FF2B5EF4-FFF2-40B4-BE49-F238E27FC236}">
                <a16:creationId xmlns="" xmlns:a16="http://schemas.microsoft.com/office/drawing/2014/main" id="{1B190CCA-E3CE-455A-B704-3AC8654FCECC}"/>
              </a:ext>
            </a:extLst>
          </p:cNvPr>
          <p:cNvSpPr/>
          <p:nvPr/>
        </p:nvSpPr>
        <p:spPr>
          <a:xfrm>
            <a:off x="1458952" y="6326570"/>
            <a:ext cx="6294434" cy="42311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In-hospital</a:t>
            </a:r>
            <a:endParaRPr kumimoji="0" lang="th-TH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สี่เหลี่ยมผืนผ้ามุมมน 83">
            <a:extLst>
              <a:ext uri="{FF2B5EF4-FFF2-40B4-BE49-F238E27FC236}">
                <a16:creationId xmlns="" xmlns:a16="http://schemas.microsoft.com/office/drawing/2014/main" id="{4A1AF856-F894-4090-914B-CB22CE14AA86}"/>
              </a:ext>
            </a:extLst>
          </p:cNvPr>
          <p:cNvSpPr/>
          <p:nvPr/>
        </p:nvSpPr>
        <p:spPr>
          <a:xfrm>
            <a:off x="7863450" y="6326570"/>
            <a:ext cx="1207713" cy="423114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Post-hospital</a:t>
            </a:r>
            <a:endParaRPr kumimoji="0" lang="th-TH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กล่องข้อความ 2">
            <a:extLst>
              <a:ext uri="{FF2B5EF4-FFF2-40B4-BE49-F238E27FC236}">
                <a16:creationId xmlns="" xmlns:a16="http://schemas.microsoft.com/office/drawing/2014/main" id="{C99AECF1-7225-4D97-BBAF-60C76DDA9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0419" y="1088314"/>
            <a:ext cx="1229275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Triage</a:t>
            </a:r>
            <a:r>
              <a:rPr lang="en-US" sz="1200" dirty="0">
                <a:effectLst/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25" name="กล่องข้อความ 2">
            <a:extLst>
              <a:ext uri="{FF2B5EF4-FFF2-40B4-BE49-F238E27FC236}">
                <a16:creationId xmlns="" xmlns:a16="http://schemas.microsoft.com/office/drawing/2014/main" id="{8E1D20CE-264D-409B-B226-35C668288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580" y="1199550"/>
            <a:ext cx="1033463" cy="7878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ประชาชนกลุ่มเสี่ยงและไม่มีโรคประจำตัวเกิดอาการของโรคหลอดเลือดสมอง</a:t>
            </a:r>
            <a:endParaRPr lang="en-US" sz="1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กล่องข้อความ 91">
            <a:extLst>
              <a:ext uri="{FF2B5EF4-FFF2-40B4-BE49-F238E27FC236}">
                <a16:creationId xmlns="" xmlns:a16="http://schemas.microsoft.com/office/drawing/2014/main" id="{D21D2228-1D7B-49D4-9B0B-9EAF2CD6B377}"/>
              </a:ext>
            </a:extLst>
          </p:cNvPr>
          <p:cNvSpPr txBox="1"/>
          <p:nvPr/>
        </p:nvSpPr>
        <p:spPr>
          <a:xfrm>
            <a:off x="43806" y="3138259"/>
            <a:ext cx="1329596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/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-การเกิดโรคเส้นเลือดสมองในประชาชนที่มีภาวะ 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DM </a:t>
            </a:r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</a:t>
            </a:r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และในประชาชนที่ไม่มีโรคประจำตัว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(New stroke/recurrent stroke)</a:t>
            </a:r>
          </a:p>
          <a:p>
            <a:pPr algn="thaiDist"/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ประชาชนขาดความรู้ในการป้องกันโรค</a:t>
            </a:r>
          </a:p>
          <a:p>
            <a:pPr algn="thaiDist"/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-ผู้ป่วยมาช้ากว่า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4.5 </a:t>
            </a:r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ชม</a:t>
            </a:r>
          </a:p>
        </p:txBody>
      </p:sp>
      <p:sp>
        <p:nvSpPr>
          <p:cNvPr id="27" name="กล่องข้อความ 2">
            <a:extLst>
              <a:ext uri="{FF2B5EF4-FFF2-40B4-BE49-F238E27FC236}">
                <a16:creationId xmlns="" xmlns:a16="http://schemas.microsoft.com/office/drawing/2014/main" id="{084215AF-6816-462D-B462-7CD01F2E6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577" y="1649593"/>
            <a:ext cx="1229275" cy="4065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Activated Stroke Fast track</a:t>
            </a:r>
          </a:p>
        </p:txBody>
      </p:sp>
      <p:sp>
        <p:nvSpPr>
          <p:cNvPr id="28" name="กล่องข้อความ 27">
            <a:extLst>
              <a:ext uri="{FF2B5EF4-FFF2-40B4-BE49-F238E27FC236}">
                <a16:creationId xmlns="" xmlns:a16="http://schemas.microsoft.com/office/drawing/2014/main" id="{DB3FBCBB-2970-4039-BFD0-7DC5C62671FC}"/>
              </a:ext>
            </a:extLst>
          </p:cNvPr>
          <p:cNvSpPr txBox="1"/>
          <p:nvPr/>
        </p:nvSpPr>
        <p:spPr>
          <a:xfrm>
            <a:off x="1415004" y="3152236"/>
            <a:ext cx="1119744" cy="12311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 </a:t>
            </a:r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เจ้าหน้าที่คัดกรองผิดพลาด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-Door to EP &gt; 10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นาที</a:t>
            </a:r>
            <a:endParaRPr lang="th-TH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Tx/>
              <a:buChar char="-"/>
            </a:pPr>
            <a:endParaRPr lang="th-TH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กล่องข้อความ 2">
            <a:extLst>
              <a:ext uri="{FF2B5EF4-FFF2-40B4-BE49-F238E27FC236}">
                <a16:creationId xmlns="" xmlns:a16="http://schemas.microsoft.com/office/drawing/2014/main" id="{8C75EF8A-E567-404C-9F2E-2FEB6825A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1315" y="2114576"/>
            <a:ext cx="1033463" cy="4149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NeuroMed</a:t>
            </a:r>
            <a:r>
              <a:rPr lang="en-US" sz="1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/Med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consider </a:t>
            </a:r>
            <a:r>
              <a:rPr lang="en-US" sz="1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IVrtPA</a:t>
            </a:r>
            <a:endParaRPr lang="en-US" sz="1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กล่องข้อความ 2">
            <a:extLst>
              <a:ext uri="{FF2B5EF4-FFF2-40B4-BE49-F238E27FC236}">
                <a16:creationId xmlns="" xmlns:a16="http://schemas.microsoft.com/office/drawing/2014/main" id="{7617921B-13A2-4014-9DA2-78F4B0DF7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0418" y="2294683"/>
            <a:ext cx="1230434" cy="66549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</a:pPr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เจาะ </a:t>
            </a:r>
            <a:r>
              <a:rPr lang="en-US" sz="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</a:t>
            </a:r>
            <a:r>
              <a:rPr lang="th-TH" sz="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(DTX,CBC, PT PTT INR)</a:t>
            </a:r>
            <a:endParaRPr lang="th-TH" sz="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</a:pPr>
            <a:r>
              <a:rPr lang="th-TH" sz="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ส่ง</a:t>
            </a:r>
            <a:r>
              <a:rPr lang="en-US" sz="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CT</a:t>
            </a:r>
            <a:r>
              <a: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brain Emergency</a:t>
            </a:r>
            <a:endParaRPr lang="en-US" sz="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กล่องข้อความ 2">
            <a:extLst>
              <a:ext uri="{FF2B5EF4-FFF2-40B4-BE49-F238E27FC236}">
                <a16:creationId xmlns="" xmlns:a16="http://schemas.microsoft.com/office/drawing/2014/main" id="{07242FDD-156D-4EAC-970F-FDCB57D96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939" y="1526975"/>
            <a:ext cx="965123" cy="2933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Ischemic stroke </a:t>
            </a:r>
          </a:p>
        </p:txBody>
      </p:sp>
      <p:sp>
        <p:nvSpPr>
          <p:cNvPr id="33" name="กล่องข้อความ 2">
            <a:extLst>
              <a:ext uri="{FF2B5EF4-FFF2-40B4-BE49-F238E27FC236}">
                <a16:creationId xmlns="" xmlns:a16="http://schemas.microsoft.com/office/drawing/2014/main" id="{38BF3D98-DC15-4B30-BD6B-3D984F0E70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0326" y="985068"/>
            <a:ext cx="981632" cy="30818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Hemorrhagic stroke </a:t>
            </a:r>
          </a:p>
        </p:txBody>
      </p:sp>
      <p:sp>
        <p:nvSpPr>
          <p:cNvPr id="34" name="กล่องข้อความ 33">
            <a:extLst>
              <a:ext uri="{FF2B5EF4-FFF2-40B4-BE49-F238E27FC236}">
                <a16:creationId xmlns="" xmlns:a16="http://schemas.microsoft.com/office/drawing/2014/main" id="{A3E09B26-2221-4548-9D9D-3C9A780DF96F}"/>
              </a:ext>
            </a:extLst>
          </p:cNvPr>
          <p:cNvSpPr txBox="1"/>
          <p:nvPr/>
        </p:nvSpPr>
        <p:spPr>
          <a:xfrm>
            <a:off x="2574318" y="3151740"/>
            <a:ext cx="1547888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-การประเมิน/วินิจฉัยไม่ครอบคลุม</a:t>
            </a:r>
          </a:p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-การวินิจฉัยล่าช้า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-Door to CT &gt; 30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นาที</a:t>
            </a:r>
          </a:p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-Door to Lab &gt; 30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นาที</a:t>
            </a:r>
          </a:p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-การวินิจฉัยผิดพลาด</a:t>
            </a:r>
          </a:p>
        </p:txBody>
      </p:sp>
      <p:sp>
        <p:nvSpPr>
          <p:cNvPr id="35" name="กล่องข้อความ 34">
            <a:extLst>
              <a:ext uri="{FF2B5EF4-FFF2-40B4-BE49-F238E27FC236}">
                <a16:creationId xmlns="" xmlns:a16="http://schemas.microsoft.com/office/drawing/2014/main" id="{620F42C8-DE0D-4F3A-AEA7-067EF5BF323B}"/>
              </a:ext>
            </a:extLst>
          </p:cNvPr>
          <p:cNvSpPr txBox="1"/>
          <p:nvPr/>
        </p:nvSpPr>
        <p:spPr>
          <a:xfrm>
            <a:off x="4172501" y="3147063"/>
            <a:ext cx="2650689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</a:t>
            </a:r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thaiDist"/>
            <a:r>
              <a:rPr lang="th-TH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door to needle time&gt;60</a:t>
            </a:r>
            <a:r>
              <a:rPr lang="th-TH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นาที</a:t>
            </a:r>
          </a:p>
          <a:p>
            <a:pPr lvl="0" algn="thaiDist"/>
            <a:r>
              <a:rPr lang="en-US" sz="105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th-TH" sz="105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การบริหารยา</a:t>
            </a:r>
            <a:r>
              <a:rPr lang="en-US" sz="105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rt-PA</a:t>
            </a:r>
            <a:r>
              <a:rPr lang="th-TH" sz="105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คลาดเคลื่อน</a:t>
            </a:r>
            <a:endParaRPr lang="th-TH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/>
            <a:r>
              <a:rPr lang="th-TH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-การเกิดภาวะเลือดออกในสมองหลังให้ </a:t>
            </a:r>
            <a:r>
              <a:rPr lang="en-US" sz="105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rt</a:t>
            </a:r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-PA</a:t>
            </a:r>
            <a:endParaRPr lang="th-TH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/>
            <a:r>
              <a:rPr lang="th-TH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-อัตราการเกิดภาวะแทรกซ้อน</a:t>
            </a:r>
          </a:p>
          <a:p>
            <a:pPr algn="thaiDist"/>
            <a:r>
              <a:rPr lang="th-TH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-อัตราการตายผู้ป่วย</a:t>
            </a:r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Stroke</a:t>
            </a:r>
          </a:p>
          <a:p>
            <a:pPr lvl="0" algn="thaiDist"/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th-TH" sz="105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ผู้ป่วย </a:t>
            </a:r>
            <a:r>
              <a:rPr lang="en-US" sz="105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Hemorrhagic stroke </a:t>
            </a:r>
            <a:r>
              <a:rPr lang="th-TH" sz="105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ไม่ได้รับการลดความดันโลหิตให้ถึงเป้าหมาย</a:t>
            </a:r>
            <a:endParaRPr lang="en-US" sz="105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thaiDist"/>
            <a:r>
              <a:rPr lang="en-US" sz="105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-Door to OR &gt;</a:t>
            </a:r>
            <a:r>
              <a:rPr lang="th-TH" sz="105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90 นาที </a:t>
            </a:r>
            <a:endParaRPr lang="en-US" sz="105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thaiDist"/>
            <a:r>
              <a:rPr lang="en-US" sz="105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th-TH" sz="105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อัตราการผ่าตัดผิดคน ผิดข้าง ผิดตำแหน่ง ผิดประเภท</a:t>
            </a:r>
            <a:endParaRPr lang="en-US" sz="105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thaiDist"/>
            <a:r>
              <a:rPr lang="en-US" sz="105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th-TH" sz="105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อัตราการเกิด </a:t>
            </a:r>
            <a:r>
              <a:rPr lang="en-US" sz="105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IICP </a:t>
            </a:r>
            <a:r>
              <a:rPr lang="th-TH" sz="105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หลังผ่าตัดสมอง </a:t>
            </a:r>
            <a:endParaRPr lang="en-US" sz="105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6" name="กล่องข้อความ 35">
            <a:extLst>
              <a:ext uri="{FF2B5EF4-FFF2-40B4-BE49-F238E27FC236}">
                <a16:creationId xmlns="" xmlns:a16="http://schemas.microsoft.com/office/drawing/2014/main" id="{1FD6AD75-27DA-4569-88ED-361A2003048B}"/>
              </a:ext>
            </a:extLst>
          </p:cNvPr>
          <p:cNvSpPr txBox="1"/>
          <p:nvPr/>
        </p:nvSpPr>
        <p:spPr>
          <a:xfrm>
            <a:off x="6889339" y="3152475"/>
            <a:ext cx="98423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 </a:t>
            </a:r>
          </a:p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-การ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ข้อมูล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D/C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ส่งศูนย์ดูแลต่อเนื่องไม่ครอบคลุม</a:t>
            </a:r>
          </a:p>
        </p:txBody>
      </p:sp>
      <p:sp>
        <p:nvSpPr>
          <p:cNvPr id="37" name="กล่องข้อความ 36">
            <a:extLst>
              <a:ext uri="{FF2B5EF4-FFF2-40B4-BE49-F238E27FC236}">
                <a16:creationId xmlns="" xmlns:a16="http://schemas.microsoft.com/office/drawing/2014/main" id="{31ECCEF1-EE63-42AC-A3D5-19B18D2B93D3}"/>
              </a:ext>
            </a:extLst>
          </p:cNvPr>
          <p:cNvSpPr txBox="1"/>
          <p:nvPr/>
        </p:nvSpPr>
        <p:spPr>
          <a:xfrm>
            <a:off x="7939718" y="3138259"/>
            <a:ext cx="1108646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 </a:t>
            </a:r>
          </a:p>
          <a:p>
            <a:pPr algn="thaiDist"/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-ระบบฐานข้อมูลยังขาดความเชื่อมโยงในเครือข่าย</a:t>
            </a:r>
          </a:p>
          <a:p>
            <a:pPr algn="thaiDist"/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-ผู้ป่วยได้รับการตอบกลับข้อมูลการเยี่ยมบ้านไม่ครอบคลุม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ล่าช้า</a:t>
            </a:r>
          </a:p>
        </p:txBody>
      </p:sp>
      <p:sp>
        <p:nvSpPr>
          <p:cNvPr id="38" name="กล่องข้อความ 2">
            <a:extLst>
              <a:ext uri="{FF2B5EF4-FFF2-40B4-BE49-F238E27FC236}">
                <a16:creationId xmlns="" xmlns:a16="http://schemas.microsoft.com/office/drawing/2014/main" id="{257EF328-C086-4659-8D93-838DA8296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435" y="1725448"/>
            <a:ext cx="887640" cy="25480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1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ให้ยา </a:t>
            </a:r>
            <a:r>
              <a:rPr lang="en-US" sz="1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rtPA</a:t>
            </a:r>
            <a:r>
              <a:rPr lang="en-US" sz="1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 </a:t>
            </a:r>
            <a:r>
              <a:rPr lang="en-US" sz="1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 </a:t>
            </a:r>
            <a:r>
              <a:rPr lang="th-TH" sz="1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1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" name="กล่องข้อความ 2">
            <a:extLst>
              <a:ext uri="{FF2B5EF4-FFF2-40B4-BE49-F238E27FC236}">
                <a16:creationId xmlns="" xmlns:a16="http://schemas.microsoft.com/office/drawing/2014/main" id="{5F5D53B5-E2A2-4833-8212-6356346BC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0968" y="829724"/>
            <a:ext cx="853972" cy="3162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Consult </a:t>
            </a:r>
            <a:r>
              <a:rPr lang="en-US" sz="1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NeuroSx</a:t>
            </a:r>
            <a:endParaRPr lang="en-US" sz="1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กล่องข้อความ 2">
            <a:extLst>
              <a:ext uri="{FF2B5EF4-FFF2-40B4-BE49-F238E27FC236}">
                <a16:creationId xmlns="" xmlns:a16="http://schemas.microsoft.com/office/drawing/2014/main" id="{506E6274-6356-4977-AEEE-A99A5F6C0F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6606" y="801217"/>
            <a:ext cx="724515" cy="2724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Surgical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Tx</a:t>
            </a:r>
            <a:endParaRPr lang="en-US" sz="1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กล่องข้อความ 2">
            <a:extLst>
              <a:ext uri="{FF2B5EF4-FFF2-40B4-BE49-F238E27FC236}">
                <a16:creationId xmlns="" xmlns:a16="http://schemas.microsoft.com/office/drawing/2014/main" id="{9787BFDB-9212-4E20-AF76-5D21CAC79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4932" y="1292212"/>
            <a:ext cx="808196" cy="2933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Conservative </a:t>
            </a:r>
            <a:r>
              <a:rPr lang="en-US" sz="1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tx</a:t>
            </a:r>
            <a:endParaRPr lang="en-US" sz="1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กล่องข้อความ 2">
            <a:extLst>
              <a:ext uri="{FF2B5EF4-FFF2-40B4-BE49-F238E27FC236}">
                <a16:creationId xmlns="" xmlns:a16="http://schemas.microsoft.com/office/drawing/2014/main" id="{A39584A3-AC80-411B-9171-A2DC4870C3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2138" y="1952612"/>
            <a:ext cx="572929" cy="2933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Discharge</a:t>
            </a:r>
          </a:p>
        </p:txBody>
      </p:sp>
      <p:sp>
        <p:nvSpPr>
          <p:cNvPr id="43" name="กล่องข้อความ 2">
            <a:extLst>
              <a:ext uri="{FF2B5EF4-FFF2-40B4-BE49-F238E27FC236}">
                <a16:creationId xmlns="" xmlns:a16="http://schemas.microsoft.com/office/drawing/2014/main" id="{607BD479-B219-4CD2-B615-EA7AE1B6A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2138" y="2645727"/>
            <a:ext cx="572929" cy="2933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 </a:t>
            </a:r>
            <a:r>
              <a:rPr lang="en-US" sz="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COC </a:t>
            </a:r>
          </a:p>
        </p:txBody>
      </p:sp>
      <p:sp>
        <p:nvSpPr>
          <p:cNvPr id="44" name="กล่องข้อความ 2">
            <a:extLst>
              <a:ext uri="{FF2B5EF4-FFF2-40B4-BE49-F238E27FC236}">
                <a16:creationId xmlns="" xmlns:a16="http://schemas.microsoft.com/office/drawing/2014/main" id="{D3D1DAEE-8ABB-4AD9-A5F8-483B1A046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8450" y="2564694"/>
            <a:ext cx="726923" cy="44744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เพื่อติดตามเยี่ยมบ้าน </a:t>
            </a:r>
            <a:endParaRPr lang="en-US" sz="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" name="กล่องข้อความ 2">
            <a:extLst>
              <a:ext uri="{FF2B5EF4-FFF2-40B4-BE49-F238E27FC236}">
                <a16:creationId xmlns="" xmlns:a16="http://schemas.microsoft.com/office/drawing/2014/main" id="{E3CBB815-52FD-4543-93F3-C448592C4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9352" y="2212624"/>
            <a:ext cx="917342" cy="24337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Admit Stroke Unit </a:t>
            </a:r>
          </a:p>
        </p:txBody>
      </p:sp>
      <p:sp>
        <p:nvSpPr>
          <p:cNvPr id="46" name="กล่องข้อความ 2">
            <a:extLst>
              <a:ext uri="{FF2B5EF4-FFF2-40B4-BE49-F238E27FC236}">
                <a16:creationId xmlns="" xmlns:a16="http://schemas.microsoft.com/office/drawing/2014/main" id="{829ABC42-4145-48DF-8FBF-F02476741A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0737" y="2204666"/>
            <a:ext cx="572929" cy="2933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stable</a:t>
            </a:r>
            <a:r>
              <a:rPr lang="en-US" sz="1200" dirty="0">
                <a:effectLst/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th-TH" sz="1200" dirty="0">
                <a:effectLst/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7" name="กล่องข้อความ 2">
            <a:extLst>
              <a:ext uri="{FF2B5EF4-FFF2-40B4-BE49-F238E27FC236}">
                <a16:creationId xmlns="" xmlns:a16="http://schemas.microsoft.com/office/drawing/2014/main" id="{612EBAF2-5C74-4BF9-92DD-F1CFE718C1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6884" y="1693558"/>
            <a:ext cx="572929" cy="2933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unstable</a:t>
            </a:r>
            <a:r>
              <a:rPr lang="en-US" sz="1200" dirty="0">
                <a:effectLst/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th-TH" sz="1200" dirty="0">
                <a:effectLst/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8" name="กล่องข้อความ 2">
            <a:extLst>
              <a:ext uri="{FF2B5EF4-FFF2-40B4-BE49-F238E27FC236}">
                <a16:creationId xmlns="" xmlns:a16="http://schemas.microsoft.com/office/drawing/2014/main" id="{F481403F-FE0C-4B72-B27F-241941A02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7604" y="2259895"/>
            <a:ext cx="1340248" cy="3047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Mechanical thrombectomy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9" name="กล่องข้อความ 2">
            <a:extLst>
              <a:ext uri="{FF2B5EF4-FFF2-40B4-BE49-F238E27FC236}">
                <a16:creationId xmlns="" xmlns:a16="http://schemas.microsoft.com/office/drawing/2014/main" id="{684AB8DE-FD1E-41A9-942E-560666C87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102" y="2724224"/>
            <a:ext cx="1404233" cy="3073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 </a:t>
            </a:r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รพ.ศรีนครินทร์ ขอนแก่น</a:t>
            </a:r>
            <a:endParaRPr lang="en-US" sz="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7" name="ลูกศรเชื่อมต่อแบบตรง 6">
            <a:extLst>
              <a:ext uri="{FF2B5EF4-FFF2-40B4-BE49-F238E27FC236}">
                <a16:creationId xmlns="" xmlns:a16="http://schemas.microsoft.com/office/drawing/2014/main" id="{B6383653-D873-40AD-A435-533CACD44903}"/>
              </a:ext>
            </a:extLst>
          </p:cNvPr>
          <p:cNvCxnSpPr>
            <a:stCxn id="25" idx="3"/>
            <a:endCxn id="24" idx="1"/>
          </p:cNvCxnSpPr>
          <p:nvPr/>
        </p:nvCxnSpPr>
        <p:spPr>
          <a:xfrm flipV="1">
            <a:off x="1161043" y="1240714"/>
            <a:ext cx="169376" cy="3527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ลูกศรเชื่อมต่อแบบตรง 8">
            <a:extLst>
              <a:ext uri="{FF2B5EF4-FFF2-40B4-BE49-F238E27FC236}">
                <a16:creationId xmlns="" xmlns:a16="http://schemas.microsoft.com/office/drawing/2014/main" id="{660D6F6C-6922-4B44-843D-F75688B5C414}"/>
              </a:ext>
            </a:extLst>
          </p:cNvPr>
          <p:cNvCxnSpPr>
            <a:stCxn id="24" idx="2"/>
            <a:endCxn id="27" idx="0"/>
          </p:cNvCxnSpPr>
          <p:nvPr/>
        </p:nvCxnSpPr>
        <p:spPr>
          <a:xfrm>
            <a:off x="1945056" y="1393115"/>
            <a:ext cx="1159" cy="2564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ลูกศรเชื่อมต่อแบบตรง 10">
            <a:extLst>
              <a:ext uri="{FF2B5EF4-FFF2-40B4-BE49-F238E27FC236}">
                <a16:creationId xmlns="" xmlns:a16="http://schemas.microsoft.com/office/drawing/2014/main" id="{775B9DCA-432E-4EFB-A89D-05DE08B54AF2}"/>
              </a:ext>
            </a:extLst>
          </p:cNvPr>
          <p:cNvCxnSpPr>
            <a:stCxn id="27" idx="2"/>
            <a:endCxn id="30" idx="0"/>
          </p:cNvCxnSpPr>
          <p:nvPr/>
        </p:nvCxnSpPr>
        <p:spPr>
          <a:xfrm flipH="1">
            <a:off x="1945635" y="2056105"/>
            <a:ext cx="580" cy="238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ตัวเชื่อมต่อตรง 56">
            <a:extLst>
              <a:ext uri="{FF2B5EF4-FFF2-40B4-BE49-F238E27FC236}">
                <a16:creationId xmlns="" xmlns:a16="http://schemas.microsoft.com/office/drawing/2014/main" id="{57B33B2C-2E11-47C2-9CB1-E7810BF59751}"/>
              </a:ext>
            </a:extLst>
          </p:cNvPr>
          <p:cNvCxnSpPr>
            <a:cxnSpLocks/>
          </p:cNvCxnSpPr>
          <p:nvPr/>
        </p:nvCxnSpPr>
        <p:spPr>
          <a:xfrm>
            <a:off x="2559693" y="2606162"/>
            <a:ext cx="1562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ตัวเชื่อมต่อตรง 58">
            <a:extLst>
              <a:ext uri="{FF2B5EF4-FFF2-40B4-BE49-F238E27FC236}">
                <a16:creationId xmlns="" xmlns:a16="http://schemas.microsoft.com/office/drawing/2014/main" id="{F1360E33-A433-44C5-87DC-386DCF9094A2}"/>
              </a:ext>
            </a:extLst>
          </p:cNvPr>
          <p:cNvCxnSpPr/>
          <p:nvPr/>
        </p:nvCxnSpPr>
        <p:spPr>
          <a:xfrm>
            <a:off x="2715919" y="1088314"/>
            <a:ext cx="0" cy="15178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ลูกศรเชื่อมต่อแบบตรง 60">
            <a:extLst>
              <a:ext uri="{FF2B5EF4-FFF2-40B4-BE49-F238E27FC236}">
                <a16:creationId xmlns="" xmlns:a16="http://schemas.microsoft.com/office/drawing/2014/main" id="{3126980D-63C1-4013-8F8B-99C1ED73960E}"/>
              </a:ext>
            </a:extLst>
          </p:cNvPr>
          <p:cNvCxnSpPr>
            <a:cxnSpLocks/>
          </p:cNvCxnSpPr>
          <p:nvPr/>
        </p:nvCxnSpPr>
        <p:spPr>
          <a:xfrm>
            <a:off x="2711646" y="1097128"/>
            <a:ext cx="1903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ลูกศรเชื่อมต่อแบบตรง 74">
            <a:extLst>
              <a:ext uri="{FF2B5EF4-FFF2-40B4-BE49-F238E27FC236}">
                <a16:creationId xmlns="" xmlns:a16="http://schemas.microsoft.com/office/drawing/2014/main" id="{6C6E506C-F2C1-421A-A0F0-30C6FC023F10}"/>
              </a:ext>
            </a:extLst>
          </p:cNvPr>
          <p:cNvCxnSpPr>
            <a:cxnSpLocks/>
          </p:cNvCxnSpPr>
          <p:nvPr/>
        </p:nvCxnSpPr>
        <p:spPr>
          <a:xfrm flipV="1">
            <a:off x="2711646" y="1632968"/>
            <a:ext cx="190386" cy="107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ลูกศรเชื่อมต่อแบบตรง 63">
            <a:extLst>
              <a:ext uri="{FF2B5EF4-FFF2-40B4-BE49-F238E27FC236}">
                <a16:creationId xmlns="" xmlns:a16="http://schemas.microsoft.com/office/drawing/2014/main" id="{7BF71DDB-424F-43A2-805F-1E4CC98ACFBC}"/>
              </a:ext>
            </a:extLst>
          </p:cNvPr>
          <p:cNvCxnSpPr/>
          <p:nvPr/>
        </p:nvCxnSpPr>
        <p:spPr>
          <a:xfrm>
            <a:off x="3328988" y="1820345"/>
            <a:ext cx="0" cy="2933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ลูกศรเชื่อมต่อแบบตรง 78">
            <a:extLst>
              <a:ext uri="{FF2B5EF4-FFF2-40B4-BE49-F238E27FC236}">
                <a16:creationId xmlns="" xmlns:a16="http://schemas.microsoft.com/office/drawing/2014/main" id="{DD07B6DF-ABE8-4C1A-8285-F9CD3EFED31F}"/>
              </a:ext>
            </a:extLst>
          </p:cNvPr>
          <p:cNvCxnSpPr>
            <a:cxnSpLocks/>
          </p:cNvCxnSpPr>
          <p:nvPr/>
        </p:nvCxnSpPr>
        <p:spPr>
          <a:xfrm flipV="1">
            <a:off x="3895879" y="993516"/>
            <a:ext cx="270473" cy="107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ลูกศรเชื่อมต่อแบบตรง 79">
            <a:extLst>
              <a:ext uri="{FF2B5EF4-FFF2-40B4-BE49-F238E27FC236}">
                <a16:creationId xmlns="" xmlns:a16="http://schemas.microsoft.com/office/drawing/2014/main" id="{A15EA16E-4BD4-4D1E-AADC-AB687D8D0A9F}"/>
              </a:ext>
            </a:extLst>
          </p:cNvPr>
          <p:cNvCxnSpPr>
            <a:cxnSpLocks/>
            <a:stCxn id="29" idx="3"/>
            <a:endCxn id="38" idx="1"/>
          </p:cNvCxnSpPr>
          <p:nvPr/>
        </p:nvCxnSpPr>
        <p:spPr>
          <a:xfrm flipV="1">
            <a:off x="3914777" y="1852850"/>
            <a:ext cx="260658" cy="469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ลูกศรเชื่อมต่อแบบตรง 85">
            <a:extLst>
              <a:ext uri="{FF2B5EF4-FFF2-40B4-BE49-F238E27FC236}">
                <a16:creationId xmlns="" xmlns:a16="http://schemas.microsoft.com/office/drawing/2014/main" id="{6E757AF2-2977-4E71-96C7-0F4799250F11}"/>
              </a:ext>
            </a:extLst>
          </p:cNvPr>
          <p:cNvCxnSpPr>
            <a:cxnSpLocks/>
          </p:cNvCxnSpPr>
          <p:nvPr/>
        </p:nvCxnSpPr>
        <p:spPr>
          <a:xfrm>
            <a:off x="4572000" y="1975180"/>
            <a:ext cx="0" cy="2708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ลูกศรเชื่อมต่อแบบตรง 81">
            <a:extLst>
              <a:ext uri="{FF2B5EF4-FFF2-40B4-BE49-F238E27FC236}">
                <a16:creationId xmlns="" xmlns:a16="http://schemas.microsoft.com/office/drawing/2014/main" id="{D70A4F7E-42F9-45A7-B47C-D03F70D8DC58}"/>
              </a:ext>
            </a:extLst>
          </p:cNvPr>
          <p:cNvCxnSpPr>
            <a:cxnSpLocks/>
            <a:endCxn id="42" idx="1"/>
          </p:cNvCxnSpPr>
          <p:nvPr/>
        </p:nvCxnSpPr>
        <p:spPr>
          <a:xfrm flipV="1">
            <a:off x="7154979" y="2099297"/>
            <a:ext cx="287159" cy="104228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ลูกศรเชื่อมต่อแบบตรง 101">
            <a:extLst>
              <a:ext uri="{FF2B5EF4-FFF2-40B4-BE49-F238E27FC236}">
                <a16:creationId xmlns="" xmlns:a16="http://schemas.microsoft.com/office/drawing/2014/main" id="{9FE10A43-A0E4-4D2B-AC02-EA43A7D33F0D}"/>
              </a:ext>
            </a:extLst>
          </p:cNvPr>
          <p:cNvCxnSpPr>
            <a:cxnSpLocks/>
            <a:stCxn id="43" idx="3"/>
            <a:endCxn id="44" idx="1"/>
          </p:cNvCxnSpPr>
          <p:nvPr/>
        </p:nvCxnSpPr>
        <p:spPr>
          <a:xfrm flipV="1">
            <a:off x="8015066" y="2788416"/>
            <a:ext cx="253383" cy="3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ลูกศรเชื่อมต่อแบบตรง 103">
            <a:extLst>
              <a:ext uri="{FF2B5EF4-FFF2-40B4-BE49-F238E27FC236}">
                <a16:creationId xmlns="" xmlns:a16="http://schemas.microsoft.com/office/drawing/2014/main" id="{EAE72455-A186-46DD-A070-C36D0A9B4660}"/>
              </a:ext>
            </a:extLst>
          </p:cNvPr>
          <p:cNvCxnSpPr>
            <a:cxnSpLocks/>
          </p:cNvCxnSpPr>
          <p:nvPr/>
        </p:nvCxnSpPr>
        <p:spPr>
          <a:xfrm flipV="1">
            <a:off x="5035793" y="917309"/>
            <a:ext cx="157395" cy="5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กล่องข้อความ 2">
            <a:extLst>
              <a:ext uri="{FF2B5EF4-FFF2-40B4-BE49-F238E27FC236}">
                <a16:creationId xmlns="" xmlns:a16="http://schemas.microsoft.com/office/drawing/2014/main" id="{8F97ECFC-B158-4175-AC0C-B3BF8A962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0226" y="1226823"/>
            <a:ext cx="724515" cy="24337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Admit </a:t>
            </a:r>
            <a:r>
              <a:rPr lang="en-US" sz="1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ICUSx</a:t>
            </a:r>
            <a:endParaRPr lang="en-US" sz="1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3" name="กล่องข้อความ 2">
            <a:extLst>
              <a:ext uri="{FF2B5EF4-FFF2-40B4-BE49-F238E27FC236}">
                <a16:creationId xmlns="" xmlns:a16="http://schemas.microsoft.com/office/drawing/2014/main" id="{7D722F27-680B-4796-B3BD-504BD0730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5556" y="1619498"/>
            <a:ext cx="724515" cy="24337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Admit AE</a:t>
            </a:r>
          </a:p>
        </p:txBody>
      </p:sp>
      <p:cxnSp>
        <p:nvCxnSpPr>
          <p:cNvPr id="121" name="ลูกศรเชื่อมต่อแบบตรง 120">
            <a:extLst>
              <a:ext uri="{FF2B5EF4-FFF2-40B4-BE49-F238E27FC236}">
                <a16:creationId xmlns="" xmlns:a16="http://schemas.microsoft.com/office/drawing/2014/main" id="{6B02F176-8768-4888-88A8-082CCF7FA3D9}"/>
              </a:ext>
            </a:extLst>
          </p:cNvPr>
          <p:cNvCxnSpPr>
            <a:cxnSpLocks/>
          </p:cNvCxnSpPr>
          <p:nvPr/>
        </p:nvCxnSpPr>
        <p:spPr>
          <a:xfrm>
            <a:off x="5034940" y="1992628"/>
            <a:ext cx="364412" cy="1927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ลูกศรเชื่อมต่อแบบตรง 127">
            <a:extLst>
              <a:ext uri="{FF2B5EF4-FFF2-40B4-BE49-F238E27FC236}">
                <a16:creationId xmlns="" xmlns:a16="http://schemas.microsoft.com/office/drawing/2014/main" id="{06195D76-210D-471D-B64C-F2CD573D8B1C}"/>
              </a:ext>
            </a:extLst>
          </p:cNvPr>
          <p:cNvCxnSpPr>
            <a:cxnSpLocks/>
            <a:stCxn id="39" idx="2"/>
            <a:endCxn id="41" idx="0"/>
          </p:cNvCxnSpPr>
          <p:nvPr/>
        </p:nvCxnSpPr>
        <p:spPr>
          <a:xfrm flipH="1">
            <a:off x="4589030" y="1145954"/>
            <a:ext cx="18925" cy="1462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ลูกศรเชื่อมต่อแบบตรง 129">
            <a:extLst>
              <a:ext uri="{FF2B5EF4-FFF2-40B4-BE49-F238E27FC236}">
                <a16:creationId xmlns="" xmlns:a16="http://schemas.microsoft.com/office/drawing/2014/main" id="{A652017D-2FCE-424D-A6E3-F00E3C47ECEA}"/>
              </a:ext>
            </a:extLst>
          </p:cNvPr>
          <p:cNvCxnSpPr>
            <a:cxnSpLocks/>
            <a:stCxn id="41" idx="3"/>
            <a:endCxn id="113" idx="1"/>
          </p:cNvCxnSpPr>
          <p:nvPr/>
        </p:nvCxnSpPr>
        <p:spPr>
          <a:xfrm>
            <a:off x="4993127" y="1438898"/>
            <a:ext cx="312429" cy="302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ลูกศรเชื่อมต่อแบบตรง 137">
            <a:extLst>
              <a:ext uri="{FF2B5EF4-FFF2-40B4-BE49-F238E27FC236}">
                <a16:creationId xmlns="" xmlns:a16="http://schemas.microsoft.com/office/drawing/2014/main" id="{6A3182CA-9021-48E5-9E7A-83F420422DF9}"/>
              </a:ext>
            </a:extLst>
          </p:cNvPr>
          <p:cNvCxnSpPr>
            <a:stCxn id="40" idx="2"/>
          </p:cNvCxnSpPr>
          <p:nvPr/>
        </p:nvCxnSpPr>
        <p:spPr>
          <a:xfrm>
            <a:off x="5578863" y="1073645"/>
            <a:ext cx="0" cy="1599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กล่องข้อความ 2">
            <a:extLst>
              <a:ext uri="{FF2B5EF4-FFF2-40B4-BE49-F238E27FC236}">
                <a16:creationId xmlns="" xmlns:a16="http://schemas.microsoft.com/office/drawing/2014/main" id="{F83AE087-D23F-40BB-9C1E-B9B681604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4603" y="802239"/>
            <a:ext cx="768488" cy="62000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Investigation</a:t>
            </a:r>
            <a:r>
              <a:rPr lang="th-TH" sz="1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Management</a:t>
            </a:r>
            <a:r>
              <a:rPr lang="en-US" sz="1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>
                <a:effectLst/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th-TH" sz="1200" dirty="0">
                <a:effectLst/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cxnSp>
        <p:nvCxnSpPr>
          <p:cNvPr id="211" name="ลูกศรเชื่อมต่อแบบตรง 210">
            <a:extLst>
              <a:ext uri="{FF2B5EF4-FFF2-40B4-BE49-F238E27FC236}">
                <a16:creationId xmlns="" xmlns:a16="http://schemas.microsoft.com/office/drawing/2014/main" id="{6B6E81A3-AF9D-46FD-812B-BDDF15A0E853}"/>
              </a:ext>
            </a:extLst>
          </p:cNvPr>
          <p:cNvCxnSpPr>
            <a:stCxn id="47" idx="0"/>
            <a:endCxn id="158" idx="2"/>
          </p:cNvCxnSpPr>
          <p:nvPr/>
        </p:nvCxnSpPr>
        <p:spPr>
          <a:xfrm flipV="1">
            <a:off x="7003349" y="1422248"/>
            <a:ext cx="5498" cy="2713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ลูกศรเชื่อมต่อแบบตรง 213">
            <a:extLst>
              <a:ext uri="{FF2B5EF4-FFF2-40B4-BE49-F238E27FC236}">
                <a16:creationId xmlns="" xmlns:a16="http://schemas.microsoft.com/office/drawing/2014/main" id="{E700894A-F33C-491B-8422-05B3F6823D13}"/>
              </a:ext>
            </a:extLst>
          </p:cNvPr>
          <p:cNvCxnSpPr>
            <a:stCxn id="42" idx="2"/>
          </p:cNvCxnSpPr>
          <p:nvPr/>
        </p:nvCxnSpPr>
        <p:spPr>
          <a:xfrm flipH="1">
            <a:off x="7728602" y="2245982"/>
            <a:ext cx="1" cy="3814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ตัวเชื่อมต่อ: หักมุม 217">
            <a:extLst>
              <a:ext uri="{FF2B5EF4-FFF2-40B4-BE49-F238E27FC236}">
                <a16:creationId xmlns="" xmlns:a16="http://schemas.microsoft.com/office/drawing/2014/main" id="{914178A2-FE25-4FB0-B622-4ECB3D4B64D6}"/>
              </a:ext>
            </a:extLst>
          </p:cNvPr>
          <p:cNvCxnSpPr>
            <a:cxnSpLocks/>
            <a:stCxn id="112" idx="3"/>
          </p:cNvCxnSpPr>
          <p:nvPr/>
        </p:nvCxnSpPr>
        <p:spPr>
          <a:xfrm>
            <a:off x="6004741" y="1348510"/>
            <a:ext cx="683482" cy="376939"/>
          </a:xfrm>
          <a:prstGeom prst="bentConnector3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ตัวเชื่อมต่อ: หักมุม 221">
            <a:extLst>
              <a:ext uri="{FF2B5EF4-FFF2-40B4-BE49-F238E27FC236}">
                <a16:creationId xmlns="" xmlns:a16="http://schemas.microsoft.com/office/drawing/2014/main" id="{2264166F-8A3D-4C60-B44E-318B1565FB51}"/>
              </a:ext>
            </a:extLst>
          </p:cNvPr>
          <p:cNvCxnSpPr>
            <a:cxnSpLocks/>
          </p:cNvCxnSpPr>
          <p:nvPr/>
        </p:nvCxnSpPr>
        <p:spPr>
          <a:xfrm flipV="1">
            <a:off x="6030071" y="1952613"/>
            <a:ext cx="669972" cy="260011"/>
          </a:xfrm>
          <a:prstGeom prst="bentConnector3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ลูกศรเชื่อมต่อแบบตรง 225">
            <a:extLst>
              <a:ext uri="{FF2B5EF4-FFF2-40B4-BE49-F238E27FC236}">
                <a16:creationId xmlns="" xmlns:a16="http://schemas.microsoft.com/office/drawing/2014/main" id="{9D7F429A-A6BD-42F6-AF2C-E5B038801A82}"/>
              </a:ext>
            </a:extLst>
          </p:cNvPr>
          <p:cNvCxnSpPr>
            <a:cxnSpLocks/>
            <a:endCxn id="47" idx="1"/>
          </p:cNvCxnSpPr>
          <p:nvPr/>
        </p:nvCxnSpPr>
        <p:spPr>
          <a:xfrm>
            <a:off x="6030071" y="1795533"/>
            <a:ext cx="686813" cy="44710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ลูกศรเชื่อมต่อแบบตรง 232">
            <a:extLst>
              <a:ext uri="{FF2B5EF4-FFF2-40B4-BE49-F238E27FC236}">
                <a16:creationId xmlns="" xmlns:a16="http://schemas.microsoft.com/office/drawing/2014/main" id="{739D0DE0-38E8-47F4-9EE8-129F628C25DA}"/>
              </a:ext>
            </a:extLst>
          </p:cNvPr>
          <p:cNvCxnSpPr>
            <a:stCxn id="112" idx="3"/>
            <a:endCxn id="46" idx="1"/>
          </p:cNvCxnSpPr>
          <p:nvPr/>
        </p:nvCxnSpPr>
        <p:spPr>
          <a:xfrm>
            <a:off x="6004741" y="1348509"/>
            <a:ext cx="695996" cy="10028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ลูกศรเชื่อมต่อแบบตรง 234">
            <a:extLst>
              <a:ext uri="{FF2B5EF4-FFF2-40B4-BE49-F238E27FC236}">
                <a16:creationId xmlns="" xmlns:a16="http://schemas.microsoft.com/office/drawing/2014/main" id="{CB0DF75A-BB73-4792-9D8A-F71C55B78168}"/>
              </a:ext>
            </a:extLst>
          </p:cNvPr>
          <p:cNvCxnSpPr>
            <a:stCxn id="113" idx="3"/>
            <a:endCxn id="46" idx="1"/>
          </p:cNvCxnSpPr>
          <p:nvPr/>
        </p:nvCxnSpPr>
        <p:spPr>
          <a:xfrm>
            <a:off x="6030072" y="1741184"/>
            <a:ext cx="670666" cy="610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ลูกศรเชื่อมต่อแบบตรง 236">
            <a:extLst>
              <a:ext uri="{FF2B5EF4-FFF2-40B4-BE49-F238E27FC236}">
                <a16:creationId xmlns="" xmlns:a16="http://schemas.microsoft.com/office/drawing/2014/main" id="{C973148B-5706-4AD1-A834-9F64CD969EA6}"/>
              </a:ext>
            </a:extLst>
          </p:cNvPr>
          <p:cNvCxnSpPr>
            <a:stCxn id="45" idx="3"/>
            <a:endCxn id="46" idx="1"/>
          </p:cNvCxnSpPr>
          <p:nvPr/>
        </p:nvCxnSpPr>
        <p:spPr>
          <a:xfrm>
            <a:off x="6316693" y="2334311"/>
            <a:ext cx="384044" cy="170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ลูกศรเชื่อมต่อแบบตรง 237">
            <a:extLst>
              <a:ext uri="{FF2B5EF4-FFF2-40B4-BE49-F238E27FC236}">
                <a16:creationId xmlns="" xmlns:a16="http://schemas.microsoft.com/office/drawing/2014/main" id="{731E1C51-003B-4D9A-B126-0D8FDE02CC54}"/>
              </a:ext>
            </a:extLst>
          </p:cNvPr>
          <p:cNvCxnSpPr>
            <a:cxnSpLocks/>
          </p:cNvCxnSpPr>
          <p:nvPr/>
        </p:nvCxnSpPr>
        <p:spPr>
          <a:xfrm>
            <a:off x="4589029" y="2516322"/>
            <a:ext cx="0" cy="2708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26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78416" y="90153"/>
            <a:ext cx="6777959" cy="515155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h-TH" sz="20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การจัดกระบวนการ การดูแลผู้ป่วย </a:t>
            </a:r>
            <a:r>
              <a:rPr lang="en-US" sz="20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STROKE</a:t>
            </a:r>
            <a:endParaRPr lang="th-TH" sz="2000" b="1" dirty="0"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954917"/>
              </p:ext>
            </p:extLst>
          </p:nvPr>
        </p:nvGraphicFramePr>
        <p:xfrm>
          <a:off x="307490" y="885633"/>
          <a:ext cx="8571245" cy="5495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41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2071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278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0853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27455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ข้อกำหนดของกระบวนการ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ตัวชี้วัดกระบวนการ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การออกแบบกระบวนการ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7455">
                <a:tc>
                  <a:txBody>
                    <a:bodyPr/>
                    <a:lstStyle/>
                    <a:p>
                      <a:pPr algn="l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hospital</a:t>
                      </a:r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ผู้รับบริการมีความรู้ในการป้องกันโรคหลอดเลือดสมอง </a:t>
                      </a:r>
                    </a:p>
                    <a:p>
                      <a:pPr algn="l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-ผู้รับบริการกลุ่มเสี่ยง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DM 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HT 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ได้รับการคัดกรอง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CVD risk</a:t>
                      </a:r>
                      <a:endParaRPr lang="th-TH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-ประชาชนทุกคนได้รับความรู้เรื่องโรคหลอดเลือดสมอง</a:t>
                      </a:r>
                    </a:p>
                    <a:p>
                      <a:pPr algn="l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-อัตราผู้ป่วย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DM 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HT 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ได้รับการคัดกรอง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CVD risk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&gt; 80 %</a:t>
                      </a:r>
                      <a:endParaRPr lang="th-TH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อัตรา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case stroke 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ลดลง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-จัดกิจกรรมให้ความรู้ประชาชนป้องกันการเกิดโรคทุกหลังคาเรือน โดย อสม.ร่วมกับ อปท.(เน้น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ส)</a:t>
                      </a:r>
                    </a:p>
                    <a:p>
                      <a:pPr algn="l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-การคัดกรองผู้ป่วย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DM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,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HT 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ที่เสี่ยงต่อ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CVD risk</a:t>
                      </a:r>
                      <a:endParaRPr lang="th-TH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80409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Access &amp; entry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-ผู้รับบริการเข้าถึงบริการที่จำเป็น</a:t>
                      </a:r>
                      <a:r>
                        <a:rPr lang="th-TH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เร่งด่วนได้อย่างมีประสิทธิภาพ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-ลดระยะเวลารอคอย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en-US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onset</a:t>
                      </a:r>
                      <a:r>
                        <a:rPr lang="en-US" sz="1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to door &lt;3.5 </a:t>
                      </a:r>
                      <a:r>
                        <a:rPr lang="th-TH" sz="1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ชม.</a:t>
                      </a:r>
                      <a:endParaRPr lang="th-TH" sz="14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-อัตราการเข้า </a:t>
                      </a:r>
                      <a:r>
                        <a:rPr lang="en-US" sz="14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stroke fast track &gt;20%</a:t>
                      </a:r>
                      <a:endParaRPr lang="th-TH" sz="14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-ผู้รับบริการที่เข้าเกณฑ์ 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hemorrhagic stroke fast track </a:t>
                      </a:r>
                      <a:r>
                        <a:rPr kumimoji="0" lang="th-TH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เข้าระบบได้ 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&gt; 20 %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Door to OR </a:t>
                      </a:r>
                      <a:r>
                        <a:rPr kumimoji="0" lang="th-TH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ภายใน 90 นาที 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&gt; 50 %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จัดกิจกรรมรณรงค์การเข้าถึงบริการของผู้ป่วย</a:t>
                      </a:r>
                      <a:r>
                        <a:rPr lang="th-TH" sz="1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stroke </a:t>
                      </a:r>
                      <a:r>
                        <a:rPr lang="th-TH" sz="1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แบบเคาะประตูบ้านทุกหลังคาเรือน</a:t>
                      </a:r>
                    </a:p>
                    <a:p>
                      <a:pPr algn="l"/>
                      <a:r>
                        <a:rPr lang="th-TH" sz="1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-ทบทวน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CPG </a:t>
                      </a:r>
                      <a:r>
                        <a:rPr lang="th-TH" sz="1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เพื่อให้ผู้ปฏิบัติเกิดความเข้าใจแนวทางและนำไปปฏิบัติได้ครอบคลุมและมีคุณภาพ</a:t>
                      </a:r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Assessment &amp; Diagnosis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-ผู้รับบริการทุกรายได้รับการประเมิน/วินิจฉัยโรคถูกต้อง รวดเร็ว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-ผู้รับบริการทุกรายได้รับการประเมินปัญหาสุขภาพ ความต้องการความจำเป็นทางสุขภาพ</a:t>
                      </a:r>
                      <a:endParaRPr lang="th-TH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-อัตราการให้</a:t>
                      </a:r>
                      <a:r>
                        <a:rPr lang="th-TH" sz="1400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400" kern="1200" baseline="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rt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-PA &gt;7%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th-TH" sz="14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ผู้รับบริการได้รับยา</a:t>
                      </a:r>
                      <a:r>
                        <a:rPr lang="en-US" sz="14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400" b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rt</a:t>
                      </a:r>
                      <a:r>
                        <a:rPr lang="en-US" sz="14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-PA</a:t>
                      </a:r>
                      <a:r>
                        <a:rPr lang="th-TH" sz="14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ภายใน</a:t>
                      </a:r>
                      <a:r>
                        <a:rPr lang="en-US" sz="14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</a:t>
                      </a:r>
                      <a:r>
                        <a:rPr lang="th-TH" sz="14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นาที </a:t>
                      </a:r>
                      <a:r>
                        <a:rPr lang="en-US" sz="14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&gt;</a:t>
                      </a:r>
                      <a:r>
                        <a:rPr lang="th-TH" sz="1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endParaRPr lang="th-TH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-ทบทวนแนวทางการปฏิบัติ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CPG 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ให้ครบถ้วน ครอบคลุม การตรวจวินิจฉัย การดูแลรักษา การส่งต่อผู้ป่วยเพื่อดูแลต่อเนื่อง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659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065991" cy="406998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การจัดกระบวนการ การดูแลผู้ป่วย 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STROKE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907503"/>
              </p:ext>
            </p:extLst>
          </p:nvPr>
        </p:nvGraphicFramePr>
        <p:xfrm>
          <a:off x="323528" y="908720"/>
          <a:ext cx="8589074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90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884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2904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636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48460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ข้อกำหนดของกระบวนการ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ตัวชี้วัดกระบวนการ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การออกแบบกระบวนการ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53841"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.Care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-ทีมผู้ให้บริการมีมาตรฐานและแนวทางการดูแลรักษาโรคตามมาตรฐานวิชาชีพ</a:t>
                      </a:r>
                    </a:p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-ผู้รับบริการปลอดภัย ไม่มีภาวะแทรกซ้อน</a:t>
                      </a:r>
                      <a:r>
                        <a:rPr lang="th-TH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-อัตราการเกิดภาวะแทรกซ้อน</a:t>
                      </a:r>
                    </a:p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-อัตราการเกิดภาวะเลือดออกในสมองหลังให้ยา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rt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-PA&lt;</a:t>
                      </a: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-อัตราการตาย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&lt;</a:t>
                      </a:r>
                      <a:r>
                        <a:rPr lang="th-TH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 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-ประเมินผลการปฏิบัติตามแนวทาง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-การสื่อสารการใช้</a:t>
                      </a:r>
                      <a:r>
                        <a:rPr lang="th-TH" sz="1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Warning sign</a:t>
                      </a:r>
                      <a:r>
                        <a:rPr lang="th-TH" sz="1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สู่ผู้ปฏิบัติ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การนิเทศติดตามการใช้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Warning sign 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อย่างเป็นระบบ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-ติดตามตัวชี้วัดสำคัญ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-การป้องกันภาวะแทรกซ้อน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-ทบทวนเวชระเบียน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Stroke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round </a:t>
                      </a:r>
                      <a:r>
                        <a:rPr lang="th-TH" sz="1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ทุกเดือน ร่วมกับทีมสหสาขาวิชาชีพ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มีแนวทางปฏิบัติ</a:t>
                      </a:r>
                      <a:r>
                        <a:rPr lang="th-TH" sz="1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การพยาบาลผู้ป่วยผ่าตัดโรคหลอดเลือดสมองแตก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Clinical pathway hemorrhagic stroke </a:t>
                      </a:r>
                      <a:r>
                        <a:rPr lang="th-TH" sz="1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th-TH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540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.Discharge planning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/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-ทีมผู้ให้บริการ</a:t>
                      </a:r>
                      <a:r>
                        <a:rPr lang="th-TH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มีการวางแผนการจำหน่ายให้สอดคล้องกับปัญหาและความต้องการของผู้ป่วยและญาติ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-มีระบบการส่งต่อข้อมูลอย่างมีประสิทธิภาพ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th-TH" sz="14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ร้อยละการประเมินความสามารถในการดูแลตนเองก่อนจำหน่ายของผู้ป่วยและครอบครัว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-อัตราผู้ป่วย</a:t>
                      </a:r>
                      <a:r>
                        <a:rPr lang="th-TH" sz="1400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Stroke </a:t>
                      </a:r>
                      <a:r>
                        <a:rPr lang="th-TH" sz="1400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ที่มี 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MRS,BI </a:t>
                      </a:r>
                      <a:r>
                        <a:rPr lang="th-TH" sz="1400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ดีขึ้นหรือคงที่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-อัตราการ 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Re-admit&lt;5%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-จัดระบบการดูแลผู้ป่วยรายกรณี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-มีแนวทางการวางแผนจำหน่ายผู้ป่วยโรคหลอดเลือดสมอง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-มีระบบการสร้างเสริมพลังอำนาจการดูแลตนเองของผู้ป่วยและญาติ</a:t>
                      </a:r>
                      <a:r>
                        <a:rPr lang="th-TH" sz="1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543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426031" cy="515155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h-TH" sz="24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การจัดกระบวนการ การดูแลผู้ป่วย </a:t>
            </a:r>
            <a:r>
              <a:rPr lang="en-US" sz="24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STROKE</a:t>
            </a:r>
            <a:endParaRPr lang="th-TH" sz="2400" b="1" dirty="0"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387975"/>
              </p:ext>
            </p:extLst>
          </p:nvPr>
        </p:nvGraphicFramePr>
        <p:xfrm>
          <a:off x="323528" y="1052736"/>
          <a:ext cx="8571245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41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2071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278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0853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62879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ข้อกำหนดของกระบวนการ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ตัวชี้วัดกระบวนการ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การออกแบบกระบวนการ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412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6.General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care 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ทีมผู้ให้บริการ</a:t>
                      </a:r>
                      <a:r>
                        <a:rPr lang="th-TH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มีมาตรฐานและแนวทางการดูแลรักษาโรค ตามมาตรฐานวิชาชีพ</a:t>
                      </a:r>
                    </a:p>
                    <a:p>
                      <a:pPr algn="l"/>
                      <a:r>
                        <a:rPr lang="th-TH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-ผู้รับบริการปลอดภัย ไม่มีภาวะแทรกซ้อน 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-อัตราการเกิดภาวะแทรกซ้อน</a:t>
                      </a:r>
                    </a:p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-อัตราการเกิดภาวะเลือดออกในสมองหลังให้ยา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rt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-PA&lt;</a:t>
                      </a: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-อัตราการตาย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&lt;</a:t>
                      </a:r>
                      <a:r>
                        <a:rPr lang="th-TH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 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-ความพึงพอใจของผู้รับบริการ </a:t>
                      </a:r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&gt; 85 %</a:t>
                      </a:r>
                      <a:endParaRPr lang="th-TH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-มีการจัดทำแนวทางการดูแลผู้ป่วยโรคหลอดเลือดสมองโดยใช้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Evidence base </a:t>
                      </a:r>
                      <a:r>
                        <a:rPr lang="th-TH" sz="1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และแนวทางเวชปฏิบัติโรคหลอดเลือดสมอง เขตบริการสุขภาพที่ 7</a:t>
                      </a:r>
                    </a:p>
                    <a:p>
                      <a:pPr algn="l"/>
                      <a:r>
                        <a:rPr lang="th-TH" sz="1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-มีนวัตกรรมการป้องกัน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Bed sore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412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7.Care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of High Risk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-กลุ่มโรคสำคัญที่มีความเสี่ยงสูงได้รับการดูแลทันเวลา</a:t>
                      </a:r>
                      <a:r>
                        <a:rPr lang="th-TH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และปลอดภัย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-ผู้ป่วย</a:t>
                      </a:r>
                      <a:r>
                        <a:rPr lang="th-TH" sz="1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DM ,HT </a:t>
                      </a:r>
                      <a:r>
                        <a:rPr lang="th-TH" sz="1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ได้รับการคัดกรอง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CVD risk  &gt;80%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th-TH" sz="1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case stroke &lt;2.5%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th-TH" sz="1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-อัตราการ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recurrent stroke &lt;5 %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th-TH" sz="1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-อัตราตาย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&lt;7%</a:t>
                      </a:r>
                      <a:endParaRPr lang="th-TH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-ผู้ป่วยที่มีความเสี่ยงได้รับการคัดกรอง ติดตามเฉพาะรายกรณีที่มีความเสี่ยงสูง</a:t>
                      </a:r>
                    </a:p>
                    <a:p>
                      <a:pPr algn="l"/>
                      <a:r>
                        <a:rPr lang="th-TH" sz="1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-นิเทศติดตามผู้ป่วยเฉพาะรายกรณีความเสี่ยงรายโรค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505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8.Anesthesia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and Procedure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-ผู้ป่วยระยะสุดท้ายได้รับการดูแลอย่างมีประสิทธิภาพ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-การจัดการอาการรบกวนอย่างมีประสิทธิภาพ</a:t>
                      </a:r>
                      <a:r>
                        <a:rPr lang="th-TH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ได้แก่ </a:t>
                      </a: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ความปวด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อาการไม่สุขสบาย 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-ความพึงพอใจต่อการจัดการความปวด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&gt;80%</a:t>
                      </a:r>
                      <a:endParaRPr lang="th-TH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-ความพึงพอใจของผู้รับบริการ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&gt;85%</a:t>
                      </a:r>
                      <a:endParaRPr lang="th-TH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-มีแนวทางการประเมินและการจัดการความปวด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-มีระบบการประเมินระดับความพึงพอใจของผู้รับบริการ และตอบสนองความต้องการของผู้ป่วยและญาติ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-มีแนวทางการดูแลผู้ป่วยระยะสุดท้าย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72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78416" y="90153"/>
            <a:ext cx="6993983" cy="515155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h-TH" sz="20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การจัดกระบวนการ การดูแลผู้ป่วย </a:t>
            </a:r>
            <a:r>
              <a:rPr lang="en-US" sz="20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STROKE</a:t>
            </a:r>
            <a:endParaRPr lang="th-TH" sz="2000" b="1" dirty="0"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81034"/>
              </p:ext>
            </p:extLst>
          </p:nvPr>
        </p:nvGraphicFramePr>
        <p:xfrm>
          <a:off x="309514" y="838798"/>
          <a:ext cx="8571245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41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2071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278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0853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62879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ข้อกำหนดของกระบวนการ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ตัวชี้วัดกระบวนการ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การออกแบบกระบวนการ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28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Nutrition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-การให้บริการอาหารที่เพียงพอ เหมาะสมกับผู้ป่วย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-มีการดูแลผู้ป่วยโดย</a:t>
                      </a:r>
                      <a:r>
                        <a:rPr lang="th-TH" sz="1600" b="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ทีมสห</a:t>
                      </a: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สาขาวิชาชีพ ด้านโภชนาการ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-อัตราผู้ป่วยได้รับการประเมินภาวะโภชนาการ100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-มีระบบการส่งปรึกษานักโภชนากร</a:t>
                      </a:r>
                      <a:r>
                        <a:rPr lang="th-TH" sz="16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เรื่องการเตรียมอาหารสำหรับผู้ป่วย</a:t>
                      </a:r>
                    </a:p>
                    <a:p>
                      <a:pPr algn="l"/>
                      <a:r>
                        <a:rPr lang="th-TH" sz="16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-มีการสอน/สาธิตการปรุงอาหารสำหรับผู้ป่วย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28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Rehabilitation 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-ทีมผู้ให้บริการ มีการประเมินความสามารถ</a:t>
                      </a:r>
                      <a:r>
                        <a:rPr lang="th-TH" sz="16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ในการทำกิจกรรม</a:t>
                      </a: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โดยแพทย์เวชศาสตร์ฟื้นฟู</a:t>
                      </a:r>
                    </a:p>
                    <a:p>
                      <a:pPr algn="l"/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-ผู้ป่วยได้รับการประเมินการกลืนอาหารทุกราย</a:t>
                      </a:r>
                      <a:r>
                        <a:rPr lang="th-TH" sz="16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โดยแพทย์เวชศาสตร์ฟื้นฟู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-อัตราการผู้ป่วยได้รับการประเมินระบบการกลืน</a:t>
                      </a:r>
                      <a:r>
                        <a:rPr lang="th-TH" sz="16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100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th-TH" sz="1600" b="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-อัตราการส่งกายภาพบำบัด100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-มีระบบการดูแลโดย</a:t>
                      </a:r>
                      <a:r>
                        <a:rPr lang="th-TH" sz="1600" b="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ทีมสห</a:t>
                      </a: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สาขาวิชาชีพ แพทย์เวชศาสตร์ฟื้นฟูเพื่อประเมินความสามารถในการทำกิจกรรมและตอบสนอง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28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11.Information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&amp; Empowerment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-ทีมผู้ให้บริการมีการให้ข้อมูลการเจ็บป่วย</a:t>
                      </a:r>
                      <a:r>
                        <a:rPr lang="th-TH" sz="16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การป้องกันโรค</a:t>
                      </a: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และเสริมสร้างพลังอำนาจในการดูแลตนเอง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อัตราการให้ข้อมูลผู้ป่วยและญาติ</a:t>
                      </a:r>
                      <a:r>
                        <a:rPr lang="th-TH" sz="16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100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th-TH" sz="16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อัตราการดูแลตนเองได้ของผู้ป่วย 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&gt; 80 %</a:t>
                      </a:r>
                      <a:endParaRPr lang="th-TH" sz="1600" b="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-ความพึงพอใจของผู้ป่วยและญาติ 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&gt; 85 %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-มีแนวทางการให้ข้อมูลผู้ป่วยและญาติ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-มีระบบการ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สร้างเสริมพลังอำนาจการดูแลตนเองของผู้ป่วยและญาติ</a:t>
                      </a:r>
                      <a:r>
                        <a:rPr lang="th-TH" sz="16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568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78416" y="90153"/>
            <a:ext cx="7426031" cy="515155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การจัดกระบวนการ การดูแลผู้ป่วย 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STROKE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653779"/>
              </p:ext>
            </p:extLst>
          </p:nvPr>
        </p:nvGraphicFramePr>
        <p:xfrm>
          <a:off x="309514" y="838798"/>
          <a:ext cx="8639836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6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376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464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270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62879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ข้อกำหนดของกระบวนการ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ตัวชี้วัดกระบวนการ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การออกแบบกระบวนการ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28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12.Continuty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of care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ทีมผู้ให้บริการ</a:t>
                      </a:r>
                      <a:r>
                        <a:rPr lang="th-TH" sz="16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มีระบบการส่งต่อเพื่อการดูแลต่อเนื่อง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th-TH" sz="1600" b="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อัตราการส่ง 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COC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-อัตราการตอบกลับข้อมูล</a:t>
                      </a:r>
                      <a:r>
                        <a:rPr lang="en-US" sz="1600" b="0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&gt;80%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-มีแนวทางการดูแลต่อเนื่องในผู้ป่วย 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IMC</a:t>
                      </a:r>
                      <a:endParaRPr lang="th-TH" sz="1600" b="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-พัฒนาระบบการส่งต่อข้อมูลการดูแลต่อเนื่องให้เชื่อมโยงทั้งเครือข่าย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-จัดระบบดูแลต่อเนื่องโดยศูนย์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home</a:t>
                      </a:r>
                      <a:r>
                        <a:rPr lang="th-TH" sz="16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สุข</a:t>
                      </a:r>
                      <a:endParaRPr lang="en-US" sz="1600" b="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th-TH" sz="16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ติดตามผลการรักษาโดยการนัดเข้าตรวจที่คลินิกรักษ์สมอง พุธเช้า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559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563</TotalTime>
  <Words>3721</Words>
  <Application>Microsoft Office PowerPoint</Application>
  <PresentationFormat>นำเสนอทางหน้าจอ (4:3)</PresentationFormat>
  <Paragraphs>558</Paragraphs>
  <Slides>25</Slides>
  <Notes>4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25</vt:i4>
      </vt:variant>
    </vt:vector>
  </HeadingPairs>
  <TitlesOfParts>
    <vt:vector size="26" baseType="lpstr">
      <vt:lpstr>ชุดรูปแบบของ Office</vt:lpstr>
      <vt:lpstr>งานนำเสนอ PowerPoint</vt:lpstr>
      <vt:lpstr>เป้าหมาย ปัจจัยการขับเคลื่อน  ตัวชี้วัด(Driver diagram stroke )</vt:lpstr>
      <vt:lpstr>เป้าหมาย ปัจจัยการขับเคลื่อน ตัวชี้วัด Driver diagram stroke</vt:lpstr>
      <vt:lpstr>งานนำเสนอ PowerPoint</vt:lpstr>
      <vt:lpstr>การจัดกระบวนการ การดูแลผู้ป่วย STROKE</vt:lpstr>
      <vt:lpstr>การจัดกระบวนการ การดูแลผู้ป่วย STROKE</vt:lpstr>
      <vt:lpstr>การจัดกระบวนการ การดูแลผู้ป่วย STROKE</vt:lpstr>
      <vt:lpstr>การจัดกระบวนการ การดูแลผู้ป่วย STROKE</vt:lpstr>
      <vt:lpstr>การจัดกระบวนการ การดูแลผู้ป่วย STROKE</vt:lpstr>
      <vt:lpstr>ผลลัพธ์การดูแลรักษาผู้ป่วย Stroke</vt:lpstr>
      <vt:lpstr>งานนำเสนอ PowerPoint</vt:lpstr>
      <vt:lpstr>ผลลัพธ์การดูแลรักษาผู้ป่วย Stroke</vt:lpstr>
      <vt:lpstr>การพัฒนาคุณภาพ การวิจัย นวัตกรรม</vt:lpstr>
      <vt:lpstr>การพัฒนาคุณภาพ การวิจัย นวัตกรรม</vt:lpstr>
      <vt:lpstr>แผนการพัฒนาคุณภาพ การวิจัย นวัตกรรม</vt:lpstr>
      <vt:lpstr>แนวทางการพัฒนาคุณภาพ การวิจัย นวัตกรรม</vt:lpstr>
      <vt:lpstr>เป้าหมาย ปัจจัยการขับเคลื่อน  ตัวชี้วัด STEMI</vt:lpstr>
      <vt:lpstr>งานนำเสนอ PowerPoint</vt:lpstr>
      <vt:lpstr>การจัดกระบวนการ การดูแลผู้ป่วย STEMI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เป้าหมาย ปัจจัย การขับเคลื่อน ตัวชี้วัด Birth Asphyxia</dc:title>
  <dc:creator>WARD1314_01</dc:creator>
  <cp:lastModifiedBy>f_hack</cp:lastModifiedBy>
  <cp:revision>132</cp:revision>
  <dcterms:created xsi:type="dcterms:W3CDTF">2019-10-08T02:03:56Z</dcterms:created>
  <dcterms:modified xsi:type="dcterms:W3CDTF">2022-01-25T04:17:47Z</dcterms:modified>
</cp:coreProperties>
</file>