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7"/>
  </p:notesMasterIdLst>
  <p:sldIdLst>
    <p:sldId id="441" r:id="rId2"/>
    <p:sldId id="256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3669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ทารกแรกเกิดขาดออกซิเจน&lt;25 ต่อ1,000 การเกิดมีชีพ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30.94</c:v>
                </c:pt>
                <c:pt idx="1">
                  <c:v>23.42</c:v>
                </c:pt>
                <c:pt idx="2">
                  <c:v>19.809999999999999</c:v>
                </c:pt>
                <c:pt idx="3">
                  <c:v>24.13</c:v>
                </c:pt>
                <c:pt idx="4">
                  <c:v>17.29</c:v>
                </c:pt>
                <c:pt idx="5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819-2743-97CE-2B985632F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56672"/>
        <c:axId val="88558208"/>
      </c:lineChart>
      <c:catAx>
        <c:axId val="8855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58208"/>
        <c:crosses val="autoZero"/>
        <c:auto val="1"/>
        <c:lblAlgn val="ctr"/>
        <c:lblOffset val="100"/>
        <c:noMultiLvlLbl val="0"/>
      </c:catAx>
      <c:valAx>
        <c:axId val="885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56672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600" b="1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4216601513285893E-2"/>
          <c:y val="0.14545525509652196"/>
          <c:w val="0.75809852294646163"/>
          <c:h val="0.747245519599348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Preterm labor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6.85</c:v>
                </c:pt>
                <c:pt idx="1">
                  <c:v>9.26</c:v>
                </c:pt>
                <c:pt idx="2">
                  <c:v>8.82</c:v>
                </c:pt>
                <c:pt idx="3">
                  <c:v>8.33</c:v>
                </c:pt>
                <c:pt idx="4">
                  <c:v>7.41</c:v>
                </c:pt>
                <c:pt idx="5">
                  <c:v>9.7200000000000006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4C6-6C4D-B442-529D3859D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0464"/>
        <c:axId val="84885888"/>
      </c:lineChart>
      <c:catAx>
        <c:axId val="8483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885888"/>
        <c:crosses val="autoZero"/>
        <c:auto val="1"/>
        <c:lblAlgn val="ctr"/>
        <c:lblOffset val="100"/>
        <c:noMultiLvlLbl val="0"/>
      </c:catAx>
      <c:valAx>
        <c:axId val="8488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3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75104922354126"/>
          <c:y val="0.53343726546966286"/>
          <c:w val="0.15986449935922178"/>
          <c:h val="0.20387412190413157"/>
        </c:manualLayout>
      </c:layout>
      <c:overlay val="1"/>
      <c:txPr>
        <a:bodyPr/>
        <a:lstStyle/>
        <a:p>
          <a:pPr>
            <a:defRPr sz="20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 b="1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659236436025207E-2"/>
          <c:y val="5.0507223295455331E-2"/>
          <c:w val="0.93440678610825822"/>
          <c:h val="0.850735566853229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4154589371980676E-2"/>
                  <c:y val="-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37-4AD3-B11B-AC80247437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40.83</c:v>
                </c:pt>
                <c:pt idx="1">
                  <c:v>27.75</c:v>
                </c:pt>
                <c:pt idx="2">
                  <c:v>0</c:v>
                </c:pt>
                <c:pt idx="3">
                  <c:v>29.02</c:v>
                </c:pt>
                <c:pt idx="4">
                  <c:v>31.43</c:v>
                </c:pt>
                <c:pt idx="5">
                  <c:v>52.82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D19-F04F-9276-860FB9272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941312"/>
        <c:axId val="110942848"/>
      </c:lineChart>
      <c:catAx>
        <c:axId val="1109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10942848"/>
        <c:crosses val="autoZero"/>
        <c:auto val="1"/>
        <c:lblAlgn val="ctr"/>
        <c:lblOffset val="100"/>
        <c:noMultiLvlLbl val="0"/>
      </c:catAx>
      <c:valAx>
        <c:axId val="11094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h-TH"/>
          </a:p>
        </c:txPr>
        <c:crossAx val="1109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layout>
        <c:manualLayout>
          <c:xMode val="edge"/>
          <c:yMode val="edge"/>
          <c:x val="0.2981047651362061"/>
          <c:y val="1.60335720273504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8929725965407639E-2"/>
          <c:y val="0.15808612261472862"/>
          <c:w val="0.80305626610593406"/>
          <c:h val="0.72672145623666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ร้อยละมารดาตกเลือดหลังคลอด&lt; 2 %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2.5099999999999998</c:v>
                </c:pt>
                <c:pt idx="1">
                  <c:v>2.14</c:v>
                </c:pt>
                <c:pt idx="2">
                  <c:v>0.9</c:v>
                </c:pt>
                <c:pt idx="3">
                  <c:v>0.73</c:v>
                </c:pt>
                <c:pt idx="4">
                  <c:v>0.92</c:v>
                </c:pt>
                <c:pt idx="5">
                  <c:v>0.46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C72-471F-8B32-D593C3E238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2175872"/>
        <c:axId val="102182912"/>
      </c:lineChart>
      <c:catAx>
        <c:axId val="10217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182912"/>
        <c:crossesAt val="0"/>
        <c:auto val="1"/>
        <c:lblAlgn val="ctr"/>
        <c:lblOffset val="100"/>
        <c:noMultiLvlLbl val="0"/>
      </c:catAx>
      <c:valAx>
        <c:axId val="102182912"/>
        <c:scaling>
          <c:orientation val="minMax"/>
          <c:max val="3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217587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09190719716785E-2"/>
          <c:y val="5.1656377260764122E-2"/>
          <c:w val="0.90213174650002992"/>
          <c:h val="0.820987802121603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ln w="19050"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latin typeface="Browallia New" pitchFamily="34" charset="-34"/>
                        <a:cs typeface="Browallia New" pitchFamily="34" charset="-34"/>
                      </a:rPr>
                      <a:t>2.29%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D5B-430C-8884-E9D7B44A9E2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>
                        <a:latin typeface="Browallia New" pitchFamily="34" charset="-34"/>
                        <a:cs typeface="Browallia New" pitchFamily="34" charset="-34"/>
                      </a:rPr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D5B-430C-8884-E9D7B44A9E2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>
                        <a:latin typeface="Browallia New" pitchFamily="34" charset="-34"/>
                        <a:cs typeface="Browallia New" pitchFamily="34" charset="-34"/>
                      </a:rPr>
                      <a:t>4.87%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D5B-430C-8884-E9D7B44A9E2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>
                        <a:latin typeface="Browallia New" pitchFamily="34" charset="-34"/>
                        <a:cs typeface="Browallia New" pitchFamily="34" charset="-34"/>
                      </a:rPr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D5B-430C-8884-E9D7B44A9E2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>
                        <a:latin typeface="Browallia New" pitchFamily="34" charset="-34"/>
                        <a:cs typeface="Browallia New" pitchFamily="34" charset="-34"/>
                      </a:rPr>
                      <a:t>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D5B-430C-8884-E9D7B44A9E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2.29</c:v>
                </c:pt>
                <c:pt idx="1">
                  <c:v>4</c:v>
                </c:pt>
                <c:pt idx="2">
                  <c:v>4.87</c:v>
                </c:pt>
                <c:pt idx="3">
                  <c:v>16</c:v>
                </c:pt>
                <c:pt idx="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D5B-430C-8884-E9D7B44A9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57664"/>
        <c:axId val="111859200"/>
      </c:lineChart>
      <c:catAx>
        <c:axId val="11185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859200"/>
        <c:crosses val="autoZero"/>
        <c:auto val="1"/>
        <c:lblAlgn val="ctr"/>
        <c:lblOffset val="100"/>
        <c:noMultiLvlLbl val="0"/>
      </c:catAx>
      <c:valAx>
        <c:axId val="111859200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857664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 b="1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0.06251</cdr:x>
      <cdr:y>0.35634</cdr:y>
    </cdr:from>
    <cdr:to>
      <cdr:x>0.66625</cdr:x>
      <cdr:y>0.35634</cdr:y>
    </cdr:to>
    <cdr:cxnSp macro="">
      <cdr:nvCxnSpPr>
        <cdr:cNvPr id="3" name="ตัวเชื่อมต่อตรง 2">
          <a:extLst xmlns:a="http://schemas.openxmlformats.org/drawingml/2006/main">
            <a:ext uri="{FF2B5EF4-FFF2-40B4-BE49-F238E27FC236}">
              <a16:creationId xmlns="" xmlns:a16="http://schemas.microsoft.com/office/drawing/2014/main" id="{83CB4ECC-8124-8049-B76A-C4656FE53400}"/>
            </a:ext>
          </a:extLst>
        </cdr:cNvPr>
        <cdr:cNvCxnSpPr/>
      </cdr:nvCxnSpPr>
      <cdr:spPr>
        <a:xfrm xmlns:a="http://schemas.openxmlformats.org/drawingml/2006/main">
          <a:off x="514400" y="1612776"/>
          <a:ext cx="496855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0.08876</cdr:x>
      <cdr:y>0.14951</cdr:y>
    </cdr:from>
    <cdr:to>
      <cdr:x>0.17625</cdr:x>
      <cdr:y>0.22906</cdr:y>
    </cdr:to>
    <cdr:sp macro="" textlink="">
      <cdr:nvSpPr>
        <cdr:cNvPr id="4" name="กล่องข้อความ 1"/>
        <cdr:cNvSpPr txBox="1"/>
      </cdr:nvSpPr>
      <cdr:spPr>
        <a:xfrm xmlns:a="http://schemas.openxmlformats.org/drawingml/2006/main">
          <a:off x="730424" y="67667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30.94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0.19375</cdr:x>
      <cdr:y>0.41998</cdr:y>
    </cdr:from>
    <cdr:to>
      <cdr:x>0.2725</cdr:x>
      <cdr:y>0.51544</cdr:y>
    </cdr:to>
    <cdr:sp macro="" textlink="">
      <cdr:nvSpPr>
        <cdr:cNvPr id="5" name="กล่องข้อความ 1"/>
        <cdr:cNvSpPr txBox="1"/>
      </cdr:nvSpPr>
      <cdr:spPr>
        <a:xfrm xmlns:a="http://schemas.openxmlformats.org/drawingml/2006/main">
          <a:off x="1594520" y="1900808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23.42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0.33375</cdr:x>
      <cdr:y>0.48362</cdr:y>
    </cdr:from>
    <cdr:to>
      <cdr:x>0.42125</cdr:x>
      <cdr:y>0.56317</cdr:y>
    </cdr:to>
    <cdr:sp macro="" textlink="">
      <cdr:nvSpPr>
        <cdr:cNvPr id="6" name="กล่องข้อความ 1"/>
        <cdr:cNvSpPr txBox="1"/>
      </cdr:nvSpPr>
      <cdr:spPr>
        <a:xfrm xmlns:a="http://schemas.openxmlformats.org/drawingml/2006/main">
          <a:off x="2746648" y="218884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19.81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0.45625</cdr:x>
      <cdr:y>0.27679</cdr:y>
    </cdr:from>
    <cdr:to>
      <cdr:x>0.535</cdr:x>
      <cdr:y>0.35634</cdr:y>
    </cdr:to>
    <cdr:sp macro="" textlink="">
      <cdr:nvSpPr>
        <cdr:cNvPr id="7" name="กล่องข้อความ 1"/>
        <cdr:cNvSpPr txBox="1"/>
      </cdr:nvSpPr>
      <cdr:spPr>
        <a:xfrm xmlns:a="http://schemas.openxmlformats.org/drawingml/2006/main">
          <a:off x="3754760" y="1252736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24.13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0.56125</cdr:x>
      <cdr:y>0.54726</cdr:y>
    </cdr:from>
    <cdr:to>
      <cdr:x>0.64</cdr:x>
      <cdr:y>0.62681</cdr:y>
    </cdr:to>
    <cdr:sp macro="" textlink="">
      <cdr:nvSpPr>
        <cdr:cNvPr id="8" name="กล่องข้อความ 1"/>
        <cdr:cNvSpPr txBox="1"/>
      </cdr:nvSpPr>
      <cdr:spPr>
        <a:xfrm xmlns:a="http://schemas.openxmlformats.org/drawingml/2006/main">
          <a:off x="4618856" y="2476872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17.29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0.59625</cdr:x>
      <cdr:y>0.72227</cdr:y>
    </cdr:from>
    <cdr:to>
      <cdr:x>0.71875</cdr:x>
      <cdr:y>0.81773</cdr:y>
    </cdr:to>
    <cdr:sp macro="" textlink="">
      <cdr:nvSpPr>
        <cdr:cNvPr id="9" name="กล่องข้อความ 1"/>
        <cdr:cNvSpPr txBox="1"/>
      </cdr:nvSpPr>
      <cdr:spPr>
        <a:xfrm xmlns:a="http://schemas.openxmlformats.org/drawingml/2006/main">
          <a:off x="4906888" y="3268960"/>
          <a:ext cx="1008112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2.0</a:t>
          </a:r>
          <a:endParaRPr lang="th-TH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0.04292</cdr:x>
      <cdr:y>0.36713</cdr:y>
    </cdr:from>
    <cdr:to>
      <cdr:x>0.82107</cdr:x>
      <cdr:y>0.3696</cdr:y>
    </cdr:to>
    <cdr:cxnSp macro="">
      <cdr:nvCxnSpPr>
        <cdr:cNvPr id="3" name="ตัวเชื่อมต่อตรง 2">
          <a:extLst xmlns:a="http://schemas.openxmlformats.org/drawingml/2006/main">
            <a:ext uri="{FF2B5EF4-FFF2-40B4-BE49-F238E27FC236}">
              <a16:creationId xmlns="" xmlns:a16="http://schemas.microsoft.com/office/drawing/2014/main" id="{84A0D9AD-F046-824E-B78C-0D84464F6A11}"/>
            </a:ext>
          </a:extLst>
        </cdr:cNvPr>
        <cdr:cNvCxnSpPr/>
      </cdr:nvCxnSpPr>
      <cdr:spPr>
        <a:xfrm xmlns:a="http://schemas.openxmlformats.org/drawingml/2006/main">
          <a:off x="451338" y="1597513"/>
          <a:ext cx="8182708" cy="1073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0.10048</cdr:x>
      <cdr:y>0.41821</cdr:y>
    </cdr:from>
    <cdr:to>
      <cdr:x>0.18413</cdr:x>
      <cdr:y>0.53426</cdr:y>
    </cdr:to>
    <cdr:sp macro="" textlink="">
      <cdr:nvSpPr>
        <cdr:cNvPr id="4" name="กล่องข้อความ 2"/>
        <cdr:cNvSpPr txBox="1"/>
      </cdr:nvSpPr>
      <cdr:spPr>
        <a:xfrm xmlns:a="http://schemas.openxmlformats.org/drawingml/2006/main">
          <a:off x="815878" y="1875126"/>
          <a:ext cx="679199" cy="520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6.85%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0.23734</cdr:x>
      <cdr:y>0.19738</cdr:y>
    </cdr:from>
    <cdr:to>
      <cdr:x>0.32602</cdr:x>
      <cdr:y>0.32429</cdr:y>
    </cdr:to>
    <cdr:sp macro="" textlink="">
      <cdr:nvSpPr>
        <cdr:cNvPr id="5" name="กล่องข้อความ 2"/>
        <cdr:cNvSpPr txBox="1"/>
      </cdr:nvSpPr>
      <cdr:spPr>
        <a:xfrm xmlns:a="http://schemas.openxmlformats.org/drawingml/2006/main">
          <a:off x="1927127" y="885012"/>
          <a:ext cx="720080" cy="569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b="1" dirty="0"/>
        </a:p>
        <a:p xmlns:a="http://schemas.openxmlformats.org/drawingml/2006/main">
          <a:r>
            <a:rPr lang="en-US" sz="1400" b="1" dirty="0"/>
            <a:t>9.26%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0.68961</cdr:x>
      <cdr:y>0.19738</cdr:y>
    </cdr:from>
    <cdr:to>
      <cdr:x>0.78716</cdr:x>
      <cdr:y>0.37699</cdr:y>
    </cdr:to>
    <cdr:sp macro="" textlink="">
      <cdr:nvSpPr>
        <cdr:cNvPr id="6" name="กล่องข้อความ 2"/>
        <cdr:cNvSpPr txBox="1"/>
      </cdr:nvSpPr>
      <cdr:spPr>
        <a:xfrm xmlns:a="http://schemas.openxmlformats.org/drawingml/2006/main">
          <a:off x="5599534" y="885013"/>
          <a:ext cx="792088" cy="805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b="1" dirty="0"/>
        </a:p>
        <a:p xmlns:a="http://schemas.openxmlformats.org/drawingml/2006/main">
          <a:r>
            <a:rPr lang="en-US" sz="1400" b="1" dirty="0"/>
            <a:t>9.72%</a:t>
          </a:r>
          <a:endParaRPr lang="th-TH" sz="1400" b="1" dirty="0"/>
        </a:p>
      </cdr:txBody>
    </cdr:sp>
  </cdr:relSizeAnchor>
  <cdr:relSizeAnchor xmlns:cdr="http://schemas.openxmlformats.org/drawingml/2006/chartDrawing">
    <cdr:from>
      <cdr:x>0.61606</cdr:x>
      <cdr:y>0.64195</cdr:y>
    </cdr:from>
    <cdr:to>
      <cdr:x>0.69973</cdr:x>
      <cdr:y>0.74461</cdr:y>
    </cdr:to>
    <cdr:sp macro="" textlink="">
      <cdr:nvSpPr>
        <cdr:cNvPr id="7" name="กล่องข้อความ 2"/>
        <cdr:cNvSpPr txBox="1"/>
      </cdr:nvSpPr>
      <cdr:spPr>
        <a:xfrm xmlns:a="http://schemas.openxmlformats.org/drawingml/2006/main">
          <a:off x="5002262" y="2878312"/>
          <a:ext cx="679450" cy="460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0.24606</cdr:x>
      <cdr:y>0.32756</cdr:y>
    </cdr:from>
    <cdr:to>
      <cdr:x>0.37305</cdr:x>
      <cdr:y>0.46796</cdr:y>
    </cdr:to>
    <cdr:sp macro="" textlink="">
      <cdr:nvSpPr>
        <cdr:cNvPr id="2" name="กล่องข้อความ 1"/>
        <cdr:cNvSpPr txBox="1"/>
      </cdr:nvSpPr>
      <cdr:spPr>
        <a:xfrm xmlns:a="http://schemas.openxmlformats.org/drawingml/2006/main">
          <a:off x="1927126" y="1374314"/>
          <a:ext cx="994492" cy="58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PPH  1 </a:t>
          </a:r>
          <a:r>
            <a:rPr lang="th-TH" sz="1400" b="1" dirty="0"/>
            <a:t>ราย</a:t>
          </a:r>
        </a:p>
        <a:p xmlns:a="http://schemas.openxmlformats.org/drawingml/2006/main">
          <a:r>
            <a:rPr lang="en-US" sz="1400" b="1" dirty="0"/>
            <a:t>PIH   1 </a:t>
          </a:r>
          <a:r>
            <a:rPr lang="th-TH" sz="1400" b="1" dirty="0"/>
            <a:t>ราย</a:t>
          </a:r>
        </a:p>
      </cdr:txBody>
    </cdr:sp>
  </cdr:relSizeAnchor>
  <cdr:relSizeAnchor xmlns:cdr="http://schemas.openxmlformats.org/drawingml/2006/chartDrawing">
    <cdr:from>
      <cdr:x>0.59545</cdr:x>
      <cdr:y>0.5492</cdr:y>
    </cdr:from>
    <cdr:to>
      <cdr:x>0.73241</cdr:x>
      <cdr:y>0.68159</cdr:y>
    </cdr:to>
    <cdr:sp macro="" textlink="">
      <cdr:nvSpPr>
        <cdr:cNvPr id="3" name="กล่องข้อความ 2"/>
        <cdr:cNvSpPr txBox="1"/>
      </cdr:nvSpPr>
      <cdr:spPr>
        <a:xfrm xmlns:a="http://schemas.openxmlformats.org/drawingml/2006/main">
          <a:off x="4663434" y="2304256"/>
          <a:ext cx="1072641" cy="555463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PIH 1 </a:t>
          </a:r>
          <a:r>
            <a:rPr lang="th-TH" sz="1400" b="1" dirty="0"/>
            <a:t>ราย</a:t>
          </a:r>
        </a:p>
        <a:p xmlns:a="http://schemas.openxmlformats.org/drawingml/2006/main">
          <a:r>
            <a:rPr lang="en-US" sz="1400" b="1" dirty="0"/>
            <a:t>Sepsis 1 </a:t>
          </a:r>
          <a:r>
            <a:rPr lang="th-TH" sz="1400" b="1" dirty="0"/>
            <a:t>ราย</a:t>
          </a:r>
        </a:p>
      </cdr:txBody>
    </cdr:sp>
  </cdr:relSizeAnchor>
  <cdr:relSizeAnchor xmlns:cdr="http://schemas.openxmlformats.org/drawingml/2006/chartDrawing">
    <cdr:from>
      <cdr:x>0.78088</cdr:x>
      <cdr:y>0.45209</cdr:y>
    </cdr:from>
    <cdr:to>
      <cdr:x>1</cdr:x>
      <cdr:y>0.58448</cdr:y>
    </cdr:to>
    <cdr:sp macro="" textlink="">
      <cdr:nvSpPr>
        <cdr:cNvPr id="4" name="กล่องข้อความ 3"/>
        <cdr:cNvSpPr txBox="1"/>
      </cdr:nvSpPr>
      <cdr:spPr>
        <a:xfrm xmlns:a="http://schemas.openxmlformats.org/drawingml/2006/main">
          <a:off x="6115682" y="1896808"/>
          <a:ext cx="1716100" cy="555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PPH 1 </a:t>
          </a:r>
          <a:r>
            <a:rPr lang="th-TH" sz="1400" b="1" dirty="0"/>
            <a:t>ราย</a:t>
          </a:r>
        </a:p>
        <a:p xmlns:a="http://schemas.openxmlformats.org/drawingml/2006/main">
          <a:r>
            <a:rPr lang="en-US" sz="1400" b="1" dirty="0"/>
            <a:t>Suicide 1 </a:t>
          </a:r>
          <a:r>
            <a:rPr lang="th-TH" sz="1400" b="1" dirty="0"/>
            <a:t>ราย</a:t>
          </a:r>
        </a:p>
      </cdr:txBody>
    </cdr:sp>
  </cdr:relSizeAnchor>
  <cdr:relSizeAnchor xmlns:cdr="http://schemas.openxmlformats.org/drawingml/2006/chartDrawing">
    <cdr:from>
      <cdr:x>0.02935</cdr:x>
      <cdr:y>0.6865</cdr:y>
    </cdr:from>
    <cdr:to>
      <cdr:x>0.98866</cdr:x>
      <cdr:y>0.6865</cdr:y>
    </cdr:to>
    <cdr:cxnSp macro="">
      <cdr:nvCxnSpPr>
        <cdr:cNvPr id="6" name="ตัวเชื่อมต่อตรง 5">
          <a:extLst xmlns:a="http://schemas.openxmlformats.org/drawingml/2006/main">
            <a:ext uri="{FF2B5EF4-FFF2-40B4-BE49-F238E27FC236}">
              <a16:creationId xmlns="" xmlns:a16="http://schemas.microsoft.com/office/drawing/2014/main" id="{106BD6FF-8DBD-C04F-A000-60ED59010762}"/>
            </a:ext>
          </a:extLst>
        </cdr:cNvPr>
        <cdr:cNvCxnSpPr/>
      </cdr:nvCxnSpPr>
      <cdr:spPr>
        <a:xfrm xmlns:a="http://schemas.openxmlformats.org/drawingml/2006/main">
          <a:off x="229886" y="2880320"/>
          <a:ext cx="751310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7BD83-653F-4D33-8B0C-AF17D0EBF86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90A8F-6388-42E5-A493-A0105172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8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56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84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67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5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87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54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79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5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28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4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621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6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412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Clinical  Tracer  </a:t>
            </a:r>
          </a:p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PCT  </a:t>
            </a:r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สูตินรีเวชกรรม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reflection blurRad="12700" stA="28000" endPos="45000" dist="1000" dir="5400000" sy="-100000" algn="bl" rotWithShape="0"/>
              </a:effectLst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22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กลุ่ม 48"/>
          <p:cNvGrpSpPr/>
          <p:nvPr/>
        </p:nvGrpSpPr>
        <p:grpSpPr>
          <a:xfrm>
            <a:off x="60346" y="1"/>
            <a:ext cx="8904142" cy="6741368"/>
            <a:chOff x="0" y="233912"/>
            <a:chExt cx="9210012" cy="5562120"/>
          </a:xfrm>
        </p:grpSpPr>
        <p:sp>
          <p:nvSpPr>
            <p:cNvPr id="50" name="แผนผังลําดับงาน: กระบวนการสำรอง 49"/>
            <p:cNvSpPr/>
            <p:nvPr/>
          </p:nvSpPr>
          <p:spPr>
            <a:xfrm>
              <a:off x="4600575" y="4295775"/>
              <a:ext cx="1371600" cy="406400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การดูแลต่อเนื่อง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1" name="แผนผังลําดับงาน: กระบวนการสำรอง 50"/>
            <p:cNvSpPr/>
            <p:nvPr/>
          </p:nvSpPr>
          <p:spPr>
            <a:xfrm>
              <a:off x="1809750" y="1495425"/>
              <a:ext cx="1897380" cy="387350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 dirty="0">
                  <a:effectLst/>
                  <a:latin typeface="Calibri"/>
                  <a:ea typeface="Calibri"/>
                  <a:cs typeface="TH SarabunPSK"/>
                </a:rPr>
                <a:t>การเข้าถึงบริการรวดเร็ว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2" name="แผนผังลําดับงาน: กระบวนการสำรอง 51"/>
            <p:cNvSpPr/>
            <p:nvPr/>
          </p:nvSpPr>
          <p:spPr>
            <a:xfrm>
              <a:off x="1809750" y="2495550"/>
              <a:ext cx="1896745" cy="826770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การดูแลรักษาที่มีคุณภาพไม่เกิดภาวะแทรกซ้อน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3" name="แผนผังลําดับงาน: กระบวนการสำรอง 52"/>
            <p:cNvSpPr/>
            <p:nvPr/>
          </p:nvSpPr>
          <p:spPr>
            <a:xfrm>
              <a:off x="1819275" y="4410075"/>
              <a:ext cx="1896745" cy="367665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ได้รับการเสริมพลังที่ดี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4" name="แผนผังลําดับงาน: กระบวนการสำรอง 53"/>
            <p:cNvSpPr/>
            <p:nvPr/>
          </p:nvSpPr>
          <p:spPr>
            <a:xfrm>
              <a:off x="4572000" y="1495425"/>
              <a:ext cx="1369695" cy="318052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 dirty="0">
                  <a:effectLst/>
                  <a:latin typeface="Calibri"/>
                  <a:ea typeface="Calibri"/>
                  <a:cs typeface="TH SarabunPSK"/>
                </a:rPr>
                <a:t>ระบบ </a:t>
              </a:r>
              <a:r>
                <a:rPr lang="en-US" sz="1600" b="1" dirty="0">
                  <a:effectLst/>
                  <a:latin typeface="TH SarabunPSK"/>
                  <a:ea typeface="Calibri"/>
                  <a:cs typeface="Cordia New"/>
                </a:rPr>
                <a:t>Fast track</a:t>
              </a:r>
              <a:endParaRPr lang="en-US" sz="105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5" name="แผนผังลําดับงาน: กระบวนการสำรอง 54"/>
            <p:cNvSpPr/>
            <p:nvPr/>
          </p:nvSpPr>
          <p:spPr>
            <a:xfrm>
              <a:off x="4572000" y="1933575"/>
              <a:ext cx="1381125" cy="356870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ระบบ</a:t>
              </a: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EMS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6" name="แผนผังลําดับงาน: กระบวนการสำรอง 55"/>
            <p:cNvSpPr/>
            <p:nvPr/>
          </p:nvSpPr>
          <p:spPr>
            <a:xfrm>
              <a:off x="4572000" y="2438400"/>
              <a:ext cx="1381125" cy="357505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ระบบ </a:t>
              </a: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Monitor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7" name="แผนผังลําดับงาน: กระบวนการสำรอง 56"/>
            <p:cNvSpPr/>
            <p:nvPr/>
          </p:nvSpPr>
          <p:spPr>
            <a:xfrm>
              <a:off x="4591050" y="2962275"/>
              <a:ext cx="1359535" cy="357505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>
                  <a:effectLst/>
                  <a:latin typeface="Calibri"/>
                  <a:ea typeface="Calibri"/>
                  <a:cs typeface="TH SarabunPSK"/>
                </a:rPr>
                <a:t>สมรรถนะบุคลากร</a:t>
              </a:r>
              <a:endParaRPr lang="en-US" sz="105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8" name="แผนผังลําดับงาน: กระบวนการสำรอง 57"/>
            <p:cNvSpPr/>
            <p:nvPr/>
          </p:nvSpPr>
          <p:spPr>
            <a:xfrm>
              <a:off x="4600575" y="3476625"/>
              <a:ext cx="1370330" cy="704850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ระบบวางแผนการจำหน่าย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59" name="แผนผังลําดับงาน: กระบวนการสำรอง 58"/>
            <p:cNvSpPr/>
            <p:nvPr/>
          </p:nvSpPr>
          <p:spPr>
            <a:xfrm>
              <a:off x="7620000" y="1514475"/>
              <a:ext cx="1590012" cy="774314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จัดทำแนวทาง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Fast track/ </a:t>
              </a:r>
              <a:r>
                <a:rPr lang="th-TH" sz="1800" b="1">
                  <a:effectLst/>
                  <a:latin typeface="TH SarabunPSK"/>
                  <a:ea typeface="Calibri"/>
                  <a:cs typeface="Cordia New"/>
                </a:rPr>
                <a:t>สื่อสาร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0" name="แผนผังลําดับงาน: กระบวนการสำรอง 59"/>
            <p:cNvSpPr/>
            <p:nvPr/>
          </p:nvSpPr>
          <p:spPr>
            <a:xfrm>
              <a:off x="7620000" y="2457450"/>
              <a:ext cx="1589405" cy="407035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Line Consult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1" name="แผนผังลําดับงาน: กระบวนการสำรอง 60"/>
            <p:cNvSpPr/>
            <p:nvPr/>
          </p:nvSpPr>
          <p:spPr>
            <a:xfrm>
              <a:off x="7620000" y="3019425"/>
              <a:ext cx="1590012" cy="69573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ทบทวน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CPG,CNPG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2" name="แผนผังลําดับงาน: กระบวนการสำรอง 61"/>
            <p:cNvSpPr/>
            <p:nvPr/>
          </p:nvSpPr>
          <p:spPr>
            <a:xfrm>
              <a:off x="7620000" y="3895725"/>
              <a:ext cx="1589405" cy="397510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พัฒนาสมรรถนะ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3" name="แผนผังลําดับงาน: กระบวนการสำรอง 62"/>
            <p:cNvSpPr/>
            <p:nvPr/>
          </p:nvSpPr>
          <p:spPr>
            <a:xfrm>
              <a:off x="7620000" y="4505325"/>
              <a:ext cx="1589405" cy="466725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ทบทวนแนวทาง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4" name="แผนผังลําดับงาน: กระบวนการสำรอง 63"/>
            <p:cNvSpPr/>
            <p:nvPr/>
          </p:nvSpPr>
          <p:spPr>
            <a:xfrm>
              <a:off x="7620000" y="5114925"/>
              <a:ext cx="1589405" cy="357505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พัฒนาเครือข่าย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5" name="แผนผังลําดับงาน: กระบวนการสำรอง 64"/>
            <p:cNvSpPr/>
            <p:nvPr/>
          </p:nvSpPr>
          <p:spPr>
            <a:xfrm>
              <a:off x="161925" y="2657475"/>
              <a:ext cx="1182757" cy="437322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ผู้ป่วยปลอดภัย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6" name="สี่เหลี่ยมผืนผ้า 65"/>
            <p:cNvSpPr/>
            <p:nvPr/>
          </p:nvSpPr>
          <p:spPr>
            <a:xfrm>
              <a:off x="7419975" y="952500"/>
              <a:ext cx="1788795" cy="43688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effectLst/>
                  <a:latin typeface="Arial Rounded MT Bold"/>
                  <a:ea typeface="Calibri"/>
                  <a:cs typeface="TH SarabunPSK"/>
                </a:rPr>
                <a:t>Intervention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7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638300" y="1933575"/>
              <a:ext cx="2066925" cy="5461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KPI : 1) Early diagnosis 100%</a:t>
              </a:r>
              <a:endParaRPr lang="en-US" sz="1100" b="1">
                <a:effectLst/>
                <a:latin typeface="Browallia New" pitchFamily="34" charset="-34"/>
                <a:ea typeface="Calibri"/>
                <a:cs typeface="Browallia New" pitchFamily="34" charset="-34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        2) </a:t>
              </a:r>
              <a:r>
                <a:rPr lang="th-TH" sz="1400" b="1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วินิจฉัยได้ถูกต้อง</a:t>
              </a:r>
              <a:endParaRPr lang="en-US" sz="1100" b="1">
                <a:effectLst/>
                <a:latin typeface="Browallia New" pitchFamily="34" charset="-34"/>
                <a:ea typeface="Calibri"/>
                <a:cs typeface="Browallia New" pitchFamily="34" charset="-34"/>
              </a:endParaRPr>
            </a:p>
          </p:txBody>
        </p:sp>
        <p:sp>
          <p:nvSpPr>
            <p:cNvPr id="68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764295" y="3333537"/>
              <a:ext cx="2444750" cy="914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KPI : 1) </a:t>
              </a:r>
              <a:r>
                <a:rPr lang="th-TH" sz="1200" dirty="0">
                  <a:effectLst/>
                  <a:latin typeface="TH SarabunPSK"/>
                  <a:ea typeface="Calibri"/>
                  <a:cs typeface="Cordia New"/>
                </a:rPr>
                <a:t>ได้รับยา </a:t>
              </a: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MgSO4 </a:t>
              </a:r>
              <a:r>
                <a:rPr lang="th-TH" sz="1200" dirty="0">
                  <a:effectLst/>
                  <a:latin typeface="TH SarabunPSK"/>
                  <a:ea typeface="Calibri"/>
                  <a:cs typeface="Cordia New"/>
                </a:rPr>
                <a:t>ตามมาตรฐาน 100</a:t>
              </a: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%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       2) </a:t>
              </a:r>
              <a:r>
                <a:rPr lang="th-TH" sz="1200" dirty="0">
                  <a:effectLst/>
                  <a:latin typeface="TH SarabunPSK"/>
                  <a:ea typeface="Calibri"/>
                  <a:cs typeface="Cordia New"/>
                </a:rPr>
                <a:t>ไม่เกิดภาวะแทรกซ้อนรุนแรง </a:t>
              </a: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HEELP,  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          </a:t>
              </a:r>
              <a:r>
                <a:rPr lang="en-US" sz="1200" dirty="0" err="1">
                  <a:effectLst/>
                  <a:latin typeface="TH SarabunPSK"/>
                  <a:ea typeface="Calibri"/>
                  <a:cs typeface="Cordia New"/>
                </a:rPr>
                <a:t>Intracerebral</a:t>
              </a: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 hemorrhage ,ICH 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          Liver </a:t>
              </a:r>
              <a:r>
                <a:rPr lang="en-US" sz="1200" dirty="0" err="1">
                  <a:effectLst/>
                  <a:latin typeface="TH SarabunPSK"/>
                  <a:ea typeface="Calibri"/>
                  <a:cs typeface="Cordia New"/>
                </a:rPr>
                <a:t>Subcapular</a:t>
              </a:r>
              <a:r>
                <a:rPr lang="en-US" sz="1200" dirty="0">
                  <a:effectLst/>
                  <a:latin typeface="TH SarabunPSK"/>
                  <a:ea typeface="Calibri"/>
                  <a:cs typeface="Cordia New"/>
                </a:rPr>
                <a:t> hemorrhage </a:t>
              </a:r>
              <a:endParaRPr lang="en-US" sz="110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69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638300" y="4981575"/>
              <a:ext cx="2570745" cy="8144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KPI : 1) </a:t>
              </a:r>
              <a:r>
                <a:rPr lang="th-TH" sz="1400">
                  <a:effectLst/>
                  <a:latin typeface="TH SarabunPSK"/>
                  <a:ea typeface="Calibri"/>
                  <a:cs typeface="Cordia New"/>
                </a:rPr>
                <a:t>ค้นหากลุ่มเสี่ยง </a:t>
              </a: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PIH 100%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       2) </a:t>
              </a:r>
              <a:r>
                <a:rPr lang="th-TH" sz="1400">
                  <a:effectLst/>
                  <a:latin typeface="TH SarabunPSK"/>
                  <a:ea typeface="Calibri"/>
                  <a:cs typeface="Cordia New"/>
                </a:rPr>
                <a:t>ให้สุขศึกษาในกลุ่มเสี่ยง 100</a:t>
              </a: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%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       3) </a:t>
              </a:r>
              <a:r>
                <a:rPr lang="th-TH" sz="1400">
                  <a:effectLst/>
                  <a:latin typeface="TH SarabunPSK"/>
                  <a:ea typeface="Calibri"/>
                  <a:cs typeface="Cordia New"/>
                </a:rPr>
                <a:t>ให้ </a:t>
              </a: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ASA ,CaCO3</a:t>
              </a:r>
              <a:r>
                <a:rPr lang="th-TH" sz="1400">
                  <a:effectLst/>
                  <a:latin typeface="TH SarabunPSK"/>
                  <a:ea typeface="Calibri"/>
                  <a:cs typeface="Cordia New"/>
                </a:rPr>
                <a:t> ในกลุ่มเสี่ยง </a:t>
              </a:r>
              <a:r>
                <a:rPr lang="en-US" sz="1400">
                  <a:effectLst/>
                  <a:latin typeface="TH SarabunPSK"/>
                  <a:ea typeface="Calibri"/>
                  <a:cs typeface="Cordia New"/>
                </a:rPr>
                <a:t>Prevent PIH 100%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cxnSp>
          <p:nvCxnSpPr>
            <p:cNvPr id="70" name="ลูกศรเชื่อมต่อแบบตรง 69"/>
            <p:cNvCxnSpPr/>
            <p:nvPr/>
          </p:nvCxnSpPr>
          <p:spPr>
            <a:xfrm flipH="1" flipV="1">
              <a:off x="5953125" y="1724025"/>
              <a:ext cx="1671458" cy="158750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sp>
          <p:nvSpPr>
            <p:cNvPr id="71" name="แผนผังลําดับงาน: กระบวนการสำรอง 70"/>
            <p:cNvSpPr/>
            <p:nvPr/>
          </p:nvSpPr>
          <p:spPr>
            <a:xfrm>
              <a:off x="1343025" y="233912"/>
              <a:ext cx="7265035" cy="795020"/>
            </a:xfrm>
            <a:prstGeom prst="flowChartAlternateProcess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2600" b="1">
                  <a:effectLst/>
                  <a:latin typeface="Calibri"/>
                  <a:ea typeface="Calibri"/>
                  <a:cs typeface="TH SarabunPSK"/>
                </a:rPr>
                <a:t>เป้าหมายปัจจัยการขับเคลื่อนตัวชี้วัด </a:t>
              </a:r>
              <a:r>
                <a:rPr lang="en-US" sz="2600" b="1">
                  <a:effectLst/>
                  <a:latin typeface="TH SarabunPSK"/>
                  <a:ea typeface="Calibri"/>
                  <a:cs typeface="Cordia New"/>
                </a:rPr>
                <a:t>pregnancy induce hypertension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cxnSp>
          <p:nvCxnSpPr>
            <p:cNvPr id="72" name="ลูกศรเชื่อมต่อแบบตรง 71"/>
            <p:cNvCxnSpPr/>
            <p:nvPr/>
          </p:nvCxnSpPr>
          <p:spPr>
            <a:xfrm flipH="1">
              <a:off x="5953125" y="1876425"/>
              <a:ext cx="1668365" cy="278738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73" name="ลูกศรเชื่อมต่อแบบตรง 72"/>
            <p:cNvCxnSpPr/>
            <p:nvPr/>
          </p:nvCxnSpPr>
          <p:spPr>
            <a:xfrm flipH="1" flipV="1">
              <a:off x="5953125" y="1724025"/>
              <a:ext cx="1669415" cy="934085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74" name="ลูกศรเชื่อมต่อแบบตรง 73"/>
            <p:cNvCxnSpPr/>
            <p:nvPr/>
          </p:nvCxnSpPr>
          <p:spPr>
            <a:xfrm flipH="1" flipV="1">
              <a:off x="5953125" y="2152650"/>
              <a:ext cx="1669608" cy="1162298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sp>
          <p:nvSpPr>
            <p:cNvPr id="75" name="สี่เหลี่ยมผืนผ้า 74"/>
            <p:cNvSpPr/>
            <p:nvPr/>
          </p:nvSpPr>
          <p:spPr>
            <a:xfrm>
              <a:off x="1638300" y="971550"/>
              <a:ext cx="2205990" cy="42735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effectLst/>
                  <a:latin typeface="Arial Rounded MT Bold"/>
                  <a:ea typeface="Calibri"/>
                  <a:cs typeface="TH SarabunPSK"/>
                </a:rPr>
                <a:t>Primary Driver   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76" name="สี่เหลี่ยมผืนผ้า 75"/>
            <p:cNvSpPr/>
            <p:nvPr/>
          </p:nvSpPr>
          <p:spPr>
            <a:xfrm>
              <a:off x="4295775" y="962025"/>
              <a:ext cx="2374900" cy="42735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effectLst/>
                  <a:latin typeface="Arial Rounded MT Bold"/>
                  <a:ea typeface="Calibri"/>
                  <a:cs typeface="TH SarabunPSK"/>
                </a:rPr>
                <a:t>Secondary</a:t>
              </a: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  </a:t>
              </a:r>
              <a:r>
                <a:rPr lang="en-US" sz="1800" b="1">
                  <a:effectLst/>
                  <a:latin typeface="Arial Rounded MT Bold"/>
                  <a:ea typeface="Calibri"/>
                  <a:cs typeface="TH SarabunPSK"/>
                </a:rPr>
                <a:t>Driver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77" name="สี่เหลี่ยมผืนผ้า 76"/>
            <p:cNvSpPr/>
            <p:nvPr/>
          </p:nvSpPr>
          <p:spPr>
            <a:xfrm>
              <a:off x="95250" y="952500"/>
              <a:ext cx="1381125" cy="42735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800" b="1">
                  <a:effectLst/>
                  <a:latin typeface="Arial Rounded MT Bold"/>
                  <a:ea typeface="Calibri"/>
                  <a:cs typeface="TH SarabunPSK"/>
                </a:rPr>
                <a:t>Purpose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cxnSp>
          <p:nvCxnSpPr>
            <p:cNvPr id="78" name="ลูกศรเชื่อมต่อแบบตรง 77"/>
            <p:cNvCxnSpPr/>
            <p:nvPr/>
          </p:nvCxnSpPr>
          <p:spPr>
            <a:xfrm flipH="1" flipV="1">
              <a:off x="5962650" y="2571750"/>
              <a:ext cx="1631315" cy="744220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79" name="ลูกศรเชื่อมต่อแบบตรง 78"/>
            <p:cNvCxnSpPr/>
            <p:nvPr/>
          </p:nvCxnSpPr>
          <p:spPr>
            <a:xfrm flipH="1" flipV="1">
              <a:off x="5972175" y="3181350"/>
              <a:ext cx="1621155" cy="138430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80" name="ลูกศรเชื่อมต่อแบบตรง 79"/>
            <p:cNvCxnSpPr/>
            <p:nvPr/>
          </p:nvCxnSpPr>
          <p:spPr>
            <a:xfrm flipH="1">
              <a:off x="5962650" y="3324225"/>
              <a:ext cx="1659835" cy="576083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81" name="ลูกศรเชื่อมต่อแบบตรง 80"/>
            <p:cNvCxnSpPr/>
            <p:nvPr/>
          </p:nvCxnSpPr>
          <p:spPr>
            <a:xfrm flipH="1">
              <a:off x="1343025" y="1724025"/>
              <a:ext cx="466725" cy="1152525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82" name="ลูกศรเชื่อมต่อแบบตรง 81"/>
            <p:cNvCxnSpPr/>
            <p:nvPr/>
          </p:nvCxnSpPr>
          <p:spPr>
            <a:xfrm flipH="1">
              <a:off x="1343025" y="2876550"/>
              <a:ext cx="466725" cy="0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83" name="ลูกศรเชื่อมต่อแบบตรง 82"/>
            <p:cNvCxnSpPr/>
            <p:nvPr/>
          </p:nvCxnSpPr>
          <p:spPr>
            <a:xfrm flipH="1" flipV="1">
              <a:off x="1343025" y="2867025"/>
              <a:ext cx="466090" cy="1550670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sp>
          <p:nvSpPr>
            <p:cNvPr id="84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3324225"/>
              <a:ext cx="1638300" cy="187849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KPI :1) </a:t>
              </a: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ไม่ให้มีภาวะชัก  </a:t>
              </a:r>
              <a:r>
                <a:rPr lang="en-US" sz="1200" dirty="0" err="1" smtClean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Eclampsia</a:t>
              </a:r>
              <a:r>
                <a:rPr lang="th-TH" sz="1200" dirty="0" smtClean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  ตลอด</a:t>
              </a: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กาตั้งครรภ์ </a:t>
              </a:r>
              <a:endParaRPr lang="en-US" sz="1200" dirty="0">
                <a:effectLst/>
                <a:latin typeface="Browallia New" pitchFamily="34" charset="-34"/>
                <a:ea typeface="Calibri"/>
                <a:cs typeface="Browallia New" pitchFamily="34" charset="-34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       *</a:t>
              </a:r>
              <a:r>
                <a:rPr lang="en-US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ANC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       </a:t>
              </a:r>
              <a:r>
                <a:rPr lang="en-US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*</a:t>
              </a:r>
              <a:r>
                <a:rPr lang="en-US" sz="1200" dirty="0" err="1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Intrapartum</a:t>
              </a:r>
              <a:endParaRPr lang="en-US" sz="1200" dirty="0">
                <a:effectLst/>
                <a:latin typeface="Browallia New" pitchFamily="34" charset="-34"/>
                <a:ea typeface="Calibri"/>
                <a:cs typeface="Browallia New" pitchFamily="34" charset="-34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       </a:t>
              </a:r>
              <a:r>
                <a:rPr lang="en-US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*Postpartum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      2</a:t>
              </a:r>
              <a:r>
                <a:rPr lang="en-US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) </a:t>
              </a:r>
              <a:r>
                <a:rPr lang="th-TH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มารดาเสียชีวิต</a:t>
              </a:r>
              <a:r>
                <a:rPr lang="en-US" sz="1200" dirty="0">
                  <a:effectLst/>
                  <a:latin typeface="Browallia New" pitchFamily="34" charset="-34"/>
                  <a:ea typeface="Calibri"/>
                  <a:cs typeface="Browallia New" pitchFamily="34" charset="-34"/>
                </a:rPr>
                <a:t>0%</a:t>
              </a:r>
            </a:p>
          </p:txBody>
        </p:sp>
        <p:cxnSp>
          <p:nvCxnSpPr>
            <p:cNvPr id="85" name="ลูกศรเชื่อมต่อแบบตรง 84"/>
            <p:cNvCxnSpPr/>
            <p:nvPr/>
          </p:nvCxnSpPr>
          <p:spPr>
            <a:xfrm flipH="1">
              <a:off x="5972175" y="3324225"/>
              <a:ext cx="1649895" cy="1182425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86" name="ลูกศรเชื่อมต่อแบบตรง 85"/>
            <p:cNvCxnSpPr/>
            <p:nvPr/>
          </p:nvCxnSpPr>
          <p:spPr>
            <a:xfrm flipH="1" flipV="1">
              <a:off x="5962650" y="3895725"/>
              <a:ext cx="1671320" cy="805068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87" name="ลูกศรเชื่อมต่อแบบตรง 86"/>
            <p:cNvCxnSpPr/>
            <p:nvPr/>
          </p:nvCxnSpPr>
          <p:spPr>
            <a:xfrm flipH="1" flipV="1">
              <a:off x="5953125" y="4505325"/>
              <a:ext cx="1669774" cy="765313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sp>
          <p:nvSpPr>
            <p:cNvPr id="88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4562475" y="4743450"/>
              <a:ext cx="1570355" cy="9372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>
                  <a:effectLst/>
                  <a:latin typeface="TH SarabunPSK"/>
                  <a:ea typeface="Calibri"/>
                  <a:cs typeface="Cordia New"/>
                </a:rPr>
                <a:t>*</a:t>
              </a:r>
              <a:r>
                <a:rPr lang="th-TH" sz="1200">
                  <a:effectLst/>
                  <a:latin typeface="TH SarabunPSK"/>
                  <a:ea typeface="Calibri"/>
                  <a:cs typeface="Cordia New"/>
                </a:rPr>
                <a:t>ส่งต่อเนื่องข้อมูลเครือข่าย</a:t>
              </a:r>
              <a:endParaRPr lang="en-US" sz="105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200">
                  <a:effectLst/>
                  <a:latin typeface="Calibri"/>
                  <a:ea typeface="Calibri"/>
                  <a:cs typeface="TH SarabunPSK"/>
                </a:rPr>
                <a:t>*ติดตามดูความดัน 2 </a:t>
              </a:r>
              <a:r>
                <a:rPr lang="en-US" sz="1200">
                  <a:effectLst/>
                  <a:latin typeface="TH SarabunPSK"/>
                  <a:ea typeface="Calibri"/>
                  <a:cs typeface="Cordia New"/>
                </a:rPr>
                <a:t>wks.</a:t>
              </a:r>
              <a:endParaRPr lang="en-US" sz="105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>
                  <a:effectLst/>
                  <a:latin typeface="TH SarabunPSK"/>
                  <a:ea typeface="Calibri"/>
                  <a:cs typeface="Cordia New"/>
                </a:rPr>
                <a:t>*</a:t>
              </a:r>
              <a:r>
                <a:rPr lang="th-TH" sz="1200">
                  <a:effectLst/>
                  <a:latin typeface="TH SarabunPSK"/>
                  <a:ea typeface="Calibri"/>
                  <a:cs typeface="Cordia New"/>
                </a:rPr>
                <a:t>เยี่ยมบ้าน</a:t>
              </a:r>
              <a:endParaRPr lang="en-US" sz="1050">
                <a:effectLst/>
                <a:latin typeface="Calibri"/>
                <a:ea typeface="Calibri"/>
                <a:cs typeface="Cordia New"/>
              </a:endParaRPr>
            </a:p>
          </p:txBody>
        </p:sp>
        <p:cxnSp>
          <p:nvCxnSpPr>
            <p:cNvPr id="89" name="ลูกศรเชื่อมต่อแบบตรง 88"/>
            <p:cNvCxnSpPr/>
            <p:nvPr/>
          </p:nvCxnSpPr>
          <p:spPr>
            <a:xfrm flipH="1">
              <a:off x="3705225" y="1657350"/>
              <a:ext cx="864704" cy="0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90" name="ลูกศรเชื่อมต่อแบบตรง 89"/>
            <p:cNvCxnSpPr/>
            <p:nvPr/>
          </p:nvCxnSpPr>
          <p:spPr>
            <a:xfrm flipH="1" flipV="1">
              <a:off x="3705225" y="1657350"/>
              <a:ext cx="854710" cy="407505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91" name="ลูกศรเชื่อมต่อแบบตรง 90"/>
            <p:cNvCxnSpPr/>
            <p:nvPr/>
          </p:nvCxnSpPr>
          <p:spPr>
            <a:xfrm flipH="1">
              <a:off x="3705225" y="2657475"/>
              <a:ext cx="864236" cy="188844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92" name="ลูกศรเชื่อมต่อแบบตรง 91"/>
            <p:cNvCxnSpPr/>
            <p:nvPr/>
          </p:nvCxnSpPr>
          <p:spPr>
            <a:xfrm flipH="1" flipV="1">
              <a:off x="3705225" y="2847975"/>
              <a:ext cx="894053" cy="318301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93" name="ลูกศรเชื่อมต่อแบบตรง 92"/>
            <p:cNvCxnSpPr/>
            <p:nvPr/>
          </p:nvCxnSpPr>
          <p:spPr>
            <a:xfrm flipH="1">
              <a:off x="3705225" y="3876675"/>
              <a:ext cx="893445" cy="536575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  <p:cxnSp>
          <p:nvCxnSpPr>
            <p:cNvPr id="94" name="ลูกศรเชื่อมต่อแบบตรง 93"/>
            <p:cNvCxnSpPr/>
            <p:nvPr/>
          </p:nvCxnSpPr>
          <p:spPr>
            <a:xfrm flipH="1" flipV="1">
              <a:off x="3705225" y="4410075"/>
              <a:ext cx="893445" cy="79375"/>
            </a:xfrm>
            <a:prstGeom prst="straightConnector1">
              <a:avLst/>
            </a:prstGeom>
            <a:noFill/>
            <a:ln w="317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99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176064" y="1953766"/>
            <a:ext cx="1371600" cy="21423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800" b="1" dirty="0">
                <a:effectLst/>
                <a:latin typeface="TH SarabunPSK"/>
                <a:ea typeface="Calibri"/>
                <a:cs typeface="Cordia New"/>
              </a:rPr>
              <a:t>Risk </a:t>
            </a:r>
            <a:endParaRPr lang="en-US" sz="1100" b="1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b="1" dirty="0">
                <a:effectLst/>
                <a:latin typeface="Calibri"/>
                <a:ea typeface="Calibri"/>
                <a:cs typeface="TH SarabunPSK"/>
              </a:rPr>
              <a:t>พบแพทย์ช้า</a:t>
            </a:r>
            <a:endParaRPr lang="en-US" sz="1100" b="1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effectLst/>
                <a:latin typeface="TH SarabunPSK"/>
                <a:ea typeface="Calibri"/>
                <a:cs typeface="Cordia New"/>
              </a:rPr>
              <a:t>Miss diagnosis</a:t>
            </a:r>
            <a:endParaRPr lang="en-US" sz="1100" b="1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b="1" dirty="0">
                <a:effectLst/>
                <a:latin typeface="Calibri"/>
                <a:ea typeface="Calibri"/>
                <a:cs typeface="TH SarabunPSK"/>
              </a:rPr>
              <a:t>ผู้ป่วยมาด้วยอาการที่ไม่ใช่เจ็บครรภ์</a:t>
            </a:r>
            <a:endParaRPr lang="en-US" sz="1100" b="1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1637030" y="1916832"/>
            <a:ext cx="1669415" cy="2179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800" dirty="0">
                <a:effectLst/>
                <a:latin typeface="TH SarabunPSK"/>
                <a:ea typeface="Calibri"/>
                <a:cs typeface="Cordia New"/>
              </a:rPr>
              <a:t>Risk 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effectLst/>
                <a:latin typeface="TH SarabunPSK"/>
                <a:ea typeface="Calibri"/>
                <a:cs typeface="Cordia New"/>
              </a:rPr>
              <a:t>Missed/delayed diagnosis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800" dirty="0">
                <a:effectLst/>
                <a:latin typeface="Calibri"/>
                <a:ea typeface="Calibri"/>
                <a:cs typeface="TH SarabunPSK"/>
              </a:rPr>
              <a:t> 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" name="กล่องข้อความ 2"/>
          <p:cNvSpPr txBox="1">
            <a:spLocks noChangeArrowheads="1"/>
          </p:cNvSpPr>
          <p:nvPr/>
        </p:nvSpPr>
        <p:spPr bwMode="auto">
          <a:xfrm>
            <a:off x="3427730" y="1916832"/>
            <a:ext cx="1718945" cy="2179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800" b="1" dirty="0">
                <a:effectLst/>
                <a:latin typeface="TH SarabunPSK"/>
                <a:ea typeface="Calibri"/>
                <a:cs typeface="Cordia New"/>
              </a:rPr>
              <a:t>Risk 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TH SarabunPSK"/>
              </a:rPr>
              <a:t>การดูแลรักษาล่าช้า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TH SarabunPSK"/>
              </a:rPr>
              <a:t>การเกิดภาวะแทรกซ้อน (ชัก)</a:t>
            </a:r>
            <a:r>
              <a:rPr lang="en-US" sz="1600" dirty="0">
                <a:effectLst/>
                <a:latin typeface="TH SarabunPSK"/>
                <a:ea typeface="Calibri"/>
                <a:cs typeface="Cordia New"/>
              </a:rPr>
              <a:t>,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8" name="แผนผังลําดับงาน: กระบวนการสำรอง 7"/>
          <p:cNvSpPr/>
          <p:nvPr/>
        </p:nvSpPr>
        <p:spPr>
          <a:xfrm>
            <a:off x="1865630" y="4511040"/>
            <a:ext cx="1152525" cy="66548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วินิจฉัย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465580" y="4758690"/>
            <a:ext cx="248479" cy="218660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ลูกศรขวา 9"/>
          <p:cNvSpPr/>
          <p:nvPr/>
        </p:nvSpPr>
        <p:spPr>
          <a:xfrm>
            <a:off x="3189605" y="4758690"/>
            <a:ext cx="248479" cy="218660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ลูกศรขวา 10"/>
          <p:cNvSpPr/>
          <p:nvPr/>
        </p:nvSpPr>
        <p:spPr>
          <a:xfrm>
            <a:off x="5151755" y="4758690"/>
            <a:ext cx="248285" cy="218440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ลูกศรขวา 11"/>
          <p:cNvSpPr/>
          <p:nvPr/>
        </p:nvSpPr>
        <p:spPr>
          <a:xfrm>
            <a:off x="7132955" y="4758690"/>
            <a:ext cx="248285" cy="218440"/>
          </a:xfrm>
          <a:prstGeom prst="right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แผนผังลําดับงาน: กระบวนการสำรอง 12"/>
          <p:cNvSpPr/>
          <p:nvPr/>
        </p:nvSpPr>
        <p:spPr>
          <a:xfrm>
            <a:off x="1284605" y="661670"/>
            <a:ext cx="7265035" cy="795020"/>
          </a:xfrm>
          <a:prstGeom prst="flowChartAlternateProcess">
            <a:avLst/>
          </a:prstGeom>
          <a:solidFill>
            <a:srgbClr val="FFFF00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H SarabunPSK"/>
                <a:ea typeface="Calibri"/>
                <a:cs typeface="Cordia New"/>
              </a:rPr>
              <a:t>Process Flowchart </a:t>
            </a:r>
            <a:r>
              <a:rPr lang="th-TH" sz="2400" b="1" dirty="0">
                <a:effectLst/>
                <a:latin typeface="TH SarabunPSK"/>
                <a:ea typeface="Calibri"/>
                <a:cs typeface="Cordia New"/>
              </a:rPr>
              <a:t>การดูแลผู้ป่วยที่มีภาวะความดันโลหิตสูงขณะตั้งครรภ์</a:t>
            </a:r>
            <a:endParaRPr lang="en-US" sz="105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4" name="กล่องข้อความ 2"/>
          <p:cNvSpPr txBox="1">
            <a:spLocks noChangeArrowheads="1"/>
          </p:cNvSpPr>
          <p:nvPr/>
        </p:nvSpPr>
        <p:spPr bwMode="auto">
          <a:xfrm>
            <a:off x="5480541" y="1916832"/>
            <a:ext cx="1669415" cy="2179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800" b="1" dirty="0">
                <a:effectLst/>
                <a:latin typeface="TH SarabunPSK"/>
                <a:ea typeface="Calibri"/>
                <a:cs typeface="Cordia New"/>
              </a:rPr>
              <a:t>Risk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TH SarabunPSK"/>
              </a:rPr>
              <a:t>-การวางแผนจำหน่ายไม่ครอบคลุมปัญหาทำให้ผู้ป่วย/ผู้ดูแลขาดความตระหนักในการดูแลตัวเอง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TH SarabunPSK"/>
              </a:rPr>
              <a:t>-วางแผนป้องกันการตั้งครรภ์ครั้งต่อไป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800" b="1" dirty="0">
                <a:effectLst/>
                <a:latin typeface="Calibri"/>
                <a:ea typeface="Calibri"/>
                <a:cs typeface="TH SarabunPSK"/>
              </a:rPr>
              <a:t> 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5" name="กล่องข้อความ 2"/>
          <p:cNvSpPr txBox="1">
            <a:spLocks noChangeArrowheads="1"/>
          </p:cNvSpPr>
          <p:nvPr/>
        </p:nvSpPr>
        <p:spPr bwMode="auto">
          <a:xfrm>
            <a:off x="7475855" y="1916832"/>
            <a:ext cx="1669415" cy="2179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800" b="1" dirty="0">
                <a:effectLst/>
                <a:latin typeface="TH SarabunPSK"/>
                <a:ea typeface="Calibri"/>
                <a:cs typeface="Cordia New"/>
              </a:rPr>
              <a:t>Risk 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TH SarabunPSK"/>
              </a:rPr>
              <a:t>การสื่อสารข้อมูลไม่มีประสิทธิภาพ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dirty="0">
                <a:effectLst/>
                <a:latin typeface="Calibri"/>
                <a:ea typeface="Calibri"/>
                <a:cs typeface="TH SarabunPSK"/>
              </a:rPr>
              <a:t>การตอบกลับข้อมูลไม่สมบูรณ์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6" name="แผนผังลําดับงาน: กระบวนการสำรอง 15"/>
          <p:cNvSpPr/>
          <p:nvPr/>
        </p:nvSpPr>
        <p:spPr>
          <a:xfrm>
            <a:off x="113030" y="4511040"/>
            <a:ext cx="1310640" cy="130302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>
                <a:effectLst/>
                <a:latin typeface="TH SarabunPSK"/>
                <a:ea typeface="Calibri"/>
                <a:cs typeface="Cordia New"/>
              </a:rPr>
              <a:t>Assessment /Investigation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1600" b="1">
                <a:effectLst/>
                <a:latin typeface="Calibri"/>
                <a:ea typeface="Calibri"/>
                <a:cs typeface="TH SarabunPSK"/>
              </a:rPr>
              <a:t>(</a:t>
            </a:r>
            <a:r>
              <a:rPr lang="en-US" sz="1600" b="1">
                <a:effectLst/>
                <a:latin typeface="TH SarabunPSK"/>
                <a:ea typeface="Calibri"/>
                <a:cs typeface="Cordia New"/>
              </a:rPr>
              <a:t>ANC/ER</a:t>
            </a:r>
            <a:r>
              <a:rPr lang="th-TH" sz="1600" b="1">
                <a:effectLst/>
                <a:latin typeface="TH SarabunPSK"/>
                <a:ea typeface="Calibri"/>
                <a:cs typeface="Cordia New"/>
              </a:rPr>
              <a:t>)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7" name="แผนผังลําดับงาน: กระบวนการสำรอง 16"/>
          <p:cNvSpPr/>
          <p:nvPr/>
        </p:nvSpPr>
        <p:spPr>
          <a:xfrm>
            <a:off x="3694430" y="4520565"/>
            <a:ext cx="1152525" cy="92202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ดูแลรักษา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(</a:t>
            </a:r>
            <a:r>
              <a:rPr lang="en-US" sz="1400" b="1">
                <a:effectLst/>
                <a:latin typeface="TH SarabunPSK"/>
                <a:ea typeface="Calibri"/>
                <a:cs typeface="Cordia New"/>
              </a:rPr>
              <a:t>LR</a:t>
            </a: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)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>
                <a:effectLst/>
                <a:latin typeface="TH SarabunPSK"/>
                <a:ea typeface="Calibri"/>
                <a:cs typeface="Cordia New"/>
              </a:rPr>
              <a:t> 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8" name="แผนผังลําดับงาน: กระบวนการสำรอง 17"/>
          <p:cNvSpPr/>
          <p:nvPr/>
        </p:nvSpPr>
        <p:spPr>
          <a:xfrm>
            <a:off x="5675630" y="4511040"/>
            <a:ext cx="1152525" cy="81534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วางแผนจำหน่าย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9" name="แผนผังลําดับงาน: กระบวนการสำรอง 18"/>
          <p:cNvSpPr/>
          <p:nvPr/>
        </p:nvSpPr>
        <p:spPr>
          <a:xfrm>
            <a:off x="7809230" y="4511040"/>
            <a:ext cx="1152525" cy="66548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ดูแลต่อเนื่อง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5837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56712"/>
              </p:ext>
            </p:extLst>
          </p:nvPr>
        </p:nvGraphicFramePr>
        <p:xfrm>
          <a:off x="683568" y="764704"/>
          <a:ext cx="7992888" cy="59698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52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กระบวนการ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ข้อกำหนดกระบวนการ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ตัวชี้วัดกระบวนการ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การออกแบบกระบวนการ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Access &amp; entry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Early detection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Early diagnosis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-ร้อยละการได้รับยา</a:t>
                      </a:r>
                      <a:r>
                        <a:rPr lang="en-US" sz="1400" dirty="0">
                          <a:effectLst/>
                        </a:rPr>
                        <a:t>ASA</a:t>
                      </a:r>
                      <a:r>
                        <a:rPr lang="th-TH" sz="1400" dirty="0">
                          <a:effectLst/>
                        </a:rPr>
                        <a:t> ตั้งแต่ตั้งครรภ์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-ได้รับการวินิจฉัยที่ถูกต้องร้อยละ 100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th-TH" sz="1400" dirty="0">
                          <a:effectLst/>
                        </a:rPr>
                        <a:t>ได้รับการ</a:t>
                      </a:r>
                      <a:r>
                        <a:rPr lang="en-US" sz="1400" dirty="0">
                          <a:effectLst/>
                        </a:rPr>
                        <a:t> Early detection</a:t>
                      </a:r>
                      <a:r>
                        <a:rPr lang="th-TH" sz="1400" dirty="0">
                          <a:effectLst/>
                        </a:rPr>
                        <a:t> 100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Evidence/CPG Technology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Assessment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ผู้ป่วยไม่มีภาวะ</a:t>
                      </a:r>
                      <a:r>
                        <a:rPr lang="en-US" sz="1400">
                          <a:effectLst/>
                        </a:rPr>
                        <a:t>eclampsia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ร้อยละการเกิด</a:t>
                      </a:r>
                      <a:r>
                        <a:rPr lang="en-US" sz="1400" dirty="0" err="1">
                          <a:effectLst/>
                        </a:rPr>
                        <a:t>eclampsia</a:t>
                      </a:r>
                      <a:r>
                        <a:rPr lang="th-TH" sz="1400" dirty="0">
                          <a:effectLst/>
                        </a:rPr>
                        <a:t> </a:t>
                      </a:r>
                      <a:r>
                        <a:rPr lang="en-US" sz="1400" baseline="0" dirty="0">
                          <a:effectLst/>
                        </a:rPr>
                        <a:t> 0 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Evidence/ CPG safety/Risk-based thinking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Effective management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</a:rPr>
                        <a:t> -อัตราการเกิดภาวะแทรกซ้อน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th-TH" sz="1400" dirty="0">
                          <a:effectLst/>
                        </a:rPr>
                        <a:t>อัตราการตายของมารดา 0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th-TH" sz="1400" dirty="0">
                          <a:effectLst/>
                        </a:rPr>
                        <a:t>อัตราการได้รับยาป้องกันการชัก 100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r>
                        <a:rPr lang="th-TH" sz="1400">
                          <a:effectLst/>
                        </a:rPr>
                        <a:t>มีแนวทางการให้ยาป้องกันการชัก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-Evidence/CPG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9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Discharge planning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ให้ความรู้ผู้ป่วยและญาติในการสังเกต </a:t>
                      </a:r>
                      <a:r>
                        <a:rPr lang="en-US" sz="1400">
                          <a:effectLst/>
                        </a:rPr>
                        <a:t>warning sign </a:t>
                      </a:r>
                      <a:r>
                        <a:rPr lang="th-TH" sz="1400">
                          <a:effectLst/>
                        </a:rPr>
                        <a:t>และการดูแลตัวเองที่บ้าน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ร้อยละผลการประเมิน ความรู้ผู้ป่วยและญาติในการสังเกต </a:t>
                      </a:r>
                      <a:r>
                        <a:rPr lang="en-US" sz="1400">
                          <a:effectLst/>
                        </a:rPr>
                        <a:t>warning sign</a:t>
                      </a:r>
                      <a:r>
                        <a:rPr lang="th-TH" sz="1400">
                          <a:effectLst/>
                        </a:rPr>
                        <a:t>    ก่อนจำหน่ายของผู้ป่วยและครอบครัว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Human-centered design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9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Information &amp; Empowerment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Health education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ร้อยละผลการประเมินความสามารถในการดูแลตนเองที่บ้านของผู้ป่วยและครอบครัว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Humanized healthcare Human-centered design </a:t>
                      </a:r>
                      <a:r>
                        <a:rPr lang="th-TH" sz="1400">
                          <a:effectLst/>
                        </a:rPr>
                        <a:t>นวัตกรรม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Continuity of care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Home visit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</a:rPr>
                        <a:t>อัตราการเยี่ยมบ้าน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Human-centered design Technology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2709" marR="5270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944" y="188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การจัดกระบวนการ การดูแลผู้ป่วย ที่มีภาวะความดันโลหิตสูงขณะตั้งครรภ์</a:t>
            </a:r>
            <a:endParaRPr kumimoji="0" lang="th-T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อัตรามารดาตายไม่เกิน 17 ต่อแสนทารกเกิดมีชีพ </a:t>
            </a:r>
            <a:b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2559-2564</a:t>
            </a:r>
          </a:p>
        </p:txBody>
      </p:sp>
      <p:graphicFrame>
        <p:nvGraphicFramePr>
          <p:cNvPr id="9" name="ตัวแทนเนื้อหา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45051"/>
              </p:ext>
            </p:extLst>
          </p:nvPr>
        </p:nvGraphicFramePr>
        <p:xfrm>
          <a:off x="700654" y="1340768"/>
          <a:ext cx="7831782" cy="41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คำบรรยายภาพแบบสี่เหลี่ยมมุมมน 9"/>
          <p:cNvSpPr/>
          <p:nvPr/>
        </p:nvSpPr>
        <p:spPr>
          <a:xfrm>
            <a:off x="3419872" y="1946468"/>
            <a:ext cx="3592347" cy="867198"/>
          </a:xfrm>
          <a:prstGeom prst="wedgeRoundRectCallout">
            <a:avLst>
              <a:gd name="adj1" fmla="val -34214"/>
              <a:gd name="adj2" fmla="val 2160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3550268" y="1951486"/>
            <a:ext cx="3325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rowallia New" pitchFamily="34" charset="-34"/>
                <a:cs typeface="Browallia New" pitchFamily="34" charset="-34"/>
              </a:rPr>
              <a:t>EWS, Standing order, Fast track, Consultation, CPG/CNPG, EBM, Self awareness</a:t>
            </a:r>
            <a:endParaRPr lang="th-TH" sz="16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กล่องข้อความ 2"/>
          <p:cNvSpPr txBox="1"/>
          <p:nvPr/>
        </p:nvSpPr>
        <p:spPr>
          <a:xfrm>
            <a:off x="1115616" y="2564904"/>
            <a:ext cx="1080120" cy="6350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PPH 2 </a:t>
            </a:r>
            <a:r>
              <a:rPr lang="th-TH" sz="1400" b="1" dirty="0"/>
              <a:t>ราย</a:t>
            </a:r>
          </a:p>
          <a:p>
            <a:r>
              <a:rPr lang="en-US" sz="1400" b="1" dirty="0"/>
              <a:t>Sepsis 1 </a:t>
            </a:r>
            <a:r>
              <a:rPr lang="th-TH" sz="1400" b="1" dirty="0"/>
              <a:t>ราย</a:t>
            </a:r>
          </a:p>
        </p:txBody>
      </p:sp>
      <p:sp>
        <p:nvSpPr>
          <p:cNvPr id="7" name="กล่องข้อความ 3"/>
          <p:cNvSpPr txBox="1"/>
          <p:nvPr/>
        </p:nvSpPr>
        <p:spPr>
          <a:xfrm flipH="1">
            <a:off x="7164283" y="1772815"/>
            <a:ext cx="1368153" cy="7920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Twins with preterm  1 </a:t>
            </a:r>
            <a:r>
              <a:rPr lang="th-TH" sz="1400" b="1" dirty="0"/>
              <a:t>ราย</a:t>
            </a:r>
          </a:p>
          <a:p>
            <a:endParaRPr lang="th-TH" sz="1400" b="1" dirty="0"/>
          </a:p>
        </p:txBody>
      </p:sp>
    </p:spTree>
    <p:extLst>
      <p:ext uri="{BB962C8B-B14F-4D97-AF65-F5344CB8AC3E}">
        <p14:creationId xmlns:p14="http://schemas.microsoft.com/office/powerpoint/2010/main" val="23700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713077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Postpartum Hemorrhage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PPH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ผู้ป่วยปลอดภัย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การเข้าถึงบริการรวดเร็ว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การดูแลรักษา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ที่มีคุณภาพ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46603" y="5120495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ได้รับการเสริมพลังที่ดี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Fast track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719349"/>
            <a:ext cx="1426464" cy="671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ระบบดูแลต่อเนื่อง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05454" y="492913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ระบบวางแผนจำหน่าย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จัดทำแนวทาง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/Fast track</a:t>
            </a: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/สื่อสาร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มีไลน์</a:t>
            </a: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CPG,CNPG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64305" y="4165312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-พัฒนาสมรรถนะ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64305" y="494776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ทบทวนแนวทาง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64305" y="576740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พัฒนาเครือข่าย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60603" y="2647918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EMS</a:t>
            </a: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05454" y="417537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สมรรถนะบุคลากร</a:t>
            </a: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448738" y="4539718"/>
            <a:ext cx="2319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PPH &lt; 2%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อัตราการเกิดภาวะแทรกซ้อน</a:t>
            </a:r>
          </a:p>
          <a:p>
            <a:pPr lvl="0"/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-Hypovolemic Shock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2%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-Hysterectomy 0%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-Death 0%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1465921" y="3021179"/>
            <a:ext cx="3248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)อัตราการได้รับการดูแลตาม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CPG/CNPG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333833" y="4451729"/>
            <a:ext cx="2521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อัตราการเกิดภาวะแทรกซ้อน</a:t>
            </a: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304689" y="6108322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อัตราการเกิดภาวะแทรกซ้อนที่บ้าน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PPH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ซ้ำ</a:t>
            </a: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5" y="4049033"/>
            <a:ext cx="594359" cy="152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>
            <a:off x="3984516" y="3753255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</p:cNvCxnSpPr>
          <p:nvPr/>
        </p:nvCxnSpPr>
        <p:spPr>
          <a:xfrm flipH="1" flipV="1">
            <a:off x="3950542" y="4144156"/>
            <a:ext cx="754913" cy="3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3984516" y="5284184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>
            <a:stCxn id="17" idx="1"/>
          </p:cNvCxnSpPr>
          <p:nvPr/>
        </p:nvCxnSpPr>
        <p:spPr>
          <a:xfrm flipH="1" flipV="1">
            <a:off x="3984515" y="5660975"/>
            <a:ext cx="720940" cy="394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endCxn id="27" idx="3"/>
          </p:cNvCxnSpPr>
          <p:nvPr/>
        </p:nvCxnSpPr>
        <p:spPr>
          <a:xfrm flipH="1">
            <a:off x="6131918" y="4498890"/>
            <a:ext cx="732387" cy="17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31918" y="527005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endCxn id="17" idx="3"/>
          </p:cNvCxnSpPr>
          <p:nvPr/>
        </p:nvCxnSpPr>
        <p:spPr>
          <a:xfrm flipH="1">
            <a:off x="6131918" y="6052499"/>
            <a:ext cx="752016" cy="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/>
          <p:nvPr/>
        </p:nvCxnSpPr>
        <p:spPr>
          <a:xfrm flipH="1">
            <a:off x="6137643" y="3726376"/>
            <a:ext cx="715214" cy="60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flipH="1">
            <a:off x="6137643" y="3797612"/>
            <a:ext cx="694945" cy="132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>
            <a:endCxn id="17" idx="3"/>
          </p:cNvCxnSpPr>
          <p:nvPr/>
        </p:nvCxnSpPr>
        <p:spPr>
          <a:xfrm flipH="1">
            <a:off x="6131919" y="3882875"/>
            <a:ext cx="706393" cy="2172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6085655" y="2489680"/>
            <a:ext cx="758381" cy="1128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endParaRPr lang="th-TH" sz="1200" dirty="0"/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077947" y="5760528"/>
            <a:ext cx="1112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6035884" y="2365294"/>
            <a:ext cx="79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052098" y="4294748"/>
            <a:ext cx="1136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1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Safty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/Risk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/>
          </a:p>
        </p:txBody>
      </p: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87067" y="2286659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105926" y="3077967"/>
            <a:ext cx="758380" cy="64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1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205037" y="194835"/>
            <a:ext cx="6858000" cy="713077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Process Flowchart 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การดูแลผู้ป่วย</a:t>
            </a:r>
            <a:r>
              <a:rPr lang="en-US" sz="2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Postpartum Hemorrhage</a:t>
            </a:r>
            <a:r>
              <a:rPr lang="th-TH" sz="2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(</a:t>
            </a:r>
            <a:r>
              <a:rPr lang="en-US" sz="2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PPH</a:t>
            </a:r>
            <a:r>
              <a:rPr lang="th-TH" sz="2400" b="1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</a:p>
        </p:txBody>
      </p:sp>
      <p:sp>
        <p:nvSpPr>
          <p:cNvPr id="84" name="สี่เหลี่ยมผืนผ้ามุมมน 83"/>
          <p:cNvSpPr/>
          <p:nvPr/>
        </p:nvSpPr>
        <p:spPr>
          <a:xfrm>
            <a:off x="443828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PPH </a:t>
            </a: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สี่เหลี่ยมผืนผ้ามุมมน 84"/>
          <p:cNvSpPr/>
          <p:nvPr/>
        </p:nvSpPr>
        <p:spPr>
          <a:xfrm>
            <a:off x="2175566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วินิจฉัย</a:t>
            </a:r>
          </a:p>
        </p:txBody>
      </p:sp>
      <p:sp>
        <p:nvSpPr>
          <p:cNvPr id="88" name="สี่เหลี่ยมผืนผ้ามุมมน 87"/>
          <p:cNvSpPr/>
          <p:nvPr/>
        </p:nvSpPr>
        <p:spPr>
          <a:xfrm>
            <a:off x="5851737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วางแผนจำหน่าย</a:t>
            </a:r>
          </a:p>
        </p:txBody>
      </p:sp>
      <p:sp>
        <p:nvSpPr>
          <p:cNvPr id="90" name="สี่เหลี่ยมผืนผ้ามุมมน 89"/>
          <p:cNvSpPr/>
          <p:nvPr/>
        </p:nvSpPr>
        <p:spPr>
          <a:xfrm>
            <a:off x="3958454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ดูแลรักษา</a:t>
            </a:r>
          </a:p>
        </p:txBody>
      </p:sp>
      <p:sp>
        <p:nvSpPr>
          <p:cNvPr id="91" name="สี่เหลี่ยมผืนผ้ามุมมน 90"/>
          <p:cNvSpPr/>
          <p:nvPr/>
        </p:nvSpPr>
        <p:spPr>
          <a:xfrm>
            <a:off x="7679901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ดูแลต่อเนื่อง</a:t>
            </a:r>
          </a:p>
        </p:txBody>
      </p:sp>
      <p:sp>
        <p:nvSpPr>
          <p:cNvPr id="92" name="กล่องข้อความ 91"/>
          <p:cNvSpPr txBox="1"/>
          <p:nvPr/>
        </p:nvSpPr>
        <p:spPr>
          <a:xfrm>
            <a:off x="318275" y="1603839"/>
            <a:ext cx="12304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-มาพบแพทย์ช้า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/Refer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ช้า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 Treatment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กล่องข้อความ 92"/>
          <p:cNvSpPr txBox="1"/>
          <p:nvPr/>
        </p:nvSpPr>
        <p:spPr>
          <a:xfrm>
            <a:off x="2036191" y="1607583"/>
            <a:ext cx="12727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-การประเมิน/วินิจฉัยไม่ครอบคลุม</a:t>
            </a: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กล่องข้อความ 93"/>
          <p:cNvSpPr txBox="1"/>
          <p:nvPr/>
        </p:nvSpPr>
        <p:spPr>
          <a:xfrm>
            <a:off x="3979644" y="1607583"/>
            <a:ext cx="1182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-การผ่าตัดล่าช้า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-การเกิดภาวะแทรกซ้อน</a:t>
            </a:r>
          </a:p>
        </p:txBody>
      </p:sp>
      <p:sp>
        <p:nvSpPr>
          <p:cNvPr id="95" name="กล่องข้อความ 94"/>
          <p:cNvSpPr txBox="1"/>
          <p:nvPr/>
        </p:nvSpPr>
        <p:spPr>
          <a:xfrm>
            <a:off x="5892936" y="1603839"/>
            <a:ext cx="1058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-การวางแผนจำหน่ายไม่ครอบคลุม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ปัญหาทำให้ผู้ป่วย/ผู้ดูแลขาดทักษะการดูแลตนเอง</a:t>
            </a:r>
          </a:p>
        </p:txBody>
      </p:sp>
      <p:sp>
        <p:nvSpPr>
          <p:cNvPr id="96" name="กล่องข้อความ 95"/>
          <p:cNvSpPr txBox="1"/>
          <p:nvPr/>
        </p:nvSpPr>
        <p:spPr>
          <a:xfrm>
            <a:off x="7805388" y="1603839"/>
            <a:ext cx="9306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-การสื่อสารข้อมูลไม่มีประสิทธิภาพ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-ผู้ป่วยไม่ได้รับการเยี่ยม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1857577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7" name="ลูกศรขวา 96"/>
          <p:cNvSpPr/>
          <p:nvPr/>
        </p:nvSpPr>
        <p:spPr>
          <a:xfrm>
            <a:off x="3687872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" name="ลูกศรขวา 97"/>
          <p:cNvSpPr/>
          <p:nvPr/>
        </p:nvSpPr>
        <p:spPr>
          <a:xfrm>
            <a:off x="5558304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" name="ลูกศรขวา 98"/>
          <p:cNvSpPr/>
          <p:nvPr/>
        </p:nvSpPr>
        <p:spPr>
          <a:xfrm>
            <a:off x="7383780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39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6072" y="1"/>
            <a:ext cx="8100384" cy="777875"/>
          </a:xfrm>
        </p:spPr>
        <p:txBody>
          <a:bodyPr>
            <a:norm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การจัดกระบวนการ การดูแลผู้ป่วย </a:t>
            </a:r>
            <a:r>
              <a:rPr lang="en-US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Postpartum Hemorrhage</a:t>
            </a:r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PPH</a:t>
            </a:r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34239"/>
              </p:ext>
            </p:extLst>
          </p:nvPr>
        </p:nvGraphicFramePr>
        <p:xfrm>
          <a:off x="363474" y="719666"/>
          <a:ext cx="8359903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4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7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14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Early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detection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  <a:r>
                        <a:rPr lang="th-TH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การไ</a:t>
                      </a:r>
                      <a:r>
                        <a:rPr kumimoji="0" lang="th-TH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รับการดูแลตาม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CPG/CNPG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ผู้ป่วยที่มีภาวะ </a:t>
                      </a:r>
                      <a:r>
                        <a:rPr lang="en-US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PPH</a:t>
                      </a:r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ปลอดภัย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ร้อยละผู้ป่วย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PPH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ได้รับการดูแลอย่างเหมาะสม</a:t>
                      </a: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management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-อัตราการเกิดภาวะแทรกซ้อน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-Hypovolemic Shock &lt; 2%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-Hysterectomy 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-Death 0%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Discharge planning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ฝึกทักษะการดูแลตนเองสำหรับผู้ป่วยและผู้ดูแลหลัก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ร้อยละผลการประเมินความรู้</a:t>
                      </a:r>
                      <a:r>
                        <a:rPr lang="th-TH" sz="12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และความ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สามารถในการดูแลตนเองก่อนจำหน่ายของผู้ป่วยและครอบครัว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&amp; empowerment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education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ร้อยละผลการประเมินความสามารถในการดูแลตนเองที่บ้านของผู้ป่วยและครอบครัว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Humanize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 healthcare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Continuty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 visit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อัตราการเยี่ยมบ้าน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6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59357" y="90333"/>
            <a:ext cx="7886700" cy="905891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ผลลัพธ์และการพัฒนา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785" y="5559184"/>
            <a:ext cx="4503761" cy="144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1619672" y="5604770"/>
            <a:ext cx="1454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cs typeface="+mj-cs"/>
              </a:rPr>
              <a:t>หมายเหตุ  </a:t>
            </a:r>
            <a:r>
              <a:rPr lang="th-TH" dirty="0"/>
              <a:t>: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28" y="1037230"/>
            <a:ext cx="6970593" cy="436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6632332" y="1469298"/>
            <a:ext cx="1372080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2000" b="1" dirty="0"/>
              <a:t>เกณฑ์</a:t>
            </a:r>
            <a:r>
              <a:rPr lang="en-US" sz="2000" b="1" dirty="0"/>
              <a:t> &lt;</a:t>
            </a:r>
            <a:r>
              <a:rPr lang="th-TH" sz="2000" b="1" dirty="0"/>
              <a:t> 2%</a:t>
            </a:r>
          </a:p>
        </p:txBody>
      </p:sp>
    </p:spTree>
    <p:extLst>
      <p:ext uri="{BB962C8B-B14F-4D97-AF65-F5344CB8AC3E}">
        <p14:creationId xmlns:p14="http://schemas.microsoft.com/office/powerpoint/2010/main" val="10426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ลูกศรเชื่อมต่อแบบตรง 6"/>
          <p:cNvCxnSpPr/>
          <p:nvPr/>
        </p:nvCxnSpPr>
        <p:spPr>
          <a:xfrm>
            <a:off x="1379860" y="3284984"/>
            <a:ext cx="62646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64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ผลลัพธ์และการพัฒนา</a:t>
            </a:r>
            <a:endParaRPr lang="th-TH" sz="36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3325535687"/>
              </p:ext>
            </p:extLst>
          </p:nvPr>
        </p:nvGraphicFramePr>
        <p:xfrm>
          <a:off x="467544" y="1412776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4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แผนผังลําดับงาน: กระบวนการสำรอง 53"/>
          <p:cNvSpPr/>
          <p:nvPr/>
        </p:nvSpPr>
        <p:spPr>
          <a:xfrm>
            <a:off x="4567570" y="4811078"/>
            <a:ext cx="1371510" cy="40640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การดูแลต่อเนื่อง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5" name="Text Box 28"/>
          <p:cNvSpPr txBox="1"/>
          <p:nvPr/>
        </p:nvSpPr>
        <p:spPr>
          <a:xfrm>
            <a:off x="6262909" y="4211003"/>
            <a:ext cx="1081969" cy="82296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Cordia New"/>
              </a:rPr>
              <a:t>EB</a:t>
            </a:r>
            <a:r>
              <a:rPr lang="th-TH" sz="1800">
                <a:effectLst/>
                <a:latin typeface="Calibri"/>
                <a:ea typeface="Calibri"/>
                <a:cs typeface="Cordia New"/>
              </a:rPr>
              <a:t>,นวัตกรรม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Cordia New"/>
              </a:rPr>
              <a:t>Safety, Risk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Cordia New"/>
              </a:rPr>
              <a:t> 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6" name="แผนผังลําดับงาน: กระบวนการสำรอง 55"/>
          <p:cNvSpPr/>
          <p:nvPr/>
        </p:nvSpPr>
        <p:spPr>
          <a:xfrm>
            <a:off x="1310233" y="515303"/>
            <a:ext cx="7264560" cy="795020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600" b="1" dirty="0">
                <a:effectLst/>
                <a:latin typeface="Calibri"/>
                <a:ea typeface="Calibri"/>
                <a:cs typeface="TH SarabunPSK"/>
              </a:rPr>
              <a:t>เป้าหมายปัจจัยการขับเคลื่อนตัวชี้วัด </a:t>
            </a:r>
            <a:r>
              <a:rPr lang="en-US" sz="2600" b="1" dirty="0">
                <a:effectLst/>
                <a:latin typeface="TH SarabunPSK"/>
                <a:ea typeface="Calibri"/>
                <a:cs typeface="Cordia New"/>
              </a:rPr>
              <a:t>Ectopic pregnancy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7" name="แผนผังลําดับงาน: กระบวนการสำรอง 56"/>
          <p:cNvSpPr/>
          <p:nvPr/>
        </p:nvSpPr>
        <p:spPr>
          <a:xfrm>
            <a:off x="1776928" y="2010728"/>
            <a:ext cx="1897256" cy="38735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การเข้าถึงบริการรวดเร็ว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8" name="แผนผังลําดับงาน: กระบวนการสำรอง 57"/>
          <p:cNvSpPr/>
          <p:nvPr/>
        </p:nvSpPr>
        <p:spPr>
          <a:xfrm>
            <a:off x="1776928" y="3153728"/>
            <a:ext cx="1996310" cy="76962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การดูแลรักษาที่มีคุณภาพไม่เกิดภาวะแทรกซ้อน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9" name="แผนผังลําดับงาน: กระบวนการสำรอง 58"/>
          <p:cNvSpPr/>
          <p:nvPr/>
        </p:nvSpPr>
        <p:spPr>
          <a:xfrm>
            <a:off x="1795976" y="5173028"/>
            <a:ext cx="1896621" cy="367665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ได้รับการเสริมพลังที่ดี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0" name="แผนผังลําดับงาน: กระบวนการสำรอง 59"/>
          <p:cNvSpPr/>
          <p:nvPr/>
        </p:nvSpPr>
        <p:spPr>
          <a:xfrm>
            <a:off x="4538997" y="2010728"/>
            <a:ext cx="1369605" cy="318052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ระบบ </a:t>
            </a:r>
            <a:r>
              <a:rPr lang="en-US" sz="1800" b="1">
                <a:effectLst/>
                <a:latin typeface="TH SarabunPSK"/>
                <a:ea typeface="Calibri"/>
                <a:cs typeface="Cordia New"/>
              </a:rPr>
              <a:t>Fast track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1" name="แผนผังลําดับงาน: กระบวนการสำรอง 60"/>
          <p:cNvSpPr/>
          <p:nvPr/>
        </p:nvSpPr>
        <p:spPr>
          <a:xfrm>
            <a:off x="4538997" y="2448878"/>
            <a:ext cx="1381035" cy="35687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ระบบ</a:t>
            </a:r>
            <a:r>
              <a:rPr lang="en-US" sz="1800" b="1">
                <a:effectLst/>
                <a:latin typeface="TH SarabunPSK"/>
                <a:ea typeface="Calibri"/>
                <a:cs typeface="Cordia New"/>
              </a:rPr>
              <a:t>EMS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2" name="แผนผังลําดับงาน: กระบวนการสำรอง 61"/>
          <p:cNvSpPr/>
          <p:nvPr/>
        </p:nvSpPr>
        <p:spPr>
          <a:xfrm>
            <a:off x="4538997" y="2953703"/>
            <a:ext cx="1381035" cy="357505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ระบบ </a:t>
            </a:r>
            <a:r>
              <a:rPr lang="en-US" sz="1800" b="1">
                <a:effectLst/>
                <a:latin typeface="TH SarabunPSK"/>
                <a:ea typeface="Calibri"/>
                <a:cs typeface="Cordia New"/>
              </a:rPr>
              <a:t>Monitor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3" name="แผนผังลําดับงาน: กระบวนการสำรอง 62"/>
          <p:cNvSpPr/>
          <p:nvPr/>
        </p:nvSpPr>
        <p:spPr>
          <a:xfrm>
            <a:off x="4558046" y="3477578"/>
            <a:ext cx="1359446" cy="357505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สมรรถนะบุคลากร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4" name="แผนผังลําดับงาน: กระบวนการสำรอง 63"/>
          <p:cNvSpPr/>
          <p:nvPr/>
        </p:nvSpPr>
        <p:spPr>
          <a:xfrm>
            <a:off x="4567570" y="3991928"/>
            <a:ext cx="1370240" cy="70485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ระบบวางแผนการจำหน่าย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5" name="แผนผังลําดับงาน: กระบวนการสำรอง 64"/>
          <p:cNvSpPr/>
          <p:nvPr/>
        </p:nvSpPr>
        <p:spPr>
          <a:xfrm>
            <a:off x="7586798" y="2029778"/>
            <a:ext cx="1377690" cy="774314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600" b="1">
                <a:effectLst/>
                <a:latin typeface="Calibri"/>
                <a:ea typeface="Calibri"/>
                <a:cs typeface="TH SarabunPSK"/>
              </a:rPr>
              <a:t>จัดทำแนวทาง </a:t>
            </a:r>
            <a:endParaRPr lang="en-US" sz="105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>
                <a:effectLst/>
                <a:latin typeface="TH SarabunPSK"/>
                <a:ea typeface="Calibri"/>
                <a:cs typeface="Cordia New"/>
              </a:rPr>
              <a:t>Fast track/ </a:t>
            </a:r>
            <a:r>
              <a:rPr lang="th-TH" sz="1600" b="1">
                <a:effectLst/>
                <a:latin typeface="TH SarabunPSK"/>
                <a:ea typeface="Calibri"/>
                <a:cs typeface="Cordia New"/>
              </a:rPr>
              <a:t>สื่อสาร</a:t>
            </a:r>
            <a:endParaRPr lang="en-US" sz="105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6" name="แผนผังลําดับงาน: กระบวนการสำรอง 65"/>
          <p:cNvSpPr/>
          <p:nvPr/>
        </p:nvSpPr>
        <p:spPr>
          <a:xfrm>
            <a:off x="7586799" y="2972753"/>
            <a:ext cx="1377690" cy="407035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TH SarabunPSK"/>
                <a:ea typeface="Calibri"/>
                <a:cs typeface="Cordia New"/>
              </a:rPr>
              <a:t>Line Consult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7" name="แผนผังลําดับงาน: กระบวนการสำรอง 66"/>
          <p:cNvSpPr/>
          <p:nvPr/>
        </p:nvSpPr>
        <p:spPr>
          <a:xfrm>
            <a:off x="7586798" y="3658553"/>
            <a:ext cx="1377691" cy="81534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ทบทวน 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800" b="1">
                <a:effectLst/>
                <a:latin typeface="TH SarabunPSK"/>
                <a:ea typeface="Calibri"/>
                <a:cs typeface="Cordia New"/>
              </a:rPr>
              <a:t>CPG,CNPG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8" name="แผนผังลําดับงาน: กระบวนการสำรอง 67"/>
          <p:cNvSpPr/>
          <p:nvPr/>
        </p:nvSpPr>
        <p:spPr>
          <a:xfrm>
            <a:off x="7560764" y="4438678"/>
            <a:ext cx="1403725" cy="397510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 dirty="0">
                <a:effectLst/>
                <a:latin typeface="Calibri"/>
                <a:ea typeface="Calibri"/>
                <a:cs typeface="TH SarabunPSK"/>
              </a:rPr>
              <a:t>พัฒนาสมรรถนะ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9" name="แผนผังลําดับงาน: กระบวนการสำรอง 68"/>
          <p:cNvSpPr/>
          <p:nvPr/>
        </p:nvSpPr>
        <p:spPr>
          <a:xfrm>
            <a:off x="7586798" y="5020628"/>
            <a:ext cx="1377691" cy="466725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ทบทวนแนวทาง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0" name="แผนผังลําดับงาน: กระบวนการสำรอง 69"/>
          <p:cNvSpPr/>
          <p:nvPr/>
        </p:nvSpPr>
        <p:spPr>
          <a:xfrm>
            <a:off x="7586798" y="5630228"/>
            <a:ext cx="1377691" cy="357505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พัฒนาเครือข่าย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1" name="แผนผังลําดับงาน: กระบวนการสำรอง 70"/>
          <p:cNvSpPr/>
          <p:nvPr/>
        </p:nvSpPr>
        <p:spPr>
          <a:xfrm>
            <a:off x="129210" y="3172778"/>
            <a:ext cx="1182680" cy="437322"/>
          </a:xfrm>
          <a:prstGeom prst="flowChartAlternateProcess">
            <a:avLst/>
          </a:prstGeom>
          <a:solidFill>
            <a:sysClr val="window" lastClr="FFFFFF"/>
          </a:solidFill>
          <a:ln w="3175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1800" b="1">
                <a:effectLst/>
                <a:latin typeface="Calibri"/>
                <a:ea typeface="Calibri"/>
                <a:cs typeface="TH SarabunPSK"/>
              </a:rPr>
              <a:t>ผู้ป่วยปลอดภัย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2" name="สี่เหลี่ยมผืนผ้า 71"/>
          <p:cNvSpPr/>
          <p:nvPr/>
        </p:nvSpPr>
        <p:spPr>
          <a:xfrm>
            <a:off x="7386786" y="1467803"/>
            <a:ext cx="1788678" cy="43688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Arial Rounded MT Bold"/>
                <a:ea typeface="Calibri"/>
                <a:cs typeface="TH SarabunPSK"/>
              </a:rPr>
              <a:t>Intervention 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3" name="กล่องข้อความ 2"/>
          <p:cNvSpPr txBox="1">
            <a:spLocks noChangeArrowheads="1"/>
          </p:cNvSpPr>
          <p:nvPr/>
        </p:nvSpPr>
        <p:spPr bwMode="auto">
          <a:xfrm>
            <a:off x="1605489" y="2448878"/>
            <a:ext cx="206679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KPI : 1) Early diagnosis 100%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        2) </a:t>
            </a:r>
            <a:r>
              <a:rPr lang="th-TH" sz="1400">
                <a:effectLst/>
                <a:latin typeface="TH SarabunPSK"/>
                <a:ea typeface="Calibri"/>
                <a:cs typeface="Cordia New"/>
              </a:rPr>
              <a:t>วินิจฉัยได้ถูกต้อง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4" name="กล่องข้อความ 2"/>
          <p:cNvSpPr txBox="1">
            <a:spLocks noChangeArrowheads="1"/>
          </p:cNvSpPr>
          <p:nvPr/>
        </p:nvSpPr>
        <p:spPr bwMode="auto">
          <a:xfrm>
            <a:off x="1719781" y="4153853"/>
            <a:ext cx="2444590" cy="4343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>
                <a:effectLst/>
                <a:latin typeface="TH SarabunPSK"/>
                <a:ea typeface="Calibri"/>
                <a:cs typeface="Cordia New"/>
              </a:rPr>
              <a:t>KPI : </a:t>
            </a:r>
            <a:r>
              <a:rPr lang="th-TH" sz="1600">
                <a:effectLst/>
                <a:latin typeface="Calibri"/>
                <a:ea typeface="Calibri"/>
                <a:cs typeface="TH SarabunPSK"/>
              </a:rPr>
              <a:t>อัตราเกิดภาวะ</a:t>
            </a:r>
            <a:r>
              <a:rPr lang="en-US" sz="1600">
                <a:effectLst/>
                <a:latin typeface="TH SarabunPSK"/>
                <a:ea typeface="Calibri"/>
                <a:cs typeface="Cordia New"/>
              </a:rPr>
              <a:t>Shock 0%</a:t>
            </a:r>
            <a:r>
              <a:rPr lang="en-US" sz="1200">
                <a:effectLst/>
                <a:latin typeface="TH SarabunPSK"/>
                <a:ea typeface="Calibri"/>
                <a:cs typeface="Cordia New"/>
              </a:rPr>
              <a:t>          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75" name="กล่องข้อความ 2"/>
          <p:cNvSpPr txBox="1">
            <a:spLocks noChangeArrowheads="1"/>
          </p:cNvSpPr>
          <p:nvPr/>
        </p:nvSpPr>
        <p:spPr bwMode="auto">
          <a:xfrm>
            <a:off x="1738830" y="5677853"/>
            <a:ext cx="2171558" cy="3657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KPI :1) </a:t>
            </a:r>
            <a:r>
              <a:rPr lang="th-TH" sz="1400">
                <a:effectLst/>
                <a:latin typeface="TH SarabunPSK"/>
                <a:ea typeface="Calibri"/>
                <a:cs typeface="Cordia New"/>
              </a:rPr>
              <a:t>ให้สุขศึกษาในกลุ่มเสี่ยง 100</a:t>
            </a: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%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 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76" name="ลูกศรเชื่อมต่อแบบตรง 75"/>
          <p:cNvCxnSpPr/>
          <p:nvPr/>
        </p:nvCxnSpPr>
        <p:spPr>
          <a:xfrm flipH="1" flipV="1">
            <a:off x="5920032" y="2239328"/>
            <a:ext cx="1671349" cy="15875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77" name="ลูกศรเชื่อมต่อแบบตรง 76"/>
          <p:cNvCxnSpPr/>
          <p:nvPr/>
        </p:nvCxnSpPr>
        <p:spPr>
          <a:xfrm flipH="1">
            <a:off x="5920032" y="2391728"/>
            <a:ext cx="1668256" cy="278738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5920032" y="2239328"/>
            <a:ext cx="1669306" cy="934085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sp>
        <p:nvSpPr>
          <p:cNvPr id="79" name="สี่เหลี่ยมผืนผ้า 78"/>
          <p:cNvSpPr/>
          <p:nvPr/>
        </p:nvSpPr>
        <p:spPr>
          <a:xfrm>
            <a:off x="1605489" y="1486853"/>
            <a:ext cx="2205846" cy="42735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Arial Rounded MT Bold"/>
                <a:ea typeface="Calibri"/>
                <a:cs typeface="TH SarabunPSK"/>
              </a:rPr>
              <a:t>Primary Driver    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80" name="สี่เหลี่ยมผืนผ้า 79"/>
          <p:cNvSpPr/>
          <p:nvPr/>
        </p:nvSpPr>
        <p:spPr>
          <a:xfrm>
            <a:off x="4262790" y="1477328"/>
            <a:ext cx="2374745" cy="42735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Arial Rounded MT Bold"/>
                <a:ea typeface="Calibri"/>
                <a:cs typeface="TH SarabunPSK"/>
              </a:rPr>
              <a:t>Secondary</a:t>
            </a:r>
            <a:r>
              <a:rPr lang="en-US" sz="1800" b="1">
                <a:effectLst/>
                <a:latin typeface="TH SarabunPSK"/>
                <a:ea typeface="Calibri"/>
                <a:cs typeface="Cordia New"/>
              </a:rPr>
              <a:t>  </a:t>
            </a:r>
            <a:r>
              <a:rPr lang="en-US" sz="1800" b="1">
                <a:effectLst/>
                <a:latin typeface="Arial Rounded MT Bold"/>
                <a:ea typeface="Calibri"/>
                <a:cs typeface="TH SarabunPSK"/>
              </a:rPr>
              <a:t>Driver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2540" y="1467803"/>
            <a:ext cx="1381035" cy="42735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Arial Rounded MT Bold"/>
                <a:ea typeface="Calibri"/>
                <a:cs typeface="TH SarabunPSK"/>
              </a:rPr>
              <a:t>Purpose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82" name="ลูกศรเชื่อมต่อแบบตรง 81"/>
          <p:cNvCxnSpPr/>
          <p:nvPr/>
        </p:nvCxnSpPr>
        <p:spPr>
          <a:xfrm flipH="1">
            <a:off x="1310233" y="2239328"/>
            <a:ext cx="466694" cy="1152525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3" name="ลูกศรเชื่อมต่อแบบตรง 82"/>
          <p:cNvCxnSpPr/>
          <p:nvPr/>
        </p:nvCxnSpPr>
        <p:spPr>
          <a:xfrm flipH="1">
            <a:off x="1310233" y="3391853"/>
            <a:ext cx="466694" cy="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4" name="ลูกศรเชื่อมต่อแบบตรง 83"/>
          <p:cNvCxnSpPr/>
          <p:nvPr/>
        </p:nvCxnSpPr>
        <p:spPr>
          <a:xfrm flipH="1" flipV="1">
            <a:off x="5920032" y="2667953"/>
            <a:ext cx="1669499" cy="1162298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5" name="ลูกศรเชื่อมต่อแบบตรง 84"/>
          <p:cNvCxnSpPr/>
          <p:nvPr/>
        </p:nvCxnSpPr>
        <p:spPr>
          <a:xfrm flipH="1" flipV="1">
            <a:off x="5929556" y="3087053"/>
            <a:ext cx="1631208" cy="74422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6" name="ลูกศรเชื่อมต่อแบบตรง 85"/>
          <p:cNvCxnSpPr/>
          <p:nvPr/>
        </p:nvCxnSpPr>
        <p:spPr>
          <a:xfrm flipH="1" flipV="1">
            <a:off x="5939081" y="3696653"/>
            <a:ext cx="1621049" cy="13843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7" name="ลูกศรเชื่อมต่อแบบตรง 86"/>
          <p:cNvCxnSpPr/>
          <p:nvPr/>
        </p:nvCxnSpPr>
        <p:spPr>
          <a:xfrm flipH="1">
            <a:off x="5929556" y="3839528"/>
            <a:ext cx="1659727" cy="576083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8" name="ลูกศรเชื่อมต่อแบบตรง 87"/>
          <p:cNvCxnSpPr/>
          <p:nvPr/>
        </p:nvCxnSpPr>
        <p:spPr>
          <a:xfrm flipH="1">
            <a:off x="5939081" y="3839528"/>
            <a:ext cx="1649787" cy="1182425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89" name="ลูกศรเชื่อมต่อแบบตรง 88"/>
          <p:cNvCxnSpPr/>
          <p:nvPr/>
        </p:nvCxnSpPr>
        <p:spPr>
          <a:xfrm flipH="1" flipV="1">
            <a:off x="5929556" y="4411028"/>
            <a:ext cx="1671211" cy="805068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0" name="ลูกศรเชื่อมต่อแบบตรง 89"/>
          <p:cNvCxnSpPr/>
          <p:nvPr/>
        </p:nvCxnSpPr>
        <p:spPr>
          <a:xfrm flipH="1" flipV="1">
            <a:off x="5920032" y="5020628"/>
            <a:ext cx="1669665" cy="765313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sp>
        <p:nvSpPr>
          <p:cNvPr id="91" name="กล่องข้อความ 2"/>
          <p:cNvSpPr txBox="1">
            <a:spLocks noChangeArrowheads="1"/>
          </p:cNvSpPr>
          <p:nvPr/>
        </p:nvSpPr>
        <p:spPr bwMode="auto">
          <a:xfrm>
            <a:off x="4596143" y="5382578"/>
            <a:ext cx="1570252" cy="96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*</a:t>
            </a:r>
            <a:r>
              <a:rPr lang="th-TH" sz="1400">
                <a:effectLst/>
                <a:latin typeface="TH SarabunPSK"/>
                <a:ea typeface="Calibri"/>
                <a:cs typeface="Cordia New"/>
              </a:rPr>
              <a:t>ส่งต่อเนื่องข้อมูลเครือข่าย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400">
                <a:effectLst/>
                <a:latin typeface="Calibri"/>
                <a:ea typeface="Calibri"/>
                <a:cs typeface="TH SarabunPSK"/>
              </a:rPr>
              <a:t>*นัดติดตามอาการ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*</a:t>
            </a:r>
            <a:r>
              <a:rPr lang="th-TH" sz="1400">
                <a:effectLst/>
                <a:latin typeface="TH SarabunPSK"/>
                <a:ea typeface="Calibri"/>
                <a:cs typeface="Cordia New"/>
              </a:rPr>
              <a:t>มีการวางแผนการจำหน่าย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92" name="ลูกศรเชื่อมต่อแบบตรง 91"/>
          <p:cNvCxnSpPr/>
          <p:nvPr/>
        </p:nvCxnSpPr>
        <p:spPr>
          <a:xfrm flipH="1">
            <a:off x="3672279" y="2172653"/>
            <a:ext cx="864647" cy="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3" name="ลูกศรเชื่อมต่อแบบตรง 92"/>
          <p:cNvCxnSpPr/>
          <p:nvPr/>
        </p:nvCxnSpPr>
        <p:spPr>
          <a:xfrm flipH="1" flipV="1">
            <a:off x="3672279" y="2172653"/>
            <a:ext cx="854654" cy="407505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4" name="ลูกศรเชื่อมต่อแบบตรง 93"/>
          <p:cNvCxnSpPr/>
          <p:nvPr/>
        </p:nvCxnSpPr>
        <p:spPr>
          <a:xfrm flipH="1">
            <a:off x="3672279" y="3172778"/>
            <a:ext cx="864180" cy="188844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5" name="ลูกศรเชื่อมต่อแบบตรง 94"/>
          <p:cNvCxnSpPr/>
          <p:nvPr/>
        </p:nvCxnSpPr>
        <p:spPr>
          <a:xfrm flipH="1" flipV="1">
            <a:off x="3672279" y="3363278"/>
            <a:ext cx="893995" cy="318301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6" name="ลูกศรเชื่อมต่อแบบตรง 95"/>
          <p:cNvCxnSpPr/>
          <p:nvPr/>
        </p:nvCxnSpPr>
        <p:spPr>
          <a:xfrm flipH="1">
            <a:off x="3777047" y="4506278"/>
            <a:ext cx="786714" cy="63246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7" name="ลูกศรเชื่อมต่อแบบตรง 96"/>
          <p:cNvCxnSpPr/>
          <p:nvPr/>
        </p:nvCxnSpPr>
        <p:spPr>
          <a:xfrm flipH="1">
            <a:off x="3729425" y="5125403"/>
            <a:ext cx="836240" cy="149225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cxnSp>
        <p:nvCxnSpPr>
          <p:cNvPr id="98" name="ลูกศรเชื่อมต่อแบบตรง 97"/>
          <p:cNvCxnSpPr/>
          <p:nvPr/>
        </p:nvCxnSpPr>
        <p:spPr>
          <a:xfrm flipH="1" flipV="1">
            <a:off x="1291184" y="3534728"/>
            <a:ext cx="466060" cy="1550670"/>
          </a:xfrm>
          <a:prstGeom prst="straightConnector1">
            <a:avLst/>
          </a:prstGeom>
          <a:noFill/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tailEnd type="arrow"/>
          </a:ln>
          <a:effectLst/>
        </p:spPr>
      </p:cxnSp>
      <p:sp>
        <p:nvSpPr>
          <p:cNvPr id="99" name="กล่องข้อความ 2"/>
          <p:cNvSpPr txBox="1">
            <a:spLocks noChangeArrowheads="1"/>
          </p:cNvSpPr>
          <p:nvPr/>
        </p:nvSpPr>
        <p:spPr bwMode="auto">
          <a:xfrm>
            <a:off x="129210" y="3953828"/>
            <a:ext cx="1318174" cy="10363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95000"/>
              </a:sys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KPI :</a:t>
            </a:r>
            <a:r>
              <a:rPr lang="th-TH" sz="1600">
                <a:effectLst/>
                <a:latin typeface="Calibri"/>
                <a:ea typeface="Calibri"/>
                <a:cs typeface="TH SarabunPSK"/>
              </a:rPr>
              <a:t>อัตราการเกิดภาวะ </a:t>
            </a:r>
            <a:r>
              <a:rPr lang="en-US" sz="1600">
                <a:effectLst/>
                <a:latin typeface="TH SarabunPSK"/>
                <a:ea typeface="Calibri"/>
                <a:cs typeface="Cordia New"/>
              </a:rPr>
              <a:t>Shock </a:t>
            </a:r>
            <a:r>
              <a:rPr lang="th-TH" sz="1600">
                <a:effectLst/>
                <a:latin typeface="TH SarabunPSK"/>
                <a:ea typeface="Calibri"/>
                <a:cs typeface="Cordia New"/>
              </a:rPr>
              <a:t/>
            </a:r>
            <a:br>
              <a:rPr lang="th-TH" sz="1600">
                <a:effectLst/>
                <a:latin typeface="TH SarabunPSK"/>
                <a:ea typeface="Calibri"/>
                <a:cs typeface="Cordia New"/>
              </a:rPr>
            </a:br>
            <a:r>
              <a:rPr lang="th-TH" sz="1600">
                <a:effectLst/>
                <a:latin typeface="TH SarabunPSK"/>
                <a:ea typeface="Calibri"/>
                <a:cs typeface="Cordia New"/>
              </a:rPr>
              <a:t>จาก </a:t>
            </a:r>
            <a:r>
              <a:rPr lang="en-US" sz="1600">
                <a:effectLst/>
                <a:latin typeface="TH SarabunPSK"/>
                <a:ea typeface="Calibri"/>
                <a:cs typeface="Cordia New"/>
              </a:rPr>
              <a:t>ectopic 0 %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400">
                <a:effectLst/>
                <a:latin typeface="TH SarabunPSK"/>
                <a:ea typeface="Calibri"/>
                <a:cs typeface="Cordia New"/>
              </a:rPr>
              <a:t> 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0" name="Text Box 19"/>
          <p:cNvSpPr txBox="1"/>
          <p:nvPr/>
        </p:nvSpPr>
        <p:spPr>
          <a:xfrm>
            <a:off x="6272434" y="2306003"/>
            <a:ext cx="1081969" cy="3886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Cordia New"/>
              </a:rPr>
              <a:t>Technology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1" name="Text Box 20"/>
          <p:cNvSpPr txBox="1"/>
          <p:nvPr/>
        </p:nvSpPr>
        <p:spPr>
          <a:xfrm>
            <a:off x="6281958" y="3172778"/>
            <a:ext cx="1081969" cy="38862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000">
                <a:effectLst/>
                <a:latin typeface="Calibri"/>
                <a:ea typeface="Calibri"/>
                <a:cs typeface="Cordia New"/>
              </a:rPr>
              <a:t>นวัตกรรม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2" name="Text Box 21"/>
          <p:cNvSpPr txBox="1"/>
          <p:nvPr/>
        </p:nvSpPr>
        <p:spPr>
          <a:xfrm>
            <a:off x="6272434" y="3687128"/>
            <a:ext cx="1081969" cy="38862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Cordia New"/>
              </a:rPr>
              <a:t>Technology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03" name="Text Box 29"/>
          <p:cNvSpPr txBox="1"/>
          <p:nvPr/>
        </p:nvSpPr>
        <p:spPr>
          <a:xfrm>
            <a:off x="6301007" y="5306378"/>
            <a:ext cx="1081969" cy="38862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Cordia New"/>
              </a:rPr>
              <a:t>Technology</a:t>
            </a:r>
            <a:endParaRPr lang="en-US" sz="110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220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เป้าหมาย ปัจจัย </a:t>
            </a:r>
            <a:r>
              <a:rPr lang="th-TH" sz="2800" b="1" dirty="0">
                <a:latin typeface="Browallia New" pitchFamily="34" charset="-34"/>
                <a:cs typeface="Browallia New" pitchFamily="34" charset="-34"/>
              </a:rPr>
              <a:t>การขับเคลื่อน ตัวชี้วัด </a:t>
            </a:r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Birth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Asphyxia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77" name="รูปภาพ 7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87" y="1052735"/>
            <a:ext cx="9144000" cy="580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/>
          <p:cNvGrpSpPr/>
          <p:nvPr/>
        </p:nvGrpSpPr>
        <p:grpSpPr>
          <a:xfrm>
            <a:off x="179512" y="947738"/>
            <a:ext cx="8795207" cy="4962525"/>
            <a:chOff x="0" y="0"/>
            <a:chExt cx="9146540" cy="4962525"/>
          </a:xfrm>
        </p:grpSpPr>
        <p:sp>
          <p:nvSpPr>
            <p:cNvPr id="5" name="ลูกศรขวา 4"/>
            <p:cNvSpPr/>
            <p:nvPr/>
          </p:nvSpPr>
          <p:spPr>
            <a:xfrm>
              <a:off x="1466850" y="3714750"/>
              <a:ext cx="248479" cy="218660"/>
            </a:xfrm>
            <a:prstGeom prst="right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ลูกศรขวา 5"/>
            <p:cNvSpPr/>
            <p:nvPr/>
          </p:nvSpPr>
          <p:spPr>
            <a:xfrm>
              <a:off x="3190875" y="3714750"/>
              <a:ext cx="248479" cy="218660"/>
            </a:xfrm>
            <a:prstGeom prst="right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ลูกศรขวา 6"/>
            <p:cNvSpPr/>
            <p:nvPr/>
          </p:nvSpPr>
          <p:spPr>
            <a:xfrm>
              <a:off x="5153025" y="3714750"/>
              <a:ext cx="248285" cy="218440"/>
            </a:xfrm>
            <a:prstGeom prst="right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ลูกศรขวา 7"/>
            <p:cNvSpPr/>
            <p:nvPr/>
          </p:nvSpPr>
          <p:spPr>
            <a:xfrm>
              <a:off x="7134225" y="3714750"/>
              <a:ext cx="248285" cy="218440"/>
            </a:xfrm>
            <a:prstGeom prst="right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แผนผังลําดับงาน: กระบวนการสำรอง 8"/>
            <p:cNvSpPr/>
            <p:nvPr/>
          </p:nvSpPr>
          <p:spPr>
            <a:xfrm>
              <a:off x="1285875" y="0"/>
              <a:ext cx="7265035" cy="795020"/>
            </a:xfrm>
            <a:prstGeom prst="flowChartAlternate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2600" b="1">
                  <a:effectLst/>
                  <a:latin typeface="TH SarabunPSK"/>
                  <a:ea typeface="Calibri"/>
                  <a:cs typeface="Cordia New"/>
                </a:rPr>
                <a:t>Process Flowchart </a:t>
              </a:r>
              <a:r>
                <a:rPr lang="th-TH" sz="2600" b="1">
                  <a:effectLst/>
                  <a:latin typeface="TH SarabunPSK"/>
                  <a:ea typeface="Calibri"/>
                  <a:cs typeface="Cordia New"/>
                </a:rPr>
                <a:t>การดูแลผู้ป่วยที่มีภาวะ</a:t>
              </a:r>
              <a:r>
                <a:rPr lang="en-US" sz="2600" b="1">
                  <a:effectLst/>
                  <a:latin typeface="TH SarabunPSK"/>
                  <a:ea typeface="Calibri"/>
                  <a:cs typeface="Cordia New"/>
                </a:rPr>
                <a:t> Ectopic pregnancy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0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0" y="981075"/>
              <a:ext cx="1371600" cy="16192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Risk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>
                  <a:effectLst/>
                  <a:latin typeface="Calibri"/>
                  <a:ea typeface="Calibri"/>
                  <a:cs typeface="TH SarabunPSK"/>
                </a:rPr>
                <a:t>พบแพทย์ช้า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Miss diagnosis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Delayed diagnosis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1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1638300" y="981075"/>
              <a:ext cx="1669415" cy="14859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Risk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>
                  <a:effectLst/>
                  <a:latin typeface="Calibri"/>
                  <a:ea typeface="Calibri"/>
                  <a:cs typeface="TH SarabunPSK"/>
                </a:rPr>
                <a:t>ประเมินไม่ครอบคลุม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Missed/delayed diagnosis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2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3429000" y="1009650"/>
              <a:ext cx="1718945" cy="166878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Risk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-Delayed surgery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-</a:t>
              </a:r>
              <a:r>
                <a:rPr lang="th-TH" sz="1600">
                  <a:effectLst/>
                  <a:latin typeface="TH SarabunPSK"/>
                  <a:ea typeface="Calibri"/>
                  <a:cs typeface="Cordia New"/>
                </a:rPr>
                <a:t>การเกิดภาวะแทรกซ้อน </a:t>
              </a: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 hypovolemic shock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3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5476875" y="1028700"/>
              <a:ext cx="1927860" cy="249174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Risk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>
                  <a:effectLst/>
                  <a:latin typeface="Calibri"/>
                  <a:ea typeface="Calibri"/>
                  <a:cs typeface="TH SarabunPSK"/>
                </a:rPr>
                <a:t>-การวางแผนจำหน่ายไม่ครอบคลุมปัญหาทำให้ผู้ป่วย/ผู้ดูแลขาดความตระหนักในการดูแลตัวเอง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>
                  <a:effectLst/>
                  <a:latin typeface="Calibri"/>
                  <a:ea typeface="Calibri"/>
                  <a:cs typeface="TH SarabunPSK"/>
                </a:rPr>
                <a:t>-เฝ้าระวังการเกิด </a:t>
              </a:r>
              <a:r>
                <a:rPr lang="en-US" sz="1600">
                  <a:effectLst/>
                  <a:latin typeface="TH SarabunPSK"/>
                  <a:ea typeface="Calibri"/>
                  <a:cs typeface="Cordia New"/>
                </a:rPr>
                <a:t>Ectopic pregnancy </a:t>
              </a:r>
              <a:r>
                <a:rPr lang="th-TH" sz="1600">
                  <a:effectLst/>
                  <a:latin typeface="TH SarabunPSK"/>
                  <a:ea typeface="Calibri"/>
                  <a:cs typeface="Cordia New"/>
                </a:rPr>
                <a:t>ในครั้งต่อไป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4" name="กล่องข้อความ 2"/>
            <p:cNvSpPr txBox="1">
              <a:spLocks noChangeArrowheads="1"/>
            </p:cNvSpPr>
            <p:nvPr/>
          </p:nvSpPr>
          <p:spPr bwMode="auto">
            <a:xfrm>
              <a:off x="7477125" y="1066800"/>
              <a:ext cx="1669415" cy="17907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95000"/>
                </a:sysClr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Risk 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>
                  <a:effectLst/>
                  <a:latin typeface="Calibri"/>
                  <a:ea typeface="Calibri"/>
                  <a:cs typeface="TH SarabunPSK"/>
                </a:rPr>
                <a:t>การสื่อสารข้อมูลไม่มีประสิทธิภาพ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>
                  <a:effectLst/>
                  <a:latin typeface="Calibri"/>
                  <a:ea typeface="Calibri"/>
                  <a:cs typeface="TH SarabunPSK"/>
                </a:rPr>
                <a:t>การตอบกลับข้อมูลไม่สมบูรณ์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5" name="แผนผังลําดับงาน: กระบวนการสำรอง 14"/>
            <p:cNvSpPr/>
            <p:nvPr/>
          </p:nvSpPr>
          <p:spPr>
            <a:xfrm>
              <a:off x="1905000" y="3657600"/>
              <a:ext cx="1152525" cy="665480"/>
            </a:xfrm>
            <a:prstGeom prst="flowChartAlternateProcess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วินิจฉัย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6" name="แผนผังลําดับงาน: กระบวนการสำรอง 15"/>
            <p:cNvSpPr/>
            <p:nvPr/>
          </p:nvSpPr>
          <p:spPr>
            <a:xfrm>
              <a:off x="76200" y="3629025"/>
              <a:ext cx="1303020" cy="1333500"/>
            </a:xfrm>
            <a:prstGeom prst="flowChartAlternateProcess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>
                  <a:effectLst/>
                  <a:latin typeface="TH SarabunPSK"/>
                  <a:ea typeface="Calibri"/>
                  <a:cs typeface="Cordia New"/>
                </a:rPr>
                <a:t>Assessment /Investigation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600" b="1">
                  <a:effectLst/>
                  <a:latin typeface="Calibri"/>
                  <a:ea typeface="Calibri"/>
                  <a:cs typeface="TH SarabunPSK"/>
                </a:rPr>
                <a:t>(</a:t>
              </a:r>
              <a:r>
                <a:rPr lang="en-US" sz="1600" b="1">
                  <a:effectLst/>
                  <a:latin typeface="TH SarabunPSK"/>
                  <a:ea typeface="Calibri"/>
                  <a:cs typeface="Cordia New"/>
                </a:rPr>
                <a:t>At ER</a:t>
              </a:r>
              <a:r>
                <a:rPr lang="th-TH" sz="1600" b="1">
                  <a:effectLst/>
                  <a:latin typeface="TH SarabunPSK"/>
                  <a:ea typeface="Calibri"/>
                  <a:cs typeface="Cordia New"/>
                </a:rPr>
                <a:t>)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7" name="แผนผังลําดับงาน: กระบวนการสำรอง 16"/>
            <p:cNvSpPr/>
            <p:nvPr/>
          </p:nvSpPr>
          <p:spPr>
            <a:xfrm>
              <a:off x="3762375" y="3676650"/>
              <a:ext cx="1152525" cy="998220"/>
            </a:xfrm>
            <a:prstGeom prst="flowChartAlternateProcess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ดูแลรักษา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2200" b="1">
                  <a:effectLst/>
                  <a:latin typeface="Calibri"/>
                  <a:ea typeface="Calibri"/>
                  <a:cs typeface="TH SarabunPSK"/>
                </a:rPr>
                <a:t>(</a:t>
              </a:r>
              <a:r>
                <a:rPr lang="en-US" sz="1800" b="1">
                  <a:effectLst/>
                  <a:latin typeface="TH SarabunPSK"/>
                  <a:ea typeface="Calibri"/>
                  <a:cs typeface="Cordia New"/>
                </a:rPr>
                <a:t>ER,Ward</a:t>
              </a:r>
              <a:r>
                <a:rPr lang="th-TH" sz="2200" b="1">
                  <a:effectLst/>
                  <a:latin typeface="Calibri"/>
                  <a:ea typeface="Calibri"/>
                  <a:cs typeface="TH SarabunPSK"/>
                </a:rPr>
                <a:t>)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b="1">
                  <a:effectLst/>
                  <a:latin typeface="TH SarabunPSK"/>
                  <a:ea typeface="Calibri"/>
                  <a:cs typeface="Cordia New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8" name="แผนผังลําดับงาน: กระบวนการสำรอง 17"/>
            <p:cNvSpPr/>
            <p:nvPr/>
          </p:nvSpPr>
          <p:spPr>
            <a:xfrm>
              <a:off x="5724525" y="3705225"/>
              <a:ext cx="1188720" cy="882015"/>
            </a:xfrm>
            <a:prstGeom prst="flowChartAlternateProcess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วางแผนจำหน่าย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9" name="แผนผังลําดับงาน: กระบวนการสำรอง 18"/>
            <p:cNvSpPr/>
            <p:nvPr/>
          </p:nvSpPr>
          <p:spPr>
            <a:xfrm>
              <a:off x="7820025" y="3733800"/>
              <a:ext cx="1152525" cy="665480"/>
            </a:xfrm>
            <a:prstGeom prst="flowChartAlternateProcess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h-TH" sz="1800" b="1">
                  <a:effectLst/>
                  <a:latin typeface="Calibri"/>
                  <a:ea typeface="Calibri"/>
                  <a:cs typeface="TH SarabunPSK"/>
                </a:rPr>
                <a:t>ดูแลต่อเนื่อง</a:t>
              </a:r>
              <a:endParaRPr lang="en-US" sz="1100">
                <a:effectLst/>
                <a:latin typeface="Calibri"/>
                <a:ea typeface="Calibri"/>
                <a:cs typeface="Cordia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07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642361"/>
              </p:ext>
            </p:extLst>
          </p:nvPr>
        </p:nvGraphicFramePr>
        <p:xfrm>
          <a:off x="563523" y="692696"/>
          <a:ext cx="8059227" cy="5814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312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82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14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82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5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dirty="0">
                          <a:effectLst/>
                        </a:rPr>
                        <a:t>กระบวนการ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ข้อกำหนดกระบวนการ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ตัวชี้วัดกระบวนการ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การออกแบบกระบวนการ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0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Access &amp; entry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Early detection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Early diagnosis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 -ได้รับการวินิจฉัยที่ถูกต้องและทันเวลา </a:t>
                      </a:r>
                      <a:r>
                        <a:rPr lang="en-US" sz="1500" u="sng">
                          <a:effectLst/>
                        </a:rPr>
                        <a:t>&gt;</a:t>
                      </a:r>
                      <a:r>
                        <a:rPr lang="th-TH" sz="1500">
                          <a:effectLst/>
                        </a:rPr>
                        <a:t> 95</a:t>
                      </a:r>
                      <a:r>
                        <a:rPr lang="en-US" sz="15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Evidence/CPG Technology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Assessment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ผู้ป่วย </a:t>
                      </a:r>
                      <a:r>
                        <a:rPr lang="en-US" sz="1500">
                          <a:effectLst/>
                        </a:rPr>
                        <a:t>ectopic pregnancy </a:t>
                      </a:r>
                      <a:r>
                        <a:rPr lang="th-TH" sz="1500">
                          <a:effectLst/>
                        </a:rPr>
                        <a:t>ไม่มีภาวะ</a:t>
                      </a:r>
                      <a:r>
                        <a:rPr lang="en-US" sz="1500">
                          <a:effectLst/>
                        </a:rPr>
                        <a:t> hypovolemic shock 100%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ร้อยละของผู้ป่วยที่ไม่มีภาวะ</a:t>
                      </a:r>
                      <a:r>
                        <a:rPr lang="en-US" sz="1500">
                          <a:effectLst/>
                        </a:rPr>
                        <a:t> hypovolemic shock 100%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Evidence/ CPG safety/Risk-based thinking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25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Care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Effective management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-อัตราของผู้ป่วยไม่มี ภาวะ </a:t>
                      </a:r>
                      <a:r>
                        <a:rPr lang="en-US" sz="1500">
                          <a:effectLst/>
                        </a:rPr>
                        <a:t>shock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r>
                        <a:rPr lang="th-TH" sz="1500">
                          <a:effectLst/>
                        </a:rPr>
                        <a:t>อัตราการผ่าตัดผู้ป่วยที่มี </a:t>
                      </a:r>
                      <a:r>
                        <a:rPr lang="en-US" sz="1500">
                          <a:effectLst/>
                        </a:rPr>
                        <a:t>hypovolemic shock </a:t>
                      </a:r>
                      <a:r>
                        <a:rPr lang="th-TH" sz="1500">
                          <a:effectLst/>
                        </a:rPr>
                        <a:t>ภายใน 30 นาที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-อัตราผู้ป่วยไม่มีภาวะ </a:t>
                      </a:r>
                      <a:r>
                        <a:rPr lang="en-US" sz="1500">
                          <a:effectLst/>
                        </a:rPr>
                        <a:t>hypovolemic shock </a:t>
                      </a:r>
                      <a:r>
                        <a:rPr lang="th-TH" sz="1500">
                          <a:effectLst/>
                        </a:rPr>
                        <a:t>ได้รับการรักษาตาม </a:t>
                      </a:r>
                      <a:r>
                        <a:rPr lang="en-US" sz="1500">
                          <a:effectLst/>
                        </a:rPr>
                        <a:t>CPG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r>
                        <a:rPr lang="th-TH" sz="1500">
                          <a:effectLst/>
                        </a:rPr>
                        <a:t>มีแนวทางการให้ยาป้องกันการชัก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-Evidence/CPG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Discharge planning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ฝึกทักษะการแลผู้ป่วย ของตนเองและญาติ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ร้อยละผลการประเมิน ความรู้ความสามารถของผู้ป่วยและญาติ ก่อนจำหน่าย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Human-centered design 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5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Information &amp; Empowerment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Health education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ร้อยละผลการประเมินความสามารถในการดูแลตนเองที่บ้านของผู้ป่วยและครอบครัว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Humanized healthcare Human-centered design </a:t>
                      </a:r>
                      <a:r>
                        <a:rPr lang="th-TH" sz="1500">
                          <a:effectLst/>
                        </a:rPr>
                        <a:t>นวัตกรรม 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Continuity of care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Home visit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>
                          <a:effectLst/>
                        </a:rPr>
                        <a:t>อัตราการเยี่ยมบ้าน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Human-centered design, technology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4820" marR="6482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3523" y="80139"/>
            <a:ext cx="798951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itchFamily="34" charset="-34"/>
                <a:ea typeface="Calibri" pitchFamily="34" charset="0"/>
                <a:cs typeface="Browallia New" pitchFamily="34" charset="-34"/>
              </a:rPr>
              <a:t>การจัดกระบวนการ การดูแลผู้ป่วย ที่มีภาวะ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Ectopic pregnancy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90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ร้อยละผู้ป่วย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Ectopic 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ที่เกิดภาวะ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Shock </a:t>
            </a:r>
            <a:r>
              <a:rPr lang="th-TH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จาก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ER 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ก่อนถึงหน่วยงาน ปี 2560-2564</a:t>
            </a:r>
          </a:p>
        </p:txBody>
      </p:sp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2071900499"/>
              </p:ext>
            </p:extLst>
          </p:nvPr>
        </p:nvGraphicFramePr>
        <p:xfrm>
          <a:off x="1115616" y="1700808"/>
          <a:ext cx="68063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คำบรรยายภาพแบบสี่เหลี่ยมมุมมน 15"/>
          <p:cNvSpPr/>
          <p:nvPr/>
        </p:nvSpPr>
        <p:spPr>
          <a:xfrm>
            <a:off x="2411760" y="1916832"/>
            <a:ext cx="2016224" cy="1296144"/>
          </a:xfrm>
          <a:prstGeom prst="wedgeRoundRectCallout">
            <a:avLst>
              <a:gd name="adj1" fmla="val 65645"/>
              <a:gd name="adj2" fmla="val 39964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Early detection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Early diagnosis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Fast track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Near miss conference </a:t>
            </a:r>
          </a:p>
        </p:txBody>
      </p:sp>
    </p:spTree>
    <p:extLst>
      <p:ext uri="{BB962C8B-B14F-4D97-AF65-F5344CB8AC3E}">
        <p14:creationId xmlns:p14="http://schemas.microsoft.com/office/powerpoint/2010/main" val="411133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71212" y="332656"/>
            <a:ext cx="6858000" cy="713077"/>
          </a:xfrm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</a:b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Preterm labor with LBW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ผู้ป่วยปลอดภัย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การเข้าถึงบริการรวดเร็ว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การดูแลรักษา</a:t>
            </a: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ที่มีคุณภาพ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27355" y="5262149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ได้รับการเสริมพลังที่ดี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719349"/>
            <a:ext cx="1426464" cy="671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ระบบดูแลต่อเนื่อง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 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monitor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05454" y="492913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ระบบวางแผนจำหน่าย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จัดทำแนวทาง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/Fast track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/สื่อสาร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err="1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มีไลน์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Consult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 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CPG,CNPG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64305" y="4165312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-พัฒนาสมรรถนะ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64305" y="494776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ทบทวนแนวทาง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64305" y="576740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พัฒนาเครือข่าย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60603" y="2647918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EMS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05454" y="417537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สมรรถนะบุคลากร</a:t>
            </a: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395535" y="4686161"/>
            <a:ext cx="1384811" cy="98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 : </a:t>
            </a:r>
            <a:r>
              <a:rPr lang="th-TH" sz="1800" dirty="0">
                <a:latin typeface="Browallia New" pitchFamily="34" charset="-34"/>
                <a:ea typeface="Calibri" panose="020F0502020204030204" pitchFamily="34" charset="0"/>
                <a:cs typeface="Browallia New" pitchFamily="34" charset="-34"/>
              </a:rPr>
              <a:t>ลดอัตราการคลอดก่อนกำหนด &lt; </a:t>
            </a:r>
            <a:r>
              <a:rPr lang="en-US" sz="1800" dirty="0">
                <a:latin typeface="Browallia New" pitchFamily="34" charset="-34"/>
                <a:ea typeface="Calibri" panose="020F0502020204030204" pitchFamily="34" charset="0"/>
                <a:cs typeface="Browallia New" pitchFamily="34" charset="-34"/>
              </a:rPr>
              <a:t>7</a:t>
            </a:r>
            <a:r>
              <a:rPr lang="th-TH" sz="1800" dirty="0">
                <a:latin typeface="Browallia New" pitchFamily="34" charset="-34"/>
                <a:ea typeface="Calibri" panose="020F0502020204030204" pitchFamily="34" charset="0"/>
                <a:cs typeface="Browallia New" pitchFamily="34" charset="-34"/>
              </a:rPr>
              <a:t>  </a:t>
            </a:r>
            <a:r>
              <a:rPr lang="en-US" sz="1400" dirty="0">
                <a:latin typeface="Browallia New" pitchFamily="34" charset="-34"/>
                <a:ea typeface="Calibri" panose="020F0502020204030204" pitchFamily="34" charset="0"/>
                <a:cs typeface="Browallia New" pitchFamily="34" charset="-34"/>
              </a:rPr>
              <a:t>%</a:t>
            </a: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1387931" y="2898748"/>
            <a:ext cx="370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)อัตราการได้รับการดูแลตาม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CPG/CNPG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)อัตราการได้รับยายับยั้งการคลอด ตาม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331924" y="4453186"/>
            <a:ext cx="27826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อัตราการยับยั้งการคลอดสำเร็จ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อัตราการเกิดภาวะแทรกซ้อน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จากการได้ยายับยั้งการคลอด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อัตราการ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ซ้ำด้วย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preterm labor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206529" y="6226553"/>
            <a:ext cx="2757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อัตราการได้รับความรู้เพื่อป้องกัน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การเกิด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preterm labor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4" y="4049033"/>
            <a:ext cx="575111" cy="1670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>
            <a:off x="3984516" y="3753255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</p:cNvCxnSpPr>
          <p:nvPr/>
        </p:nvCxnSpPr>
        <p:spPr>
          <a:xfrm flipH="1" flipV="1">
            <a:off x="3950542" y="4144156"/>
            <a:ext cx="754913" cy="3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3984516" y="5284184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>
            <a:stCxn id="17" idx="1"/>
          </p:cNvCxnSpPr>
          <p:nvPr/>
        </p:nvCxnSpPr>
        <p:spPr>
          <a:xfrm flipH="1" flipV="1">
            <a:off x="3984515" y="5660975"/>
            <a:ext cx="720940" cy="394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endCxn id="27" idx="3"/>
          </p:cNvCxnSpPr>
          <p:nvPr/>
        </p:nvCxnSpPr>
        <p:spPr>
          <a:xfrm flipH="1">
            <a:off x="6131918" y="4498890"/>
            <a:ext cx="732387" cy="17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31918" y="527005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endCxn id="17" idx="3"/>
          </p:cNvCxnSpPr>
          <p:nvPr/>
        </p:nvCxnSpPr>
        <p:spPr>
          <a:xfrm flipH="1">
            <a:off x="6131918" y="6052499"/>
            <a:ext cx="752016" cy="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/>
          <p:nvPr/>
        </p:nvCxnSpPr>
        <p:spPr>
          <a:xfrm flipH="1">
            <a:off x="6137643" y="3726376"/>
            <a:ext cx="715214" cy="60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flipH="1">
            <a:off x="6137643" y="3797612"/>
            <a:ext cx="694945" cy="132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>
            <a:endCxn id="17" idx="3"/>
          </p:cNvCxnSpPr>
          <p:nvPr/>
        </p:nvCxnSpPr>
        <p:spPr>
          <a:xfrm flipH="1">
            <a:off x="6131919" y="3882875"/>
            <a:ext cx="706393" cy="2172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6085655" y="2489680"/>
            <a:ext cx="758381" cy="1128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endParaRPr lang="th-TH" sz="1200" dirty="0"/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077947" y="5760528"/>
            <a:ext cx="1112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6035884" y="2365294"/>
            <a:ext cx="79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052098" y="4294748"/>
            <a:ext cx="1136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1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Safty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/Risk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/>
          </a:p>
        </p:txBody>
      </p: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87067" y="2286659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105926" y="3077967"/>
            <a:ext cx="758380" cy="64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9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205037" y="194835"/>
            <a:ext cx="6858000" cy="713077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Process Flowchart 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การดูแลผู้ป่วย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Preterm labor with LBW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84" name="สี่เหลี่ยมผืนผ้ามุมมน 83"/>
          <p:cNvSpPr/>
          <p:nvPr/>
        </p:nvSpPr>
        <p:spPr>
          <a:xfrm>
            <a:off x="443828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Preterm labor </a:t>
            </a: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ER/ANC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สี่เหลี่ยมผืนผ้ามุมมน 84"/>
          <p:cNvSpPr/>
          <p:nvPr/>
        </p:nvSpPr>
        <p:spPr>
          <a:xfrm>
            <a:off x="2175565" y="3966638"/>
            <a:ext cx="1133401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วินิจฉัย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(ER/ANC/LR)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สี่เหลี่ยมผืนผ้ามุมมน 87"/>
          <p:cNvSpPr/>
          <p:nvPr/>
        </p:nvSpPr>
        <p:spPr>
          <a:xfrm>
            <a:off x="5851737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วางแผนจำหน่าย</a:t>
            </a:r>
          </a:p>
        </p:txBody>
      </p:sp>
      <p:sp>
        <p:nvSpPr>
          <p:cNvPr id="90" name="สี่เหลี่ยมผืนผ้ามุมมน 89"/>
          <p:cNvSpPr/>
          <p:nvPr/>
        </p:nvSpPr>
        <p:spPr>
          <a:xfrm>
            <a:off x="3958454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ดูแลรักษา</a:t>
            </a:r>
            <a:endParaRPr lang="en-US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(LR)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สี่เหลี่ยมผืนผ้ามุมมน 90"/>
          <p:cNvSpPr/>
          <p:nvPr/>
        </p:nvSpPr>
        <p:spPr>
          <a:xfrm>
            <a:off x="7679901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ดูแลต่อเนื่อง</a:t>
            </a:r>
          </a:p>
        </p:txBody>
      </p:sp>
      <p:sp>
        <p:nvSpPr>
          <p:cNvPr id="92" name="กล่องข้อความ 91"/>
          <p:cNvSpPr txBox="1"/>
          <p:nvPr/>
        </p:nvSpPr>
        <p:spPr>
          <a:xfrm>
            <a:off x="318275" y="1603839"/>
            <a:ext cx="1332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-ขาดการสังเกต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warning sign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มาพบแพทย์ช้า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/Refer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ช้า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-Delayed Treatment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กล่องข้อความ 92"/>
          <p:cNvSpPr txBox="1"/>
          <p:nvPr/>
        </p:nvSpPr>
        <p:spPr>
          <a:xfrm>
            <a:off x="2036191" y="1607583"/>
            <a:ext cx="1272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-การประเมิน/วินิจฉัยไม่ครอบคลุม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-ยับยั้งการคลอดล่าช้า</a:t>
            </a: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กล่องข้อความ 93"/>
          <p:cNvSpPr txBox="1"/>
          <p:nvPr/>
        </p:nvSpPr>
        <p:spPr>
          <a:xfrm>
            <a:off x="3921652" y="1647016"/>
            <a:ext cx="13336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-ภาวะแทรกซ้อนของการให้ยายับยั้งการคลอด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-ยับยั้งการคลอดไม่สำเร็จ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-มีการ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Re-admit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ในผู้ป่วยกลุ่มเดิม</a:t>
            </a:r>
          </a:p>
        </p:txBody>
      </p:sp>
      <p:sp>
        <p:nvSpPr>
          <p:cNvPr id="95" name="กล่องข้อความ 94"/>
          <p:cNvSpPr txBox="1"/>
          <p:nvPr/>
        </p:nvSpPr>
        <p:spPr>
          <a:xfrm>
            <a:off x="5892936" y="1603839"/>
            <a:ext cx="1058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-การวางแผนจำหน่ายไม่ครอบคลุม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ปัญหาทำให้ผู้ป่วย/ผู้ดูแลขาดทักษะการดูแลตนเอง</a:t>
            </a:r>
          </a:p>
        </p:txBody>
      </p:sp>
      <p:sp>
        <p:nvSpPr>
          <p:cNvPr id="96" name="กล่องข้อความ 95"/>
          <p:cNvSpPr txBox="1"/>
          <p:nvPr/>
        </p:nvSpPr>
        <p:spPr>
          <a:xfrm>
            <a:off x="7805388" y="1603839"/>
            <a:ext cx="9306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-การสื่อสารข้อมูลไม่มีประสิทธิภาพ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-ผู้ป่วยไม่ได้รับการเยี่ยมบ้านทั่วถึง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1857577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7" name="ลูกศรขวา 96"/>
          <p:cNvSpPr/>
          <p:nvPr/>
        </p:nvSpPr>
        <p:spPr>
          <a:xfrm>
            <a:off x="3687872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" name="ลูกศรขวา 97"/>
          <p:cNvSpPr/>
          <p:nvPr/>
        </p:nvSpPr>
        <p:spPr>
          <a:xfrm>
            <a:off x="5558304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" name="ลูกศรขวา 98"/>
          <p:cNvSpPr/>
          <p:nvPr/>
        </p:nvSpPr>
        <p:spPr>
          <a:xfrm>
            <a:off x="7383780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5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6072" y="1"/>
            <a:ext cx="8244400" cy="777875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การจัดกระบวนการ การดูแลผู้ป่วย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Preterm labor with LBW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88882"/>
              </p:ext>
            </p:extLst>
          </p:nvPr>
        </p:nvGraphicFramePr>
        <p:xfrm>
          <a:off x="363474" y="719666"/>
          <a:ext cx="8359903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4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7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14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Early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detection,early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diagnosis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ร้อยละการไ</a:t>
                      </a:r>
                      <a:r>
                        <a:rPr kumimoji="0" lang="th-TH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รับการดูแลยับยั้งการคลอด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preterm labor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CPG/CNPG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ea typeface="Calibri" panose="020F0502020204030204" pitchFamily="34" charset="0"/>
                        </a:rPr>
                        <a:t>ลดอัตราการคลอดก่อนกำหนด </a:t>
                      </a:r>
                      <a:r>
                        <a:rPr lang="th-TH" sz="1600" dirty="0"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th-TH" sz="1600" dirty="0"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</a:t>
                      </a:r>
                      <a:r>
                        <a:rPr lang="th-TH" sz="1600" dirty="0"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n-US" sz="1200" dirty="0"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%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ร้อยละผู้ป่วย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preterm labor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ได้รับการดูแลอย่างเหมาะสม</a:t>
                      </a: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management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-อัตราการเกิดภาวะแทรกซ้อนของการยับยั้งการคลอด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-อัตราการยับยั้งการคลอดสำเร็จ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admit 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ซ้ำด้วย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preterm labor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Discharge planning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ฝึกทักษะการดูแลตนเองสำหรับผู้ป่วยและผู้ดูแลหลัก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-ร้อยละผลการประเมินความรู้</a:t>
                      </a:r>
                      <a:r>
                        <a:rPr lang="th-TH" sz="12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และความ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สามารถในการดูแลตนเองก่อนจำหน่าย</a:t>
                      </a: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&amp; empowerment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education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-ร้อยละผลการประเมินความสามารถในการดูแลตนเองที่บ้าน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Humanize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 healthcare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Continuty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 visit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อัตราการเยี่ยมบ้าน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6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4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11530" y="548680"/>
            <a:ext cx="7720910" cy="77437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/>
                <a:latin typeface="Browallia New" pitchFamily="34" charset="-34"/>
                <a:cs typeface="Browallia New" pitchFamily="34" charset="-34"/>
              </a:rPr>
              <a:t>Process flowchart </a:t>
            </a:r>
            <a:r>
              <a:rPr lang="th-TH" sz="2400" b="1" dirty="0">
                <a:solidFill>
                  <a:schemeClr val="tx1"/>
                </a:solidFill>
                <a:effectLst/>
                <a:latin typeface="Browallia New" pitchFamily="34" charset="-34"/>
                <a:cs typeface="Browallia New" pitchFamily="34" charset="-34"/>
              </a:rPr>
              <a:t>การดูแลหญิงตั้งครรภ์เพื่อป้องกัน </a:t>
            </a:r>
            <a:r>
              <a:rPr lang="en-US" sz="2400" b="1" dirty="0">
                <a:solidFill>
                  <a:schemeClr val="tx1"/>
                </a:solidFill>
                <a:effectLst/>
                <a:latin typeface="Browallia New" pitchFamily="34" charset="-34"/>
                <a:cs typeface="Browallia New" pitchFamily="34" charset="-34"/>
              </a:rPr>
              <a:t>Birth Asphyxia</a:t>
            </a:r>
            <a:r>
              <a:rPr lang="en-US" sz="2000" dirty="0">
                <a:solidFill>
                  <a:schemeClr val="tx1"/>
                </a:solidFill>
                <a:effectLst/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Browallia New" pitchFamily="34" charset="-34"/>
                <a:cs typeface="Browallia New" pitchFamily="34" charset="-34"/>
              </a:rPr>
            </a:br>
            <a:endParaRPr lang="en-US" sz="2000" dirty="0">
              <a:solidFill>
                <a:schemeClr val="tx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054"/>
            <a:ext cx="9144000" cy="553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725760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การจัดกระบวนการเพื่อลดการเกิด </a:t>
            </a: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Birth 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Asphyxia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8" r="1408"/>
          <a:stretch/>
        </p:blipFill>
        <p:spPr>
          <a:xfrm>
            <a:off x="-108520" y="908720"/>
            <a:ext cx="9252520" cy="594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653752"/>
          </a:xfrm>
        </p:spPr>
        <p:txBody>
          <a:bodyPr>
            <a:noAutofit/>
          </a:bodyPr>
          <a:lstStyle/>
          <a:p>
            <a:pPr algn="ctr"/>
            <a:r>
              <a:rPr lang="th-TH" sz="2000" b="1" dirty="0">
                <a:latin typeface="Browallia New" pitchFamily="34" charset="-34"/>
                <a:ea typeface="Tahoma" pitchFamily="34" charset="0"/>
                <a:cs typeface="Browallia New" pitchFamily="34" charset="-34"/>
              </a:rPr>
              <a:t>อัตราทารกแรกเกิดขาดออกซิเจน </a:t>
            </a:r>
            <a:br>
              <a:rPr lang="th-TH" sz="2000" b="1" dirty="0">
                <a:latin typeface="Browallia New" pitchFamily="34" charset="-34"/>
                <a:ea typeface="Tahoma" pitchFamily="34" charset="0"/>
                <a:cs typeface="Browallia New" pitchFamily="34" charset="-34"/>
              </a:rPr>
            </a:br>
            <a:r>
              <a:rPr lang="th-TH" sz="2000" b="1" dirty="0" smtClean="0">
                <a:latin typeface="Browallia New" pitchFamily="34" charset="-34"/>
                <a:ea typeface="Tahoma" pitchFamily="34" charset="0"/>
                <a:cs typeface="Browallia New" pitchFamily="34" charset="-34"/>
              </a:rPr>
              <a:t>ปี  2559 - 2564</a:t>
            </a:r>
            <a:endParaRPr lang="th-TH" sz="2000" b="1" dirty="0">
              <a:latin typeface="Browallia New" pitchFamily="34" charset="-34"/>
              <a:ea typeface="Tahoma" pitchFamily="34" charset="0"/>
              <a:cs typeface="Browallia New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483208"/>
              </p:ext>
            </p:extLst>
          </p:nvPr>
        </p:nvGraphicFramePr>
        <p:xfrm>
          <a:off x="822325" y="1100138"/>
          <a:ext cx="8142163" cy="5065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คำบรรยายภาพแบบสี่เหลี่ยมมุมมน 4"/>
          <p:cNvSpPr/>
          <p:nvPr/>
        </p:nvSpPr>
        <p:spPr>
          <a:xfrm>
            <a:off x="5364088" y="2204864"/>
            <a:ext cx="3312368" cy="936104"/>
          </a:xfrm>
          <a:prstGeom prst="wedgeRoundRectCallout">
            <a:avLst>
              <a:gd name="adj1" fmla="val -37320"/>
              <a:gd name="adj2" fmla="val 103201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Browallia New" pitchFamily="34" charset="-34"/>
                <a:cs typeface="Browallia New" pitchFamily="34" charset="-34"/>
              </a:rPr>
              <a:t>EWS:Intrauterine</a:t>
            </a:r>
            <a:r>
              <a:rPr lang="en-US" sz="16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600" dirty="0" err="1">
                <a:latin typeface="Browallia New" pitchFamily="34" charset="-34"/>
                <a:cs typeface="Browallia New" pitchFamily="34" charset="-34"/>
              </a:rPr>
              <a:t>resuscitation,Fast</a:t>
            </a:r>
            <a:r>
              <a:rPr lang="en-US" sz="16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600" dirty="0" err="1">
                <a:latin typeface="Browallia New" pitchFamily="34" charset="-34"/>
                <a:cs typeface="Browallia New" pitchFamily="34" charset="-34"/>
              </a:rPr>
              <a:t>track,Consultation,CPG</a:t>
            </a:r>
            <a:r>
              <a:rPr lang="en-US" sz="1600" dirty="0">
                <a:latin typeface="Browallia New" pitchFamily="34" charset="-34"/>
                <a:cs typeface="Browallia New" pitchFamily="34" charset="-34"/>
              </a:rPr>
              <a:t>/NCPG,EBM,NCPR team</a:t>
            </a:r>
            <a:endParaRPr lang="th-TH" sz="1600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90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713077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h-TH" sz="24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Preterm labor</a:t>
            </a:r>
            <a:endParaRPr lang="th-TH" sz="2400" b="1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ผู้ป่วยปลอดภัย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การเข้าถึงบริการรวดเร็ว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การดูแลรักษา</a:t>
            </a: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ที่มีคุณภาพ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27355" y="5262149"/>
            <a:ext cx="142646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ได้รับการเสริมพลังที่ดี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719349"/>
            <a:ext cx="1426464" cy="6717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ระบบดูแลต่อเนื่อง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 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monitor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05454" y="4929130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ระบบวางแผนจำหน่าย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จัดทำแนวทาง</a:t>
            </a:r>
            <a:r>
              <a:rPr lang="en-US" sz="14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/Fast track</a:t>
            </a:r>
            <a:r>
              <a:rPr lang="th-TH" sz="14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/สื่อสาร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err="1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มีไลน์</a:t>
            </a:r>
            <a:r>
              <a:rPr lang="th-TH" sz="12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Consult</a:t>
            </a:r>
            <a:endParaRPr lang="th-TH" sz="12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 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CPG,CNPG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64305" y="4165312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-พัฒนาสมรรถนะ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64305" y="4947760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ทบทวนแนวทาง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64305" y="5767400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พัฒนาเครือข่าย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60603" y="2647918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EMS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05454" y="4175375"/>
            <a:ext cx="1426464" cy="6818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สมรรถนะบุคลากร</a:t>
            </a: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Purpose</a:t>
            </a:r>
            <a:endParaRPr lang="th-TH" sz="18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Primary Driver</a:t>
            </a:r>
            <a:endParaRPr lang="th-TH" sz="18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143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Secondary Driver</a:t>
            </a:r>
            <a:endParaRPr lang="th-TH" sz="18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Intervention</a:t>
            </a:r>
            <a:endParaRPr lang="th-TH" sz="18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251520" y="4686161"/>
            <a:ext cx="1700725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600" dirty="0">
                <a:ea typeface="Calibri" panose="020F0502020204030204" pitchFamily="34" charset="0"/>
              </a:rPr>
              <a:t>ลดอัตราการคลอดก่อนกำหนด </a:t>
            </a:r>
            <a:r>
              <a:rPr lang="th-TH" sz="1600" dirty="0">
                <a:ea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th-TH" sz="1600" dirty="0">
                <a:ea typeface="Calibri" panose="020F0502020204030204" pitchFamily="34" charset="0"/>
              </a:rPr>
              <a:t> </a:t>
            </a:r>
            <a:r>
              <a:rPr lang="en-US" sz="1600" dirty="0">
                <a:ea typeface="Calibri" panose="020F0502020204030204" pitchFamily="34" charset="0"/>
                <a:cs typeface="Cordia New" panose="020B0304020202020204" pitchFamily="34" charset="-34"/>
              </a:rPr>
              <a:t>7</a:t>
            </a:r>
            <a:r>
              <a:rPr lang="th-TH" sz="1600" dirty="0">
                <a:ea typeface="Calibri" panose="020F0502020204030204" pitchFamily="34" charset="0"/>
              </a:rPr>
              <a:t>  </a:t>
            </a:r>
            <a:r>
              <a:rPr lang="en-US" sz="1200" dirty="0">
                <a:ea typeface="Calibri" panose="020F0502020204030204" pitchFamily="34" charset="0"/>
                <a:cs typeface="Cordia New" panose="020B0304020202020204" pitchFamily="34" charset="-34"/>
              </a:rPr>
              <a:t>%</a:t>
            </a: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2333833" y="2898748"/>
            <a:ext cx="2380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 : 1</a:t>
            </a:r>
            <a:r>
              <a:rPr lang="th-TH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)อัตราการได้รับการดูแลตาม </a:t>
            </a:r>
            <a:r>
              <a:rPr lang="en-US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CPG/CNPG</a:t>
            </a:r>
          </a:p>
          <a:p>
            <a:r>
              <a:rPr lang="en-US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</a:t>
            </a:r>
            <a:r>
              <a:rPr lang="th-TH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)อัตราการได้รับยายับยั้งการคลอด ตาม </a:t>
            </a:r>
            <a:r>
              <a:rPr lang="en-US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 </a:t>
            </a:r>
            <a:r>
              <a:rPr lang="th-TH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452246" y="4421298"/>
            <a:ext cx="19207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KPI :</a:t>
            </a:r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1)</a:t>
            </a:r>
            <a:r>
              <a:rPr lang="en-US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1200" dirty="0">
                <a:solidFill>
                  <a:prstClr val="black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อัตราการยับยั้งการคลอดสำเร็จ</a:t>
            </a:r>
            <a:endParaRPr lang="th-TH" sz="12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2) อัตราการเกิดภาวะแทรกซ้อน</a:t>
            </a:r>
          </a:p>
          <a:p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จากการได้ยายับยั้งการคลอด</a:t>
            </a:r>
          </a:p>
          <a:p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3) อัตราการ</a:t>
            </a:r>
            <a:r>
              <a:rPr lang="en-US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admit </a:t>
            </a:r>
            <a:r>
              <a:rPr lang="th-TH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ซ้ำด้วย </a:t>
            </a:r>
            <a:r>
              <a:rPr lang="en-US" sz="1200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preterm labor</a:t>
            </a:r>
            <a:endParaRPr lang="th-TH" sz="12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endParaRPr lang="th-TH" sz="1200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206529" y="6226553"/>
            <a:ext cx="2757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อัตราการได้รับความรู้เพื่อป้องกัน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การเกิด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preterm labor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4" y="4049033"/>
            <a:ext cx="575111" cy="1670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>
            <a:off x="3984516" y="3753255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</p:cNvCxnSpPr>
          <p:nvPr/>
        </p:nvCxnSpPr>
        <p:spPr>
          <a:xfrm flipH="1" flipV="1">
            <a:off x="3950542" y="4144156"/>
            <a:ext cx="754913" cy="3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3984516" y="5284184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>
            <a:stCxn id="17" idx="1"/>
          </p:cNvCxnSpPr>
          <p:nvPr/>
        </p:nvCxnSpPr>
        <p:spPr>
          <a:xfrm flipH="1" flipV="1">
            <a:off x="3984515" y="5660975"/>
            <a:ext cx="720940" cy="394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endCxn id="27" idx="3"/>
          </p:cNvCxnSpPr>
          <p:nvPr/>
        </p:nvCxnSpPr>
        <p:spPr>
          <a:xfrm flipH="1">
            <a:off x="6131918" y="4498890"/>
            <a:ext cx="732387" cy="17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31918" y="527005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endCxn id="17" idx="3"/>
          </p:cNvCxnSpPr>
          <p:nvPr/>
        </p:nvCxnSpPr>
        <p:spPr>
          <a:xfrm flipH="1">
            <a:off x="6131918" y="6052499"/>
            <a:ext cx="752016" cy="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/>
          <p:nvPr/>
        </p:nvCxnSpPr>
        <p:spPr>
          <a:xfrm flipH="1">
            <a:off x="6137643" y="3726376"/>
            <a:ext cx="715214" cy="60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flipH="1">
            <a:off x="6137643" y="3797612"/>
            <a:ext cx="694945" cy="132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>
            <a:endCxn id="17" idx="3"/>
          </p:cNvCxnSpPr>
          <p:nvPr/>
        </p:nvCxnSpPr>
        <p:spPr>
          <a:xfrm flipH="1">
            <a:off x="6131919" y="3882875"/>
            <a:ext cx="706393" cy="2172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6085655" y="2489680"/>
            <a:ext cx="758381" cy="1128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1181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endParaRPr lang="th-TH" sz="1200" dirty="0"/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077947" y="5760528"/>
            <a:ext cx="1112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6035884" y="2365294"/>
            <a:ext cx="79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2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052098" y="4294748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EB,</a:t>
            </a:r>
            <a:r>
              <a:rPr lang="th-TH" sz="12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นวัตกรรม</a:t>
            </a:r>
          </a:p>
          <a:p>
            <a:r>
              <a:rPr lang="en-US" sz="1200" b="1" dirty="0" err="1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Safty</a:t>
            </a:r>
            <a:r>
              <a:rPr lang="en-US" sz="12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/Risk</a:t>
            </a:r>
            <a:r>
              <a:rPr lang="th-TH" sz="12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endParaRPr lang="th-TH" sz="1200" b="1" dirty="0"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87067" y="2286659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105926" y="3077967"/>
            <a:ext cx="758380" cy="64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0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205037" y="194835"/>
            <a:ext cx="6858000" cy="713077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Flowchart 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การดูแลผู้ป่วย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Preterm labor 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สี่เหลี่ยมผืนผ้ามุมมน 83"/>
          <p:cNvSpPr/>
          <p:nvPr/>
        </p:nvSpPr>
        <p:spPr>
          <a:xfrm>
            <a:off x="443828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Preterm labor </a:t>
            </a:r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ER/ANC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สี่เหลี่ยมผืนผ้ามุมมน 84"/>
          <p:cNvSpPr/>
          <p:nvPr/>
        </p:nvSpPr>
        <p:spPr>
          <a:xfrm>
            <a:off x="2175565" y="3966638"/>
            <a:ext cx="1133401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วินิจฉัย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(ER/ANC/LR)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สี่เหลี่ยมผืนผ้ามุมมน 87"/>
          <p:cNvSpPr/>
          <p:nvPr/>
        </p:nvSpPr>
        <p:spPr>
          <a:xfrm>
            <a:off x="5851737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วางแผนจำหน่าย</a:t>
            </a:r>
          </a:p>
        </p:txBody>
      </p:sp>
      <p:sp>
        <p:nvSpPr>
          <p:cNvPr id="90" name="สี่เหลี่ยมผืนผ้ามุมมน 89"/>
          <p:cNvSpPr/>
          <p:nvPr/>
        </p:nvSpPr>
        <p:spPr>
          <a:xfrm>
            <a:off x="3958454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ดูแลรักษา</a:t>
            </a:r>
            <a:endParaRPr lang="en-US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(LR)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สี่เหลี่ยมผืนผ้ามุมมน 90"/>
          <p:cNvSpPr/>
          <p:nvPr/>
        </p:nvSpPr>
        <p:spPr>
          <a:xfrm>
            <a:off x="7679901" y="3966638"/>
            <a:ext cx="105613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ดูแลต่อเนื่อง</a:t>
            </a:r>
          </a:p>
        </p:txBody>
      </p:sp>
      <p:sp>
        <p:nvSpPr>
          <p:cNvPr id="92" name="กล่องข้อความ 91"/>
          <p:cNvSpPr txBox="1"/>
          <p:nvPr/>
        </p:nvSpPr>
        <p:spPr>
          <a:xfrm>
            <a:off x="318275" y="1603839"/>
            <a:ext cx="1332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-ขาดการสังเกต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warning sign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มาพบแพทย์ช้า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/Refer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ช้า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-Delayed Treatment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กล่องข้อความ 92"/>
          <p:cNvSpPr txBox="1"/>
          <p:nvPr/>
        </p:nvSpPr>
        <p:spPr>
          <a:xfrm>
            <a:off x="2036191" y="1607583"/>
            <a:ext cx="1272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-การประเมิน/วินิจฉัยไม่ครอบคลุม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-ยับยั้งการคลอดล่าช้า</a:t>
            </a:r>
          </a:p>
          <a:p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กล่องข้อความ 93"/>
          <p:cNvSpPr txBox="1"/>
          <p:nvPr/>
        </p:nvSpPr>
        <p:spPr>
          <a:xfrm>
            <a:off x="3921652" y="1647016"/>
            <a:ext cx="13336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-ภาวะแทรกซ้อนของการให้ยายับยั้งการคลอด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-ยับยั้งการคลอดไม่สำเร็จ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-มีการ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Re-admit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ในผู้ป่วยกลุ่มเดิม</a:t>
            </a:r>
          </a:p>
        </p:txBody>
      </p:sp>
      <p:sp>
        <p:nvSpPr>
          <p:cNvPr id="95" name="กล่องข้อความ 94"/>
          <p:cNvSpPr txBox="1"/>
          <p:nvPr/>
        </p:nvSpPr>
        <p:spPr>
          <a:xfrm>
            <a:off x="5892936" y="1603839"/>
            <a:ext cx="1058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-การวางแผนจำหน่ายไม่ครอบคลุม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ปัญหาทำให้ผู้ป่วย/ผู้ดูแลขาดทักษะการดูแลตนเอง</a:t>
            </a:r>
          </a:p>
        </p:txBody>
      </p:sp>
      <p:sp>
        <p:nvSpPr>
          <p:cNvPr id="96" name="กล่องข้อความ 95"/>
          <p:cNvSpPr txBox="1"/>
          <p:nvPr/>
        </p:nvSpPr>
        <p:spPr>
          <a:xfrm>
            <a:off x="7805388" y="1603839"/>
            <a:ext cx="9306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-การสื่อสารข้อมูลไม่มีประสิทธิภาพ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-ผู้ป่วยไม่ได้รับการเยี่ยมบ้านทั่วถึง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1857577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7" name="ลูกศรขวา 96"/>
          <p:cNvSpPr/>
          <p:nvPr/>
        </p:nvSpPr>
        <p:spPr>
          <a:xfrm>
            <a:off x="3687872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" name="ลูกศรขวา 97"/>
          <p:cNvSpPr/>
          <p:nvPr/>
        </p:nvSpPr>
        <p:spPr>
          <a:xfrm>
            <a:off x="5558304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" name="ลูกศรขวา 98"/>
          <p:cNvSpPr/>
          <p:nvPr/>
        </p:nvSpPr>
        <p:spPr>
          <a:xfrm>
            <a:off x="7383780" y="4181522"/>
            <a:ext cx="23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0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084314" cy="777875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>
                <a:solidFill>
                  <a:schemeClr val="tx1"/>
                </a:solidFill>
                <a:effectLst/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การจัดกระบวนการ การดูแลผู้ป่วย </a:t>
            </a:r>
            <a:r>
              <a:rPr lang="en-US" sz="2400" b="1" dirty="0">
                <a:solidFill>
                  <a:schemeClr val="tx1"/>
                </a:solidFill>
                <a:effectLst/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Preterm labor </a:t>
            </a:r>
            <a:endParaRPr lang="th-TH" sz="2400" b="1" dirty="0">
              <a:solidFill>
                <a:schemeClr val="tx1"/>
              </a:solidFill>
              <a:effectLst/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81424"/>
              </p:ext>
            </p:extLst>
          </p:nvPr>
        </p:nvGraphicFramePr>
        <p:xfrm>
          <a:off x="363474" y="1025232"/>
          <a:ext cx="835990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4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7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14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Access &amp; entry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Early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detection,early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diagnosis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ร้อยละการไ</a:t>
                      </a:r>
                      <a:r>
                        <a:rPr kumimoji="0" lang="th-TH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ด้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รับการดูแลยับยั้งการคลอด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preterm labor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ตาม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CPG/CNPG</a:t>
                      </a:r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Technology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assessment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ลดอัตราการคลอดก่อนกำหนด &lt; </a:t>
                      </a:r>
                      <a:r>
                        <a:rPr lang="en-US" sz="1600" dirty="0"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7</a:t>
                      </a:r>
                      <a:r>
                        <a:rPr lang="th-TH" sz="1600" dirty="0"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  </a:t>
                      </a:r>
                      <a:r>
                        <a:rPr lang="en-US" sz="1200" dirty="0">
                          <a:latin typeface="Browallia New" pitchFamily="34" charset="-34"/>
                          <a:ea typeface="Calibri" panose="020F0502020204030204" pitchFamily="34" charset="0"/>
                          <a:cs typeface="Browallia New" pitchFamily="34" charset="-34"/>
                        </a:rPr>
                        <a:t>%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ร้อยละผู้ป่วย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preterm labor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ได้รับการดูแลอย่างเหมาะสม</a:t>
                      </a: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Evidence/CPG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Safety/Risk-based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Effective management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-อัตราการเกิดภาวะแทรกซ้อนของการยับยั้งการคลอด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-อัตราการยับยั้งการคลอดสำเร็จ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-อัตราการ</a:t>
                      </a:r>
                      <a:r>
                        <a:rPr lang="en-US" sz="12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admit </a:t>
                      </a:r>
                      <a:r>
                        <a:rPr lang="th-TH" sz="12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ซ้ำด้วย </a:t>
                      </a:r>
                      <a:r>
                        <a:rPr lang="en-US" sz="12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preterm labor</a:t>
                      </a:r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นวัตกรรม</a:t>
                      </a:r>
                      <a:endParaRPr lang="en-US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Safety/Risk-based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thinking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Discharge planning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ฝึกทักษะการดูแลตนเองสำหรับผู้ป่วยและผู้ดูแลหลัก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-ร้อยละผลการประเมินความรู้</a:t>
                      </a:r>
                      <a:r>
                        <a:rPr lang="th-TH" sz="1200" kern="1200" baseline="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และความ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สามารถในการดูแลตนเองก่อนจำหน่าย</a:t>
                      </a: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design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Information &amp; empowerment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Health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education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-ร้อยละผลการประเมินความสามารถในการดูแลตนเองที่บ้าน</a:t>
                      </a:r>
                      <a:endParaRPr lang="th-TH" sz="12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Humanize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d healthcare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design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นวัตกรรม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Continuty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of care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Home visit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อัตราการเยี่ยมบ้าน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Human-centered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design</a:t>
                      </a:r>
                      <a:endParaRPr lang="th-TH" sz="1600" baseline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Technology</a:t>
                      </a:r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9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  <a:effectLst/>
                <a:latin typeface="Browallia New" pitchFamily="34" charset="-34"/>
                <a:cs typeface="Browallia New" pitchFamily="34" charset="-34"/>
              </a:rPr>
              <a:t>ผลลัพธ์และการพัฒนา  </a:t>
            </a:r>
            <a:r>
              <a:rPr lang="en-US" sz="2800" b="1" dirty="0">
                <a:solidFill>
                  <a:schemeClr val="tx1"/>
                </a:solidFill>
                <a:effectLst/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Preterm labor</a:t>
            </a:r>
            <a:br>
              <a:rPr lang="en-US" sz="2800" b="1" dirty="0">
                <a:solidFill>
                  <a:schemeClr val="tx1"/>
                </a:solidFill>
                <a:effectLst/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effectLst/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เกณฑ์</a:t>
            </a:r>
            <a:r>
              <a:rPr lang="en-US" sz="2800" b="1" dirty="0">
                <a:solidFill>
                  <a:schemeClr val="tx1"/>
                </a:solidFill>
                <a:effectLst/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&lt;7%</a:t>
            </a:r>
            <a:endParaRPr lang="th-TH" sz="2800" b="1" dirty="0">
              <a:solidFill>
                <a:schemeClr val="tx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721359"/>
              </p:ext>
            </p:extLst>
          </p:nvPr>
        </p:nvGraphicFramePr>
        <p:xfrm>
          <a:off x="1835696" y="1825625"/>
          <a:ext cx="6480720" cy="354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กล่องข้อความ 2"/>
          <p:cNvSpPr txBox="1"/>
          <p:nvPr/>
        </p:nvSpPr>
        <p:spPr>
          <a:xfrm>
            <a:off x="3779913" y="2915072"/>
            <a:ext cx="648072" cy="3219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8.82%</a:t>
            </a:r>
            <a:endParaRPr lang="th-TH" sz="1400" b="1" dirty="0"/>
          </a:p>
        </p:txBody>
      </p:sp>
      <p:sp>
        <p:nvSpPr>
          <p:cNvPr id="8" name="กล่องข้อความ 2"/>
          <p:cNvSpPr txBox="1"/>
          <p:nvPr/>
        </p:nvSpPr>
        <p:spPr>
          <a:xfrm>
            <a:off x="4932040" y="2710636"/>
            <a:ext cx="648072" cy="5263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/>
          </a:p>
          <a:p>
            <a:r>
              <a:rPr lang="en-US" sz="1400" b="1" dirty="0"/>
              <a:t>8.33%</a:t>
            </a:r>
            <a:endParaRPr lang="th-TH" sz="1400" b="1" dirty="0"/>
          </a:p>
        </p:txBody>
      </p:sp>
      <p:sp>
        <p:nvSpPr>
          <p:cNvPr id="9" name="กล่องข้อความ 2"/>
          <p:cNvSpPr txBox="1"/>
          <p:nvPr/>
        </p:nvSpPr>
        <p:spPr>
          <a:xfrm>
            <a:off x="5868145" y="3515930"/>
            <a:ext cx="720079" cy="7051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/>
          </a:p>
          <a:p>
            <a:r>
              <a:rPr lang="en-US" sz="1400" b="1" dirty="0"/>
              <a:t>7.41%</a:t>
            </a:r>
            <a:endParaRPr lang="th-TH" sz="1400" b="1" dirty="0"/>
          </a:p>
        </p:txBody>
      </p:sp>
    </p:spTree>
    <p:extLst>
      <p:ext uri="{BB962C8B-B14F-4D97-AF65-F5344CB8AC3E}">
        <p14:creationId xmlns:p14="http://schemas.microsoft.com/office/powerpoint/2010/main" val="5466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2299</Words>
  <Application>Microsoft Office PowerPoint</Application>
  <PresentationFormat>นำเสนอทางหน้าจอ (4:3)</PresentationFormat>
  <Paragraphs>554</Paragraphs>
  <Slides>25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ชุดรูปแบบของ Office</vt:lpstr>
      <vt:lpstr>งานนำเสนอ PowerPoint</vt:lpstr>
      <vt:lpstr>เป้าหมาย ปัจจัย การขับเคลื่อน ตัวชี้วัด Birth Asphyxia</vt:lpstr>
      <vt:lpstr>Process flowchart การดูแลหญิงตั้งครรภ์เพื่อป้องกัน Birth Asphyxia </vt:lpstr>
      <vt:lpstr>การจัดกระบวนการเพื่อลดการเกิด Birth Asphyxia</vt:lpstr>
      <vt:lpstr>อัตราทารกแรกเกิดขาดออกซิเจน  ปี  2559 - 2564</vt:lpstr>
      <vt:lpstr>เป้าหมาย ปัจจัยการขับเคลื่อน ตัวชี้วัด Preterm labor</vt:lpstr>
      <vt:lpstr>งานนำเสนอ PowerPoint</vt:lpstr>
      <vt:lpstr>การจัดกระบวนการ การดูแลผู้ป่วย Preterm labor </vt:lpstr>
      <vt:lpstr>ผลลัพธ์และการพัฒนา  Preterm labor เกณฑ์&lt;7%</vt:lpstr>
      <vt:lpstr>งานนำเสนอ PowerPoint</vt:lpstr>
      <vt:lpstr>งานนำเสนอ PowerPoint</vt:lpstr>
      <vt:lpstr>งานนำเสนอ PowerPoint</vt:lpstr>
      <vt:lpstr>อัตรามารดาตายไม่เกิน 17 ต่อแสนทารกเกิดมีชีพ  ปี 2559-2564</vt:lpstr>
      <vt:lpstr>เป้าหมาย ปัจจัยการขับเคลื่อน ตัวชี้วัด Postpartum Hemorrhage(PPH)</vt:lpstr>
      <vt:lpstr>งานนำเสนอ PowerPoint</vt:lpstr>
      <vt:lpstr>การจัดกระบวนการ การดูแลผู้ป่วย Postpartum Hemorrhage(PPH)</vt:lpstr>
      <vt:lpstr>ผลลัพธ์และการพัฒนา</vt:lpstr>
      <vt:lpstr>ผลลัพธ์และการพัฒนา</vt:lpstr>
      <vt:lpstr>งานนำเสนอ PowerPoint</vt:lpstr>
      <vt:lpstr>งานนำเสนอ PowerPoint</vt:lpstr>
      <vt:lpstr>งานนำเสนอ PowerPoint</vt:lpstr>
      <vt:lpstr>ร้อยละผู้ป่วย Ectopic ที่เกิดภาวะ Shock จาก ER ก่อนถึงหน่วยงาน ปี 2560-2564</vt:lpstr>
      <vt:lpstr>เป้าหมาย ปัจจัยการขับเคลื่อน ตัวชี้วัด Preterm labor with LBW</vt:lpstr>
      <vt:lpstr>งานนำเสนอ PowerPoint</vt:lpstr>
      <vt:lpstr>การจัดกระบวนการ การดูแลผู้ป่วย Preterm labor with LBW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เป้าหมาย ปัจจัย การขับเคลื่อน ตัวชี้วัด Birth Asphyxia</dc:title>
  <dc:creator>WARD1314_01</dc:creator>
  <cp:lastModifiedBy>f_hack</cp:lastModifiedBy>
  <cp:revision>130</cp:revision>
  <dcterms:created xsi:type="dcterms:W3CDTF">2019-10-08T02:03:56Z</dcterms:created>
  <dcterms:modified xsi:type="dcterms:W3CDTF">2022-01-25T04:18:02Z</dcterms:modified>
</cp:coreProperties>
</file>