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9"/>
  </p:notesMasterIdLst>
  <p:sldIdLst>
    <p:sldId id="443" r:id="rId2"/>
    <p:sldId id="372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396" r:id="rId27"/>
    <p:sldId id="397" r:id="rId2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ลักษณะสีปานกลาง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3669" autoAdjust="0"/>
  </p:normalViewPr>
  <p:slideViewPr>
    <p:cSldViewPr>
      <p:cViewPr>
        <p:scale>
          <a:sx n="75" d="100"/>
          <a:sy n="75" d="100"/>
        </p:scale>
        <p:origin x="-10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3626;&#3617;&#3640;&#3604;&#3591;&#3634;&#3609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3626;&#3617;&#3640;&#3604;&#3591;&#3634;&#3609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&#3626;&#3617;&#3640;&#3604;&#3591;&#3634;&#3609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Sheet1!$C$28</c:f>
              <c:strCache>
                <c:ptCount val="1"/>
                <c:pt idx="0">
                  <c:v>ร้อยละการทำผ่าตัดใน72 ชม.</c:v>
                </c:pt>
              </c:strCache>
            </c:strRef>
          </c:tx>
          <c:cat>
            <c:strRef>
              <c:f>Sheet1!$D$27:$G$27</c:f>
              <c:strCache>
                <c:ptCount val="4"/>
                <c:pt idx="0">
                  <c:v>ปี 2561</c:v>
                </c:pt>
                <c:pt idx="1">
                  <c:v>ปี 2562</c:v>
                </c:pt>
                <c:pt idx="2">
                  <c:v>ปี 2563</c:v>
                </c:pt>
                <c:pt idx="3">
                  <c:v>ปี 2564</c:v>
                </c:pt>
              </c:strCache>
            </c:strRef>
          </c:cat>
          <c:val>
            <c:numRef>
              <c:f>Sheet1!$D$28:$G$28</c:f>
              <c:numCache>
                <c:formatCode>General</c:formatCode>
                <c:ptCount val="4"/>
                <c:pt idx="0">
                  <c:v>38.159999999999997</c:v>
                </c:pt>
                <c:pt idx="1">
                  <c:v>49.05</c:v>
                </c:pt>
                <c:pt idx="2">
                  <c:v>49.43</c:v>
                </c:pt>
                <c:pt idx="3">
                  <c:v>49.91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Sheet1!$C$29</c:f>
              <c:strCache>
                <c:ptCount val="1"/>
                <c:pt idx="0">
                  <c:v>ร้อยละผู้ป่วยดูแลตนเองได้เหมาะสม</c:v>
                </c:pt>
              </c:strCache>
            </c:strRef>
          </c:tx>
          <c:cat>
            <c:strRef>
              <c:f>Sheet1!$D$27:$G$27</c:f>
              <c:strCache>
                <c:ptCount val="4"/>
                <c:pt idx="0">
                  <c:v>ปี 2561</c:v>
                </c:pt>
                <c:pt idx="1">
                  <c:v>ปี 2562</c:v>
                </c:pt>
                <c:pt idx="2">
                  <c:v>ปี 2563</c:v>
                </c:pt>
                <c:pt idx="3">
                  <c:v>ปี 2564</c:v>
                </c:pt>
              </c:strCache>
            </c:strRef>
          </c:cat>
          <c:val>
            <c:numRef>
              <c:f>Sheet1!$D$29:$G$29</c:f>
              <c:numCache>
                <c:formatCode>General</c:formatCode>
                <c:ptCount val="4"/>
                <c:pt idx="0">
                  <c:v>76.45</c:v>
                </c:pt>
                <c:pt idx="1">
                  <c:v>80.099999999999994</c:v>
                </c:pt>
                <c:pt idx="2">
                  <c:v>82.41</c:v>
                </c:pt>
                <c:pt idx="3">
                  <c:v>88.71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Sheet1!$C$30</c:f>
              <c:strCache>
                <c:ptCount val="1"/>
                <c:pt idx="0">
                  <c:v>ร้อยละกระดูกหักซ้ำ</c:v>
                </c:pt>
              </c:strCache>
            </c:strRef>
          </c:tx>
          <c:cat>
            <c:strRef>
              <c:f>Sheet1!$D$27:$G$27</c:f>
              <c:strCache>
                <c:ptCount val="4"/>
                <c:pt idx="0">
                  <c:v>ปี 2561</c:v>
                </c:pt>
                <c:pt idx="1">
                  <c:v>ปี 2562</c:v>
                </c:pt>
                <c:pt idx="2">
                  <c:v>ปี 2563</c:v>
                </c:pt>
                <c:pt idx="3">
                  <c:v>ปี 2564</c:v>
                </c:pt>
              </c:strCache>
            </c:strRef>
          </c:cat>
          <c:val>
            <c:numRef>
              <c:f>Sheet1!$D$30:$G$30</c:f>
              <c:numCache>
                <c:formatCode>General</c:formatCode>
                <c:ptCount val="4"/>
                <c:pt idx="0">
                  <c:v>0.92</c:v>
                </c:pt>
                <c:pt idx="1">
                  <c:v>2.87</c:v>
                </c:pt>
                <c:pt idx="2">
                  <c:v>1.65</c:v>
                </c:pt>
                <c:pt idx="3">
                  <c:v>2.04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726016"/>
        <c:axId val="114727552"/>
      </c:lineChart>
      <c:catAx>
        <c:axId val="114726016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</c:spPr>
        <c:crossAx val="114727552"/>
        <c:crosses val="autoZero"/>
        <c:auto val="1"/>
        <c:lblAlgn val="ctr"/>
        <c:lblOffset val="100"/>
        <c:noMultiLvlLbl val="0"/>
      </c:catAx>
      <c:valAx>
        <c:axId val="1147275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4726016"/>
        <c:crosses val="autoZero"/>
        <c:crossBetween val="between"/>
      </c:valAx>
      <c:spPr>
        <a:noFill/>
      </c:spPr>
    </c:plotArea>
    <c:legend>
      <c:legendPos val="r"/>
      <c:layout/>
      <c:overlay val="0"/>
    </c:legend>
    <c:plotVisOnly val="1"/>
    <c:dispBlanksAs val="gap"/>
    <c:showDLblsOverMax val="0"/>
  </c:chart>
  <c:spPr>
    <a:noFill/>
    <a:ln>
      <a:solidFill>
        <a:schemeClr val="tx1"/>
      </a:solidFill>
    </a:ln>
  </c:spPr>
  <c:txPr>
    <a:bodyPr/>
    <a:lstStyle/>
    <a:p>
      <a:pPr>
        <a:defRPr sz="2000" b="1">
          <a:latin typeface="Browallia New" pitchFamily="34" charset="-34"/>
          <a:cs typeface="Browallia New" pitchFamily="34" charset="-34"/>
        </a:defRPr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805766239648586"/>
          <c:y val="3.2067144054700993E-2"/>
        </c:manualLayout>
      </c:layout>
      <c:overlay val="0"/>
      <c:txPr>
        <a:bodyPr/>
        <a:lstStyle/>
        <a:p>
          <a:pPr>
            <a:defRPr sz="12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Sheet1!$C$13</c:f>
              <c:strCache>
                <c:ptCount val="1"/>
                <c:pt idx="0">
                  <c:v>อัตราการเกิด Neurological improvement ในกลุ่ม incomplete cord</c:v>
                </c:pt>
              </c:strCache>
            </c:strRef>
          </c:tx>
          <c:cat>
            <c:strRef>
              <c:f>Sheet1!$D$12:$F$12</c:f>
              <c:strCache>
                <c:ptCount val="3"/>
                <c:pt idx="0">
                  <c:v>ปี2561</c:v>
                </c:pt>
                <c:pt idx="1">
                  <c:v>ปี 2562</c:v>
                </c:pt>
                <c:pt idx="2">
                  <c:v>ปี 2563</c:v>
                </c:pt>
              </c:strCache>
            </c:strRef>
          </c:cat>
          <c:val>
            <c:numRef>
              <c:f>Sheet1!$D$13:$F$13</c:f>
              <c:numCache>
                <c:formatCode>0.00%</c:formatCode>
                <c:ptCount val="3"/>
                <c:pt idx="0">
                  <c:v>0.98850000000000005</c:v>
                </c:pt>
                <c:pt idx="1">
                  <c:v>0.89470000000000005</c:v>
                </c:pt>
                <c:pt idx="2" formatCode="0%">
                  <c:v>0.9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03680"/>
        <c:axId val="114921856"/>
      </c:lineChart>
      <c:catAx>
        <c:axId val="1149036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th-TH"/>
          </a:p>
        </c:txPr>
        <c:crossAx val="114921856"/>
        <c:crosses val="autoZero"/>
        <c:auto val="1"/>
        <c:lblAlgn val="ctr"/>
        <c:lblOffset val="100"/>
        <c:noMultiLvlLbl val="0"/>
      </c:catAx>
      <c:valAx>
        <c:axId val="1149218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4903680"/>
        <c:crosses val="autoZero"/>
        <c:crossBetween val="between"/>
      </c:valAx>
      <c:spPr>
        <a:ln>
          <a:solidFill>
            <a:schemeClr val="tx2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อัตราการเกิด bedsore</c:v>
                </c:pt>
              </c:strCache>
            </c:strRef>
          </c:tx>
          <c:cat>
            <c:strRef>
              <c:f>Sheet1!$D$4:$F$4</c:f>
              <c:strCache>
                <c:ptCount val="3"/>
                <c:pt idx="0">
                  <c:v>ปี2561</c:v>
                </c:pt>
                <c:pt idx="1">
                  <c:v>ปี 2562</c:v>
                </c:pt>
                <c:pt idx="2">
                  <c:v>ปี 2563</c:v>
                </c:pt>
              </c:strCache>
            </c:strRef>
          </c:cat>
          <c:val>
            <c:numRef>
              <c:f>Sheet1!$D$5:$F$5</c:f>
              <c:numCache>
                <c:formatCode>0.00%</c:formatCode>
                <c:ptCount val="3"/>
                <c:pt idx="0">
                  <c:v>2.3999999999999998E-3</c:v>
                </c:pt>
                <c:pt idx="1">
                  <c:v>3.5999999999999999E-3</c:v>
                </c:pt>
                <c:pt idx="2">
                  <c:v>4.1000000000000003E-3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อัตราการเกิด ปอดอักเสบ</c:v>
                </c:pt>
              </c:strCache>
            </c:strRef>
          </c:tx>
          <c:cat>
            <c:strRef>
              <c:f>Sheet1!$D$4:$F$4</c:f>
              <c:strCache>
                <c:ptCount val="3"/>
                <c:pt idx="0">
                  <c:v>ปี2561</c:v>
                </c:pt>
                <c:pt idx="1">
                  <c:v>ปี 2562</c:v>
                </c:pt>
                <c:pt idx="2">
                  <c:v>ปี 2563</c:v>
                </c:pt>
              </c:strCache>
            </c:strRef>
          </c:cat>
          <c:val>
            <c:numRef>
              <c:f>Sheet1!$D$6:$F$6</c:f>
              <c:numCache>
                <c:formatCode>0.00%</c:formatCode>
                <c:ptCount val="3"/>
                <c:pt idx="0">
                  <c:v>4.7999999999999996E-3</c:v>
                </c:pt>
                <c:pt idx="1">
                  <c:v>2.3999999999999998E-3</c:v>
                </c:pt>
                <c:pt idx="2">
                  <c:v>3.5999999999999999E-3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Sheet1!$C$7</c:f>
              <c:strCache>
                <c:ptCount val="1"/>
                <c:pt idx="0">
                  <c:v>อัตราการเกิด UTI</c:v>
                </c:pt>
              </c:strCache>
            </c:strRef>
          </c:tx>
          <c:cat>
            <c:strRef>
              <c:f>Sheet1!$D$4:$F$4</c:f>
              <c:strCache>
                <c:ptCount val="3"/>
                <c:pt idx="0">
                  <c:v>ปี2561</c:v>
                </c:pt>
                <c:pt idx="1">
                  <c:v>ปี 2562</c:v>
                </c:pt>
                <c:pt idx="2">
                  <c:v>ปี 2563</c:v>
                </c:pt>
              </c:strCache>
            </c:strRef>
          </c:cat>
          <c:val>
            <c:numRef>
              <c:f>Sheet1!$D$7:$F$7</c:f>
              <c:numCache>
                <c:formatCode>0.00%</c:formatCode>
                <c:ptCount val="3"/>
                <c:pt idx="0">
                  <c:v>5.1999999999999998E-3</c:v>
                </c:pt>
                <c:pt idx="1">
                  <c:v>2.8999999999999998E-3</c:v>
                </c:pt>
                <c:pt idx="2">
                  <c:v>4.1000000000000003E-3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956160"/>
        <c:axId val="114957696"/>
      </c:lineChart>
      <c:catAx>
        <c:axId val="1149561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th-TH"/>
          </a:p>
        </c:txPr>
        <c:crossAx val="114957696"/>
        <c:crosses val="autoZero"/>
        <c:auto val="1"/>
        <c:lblAlgn val="ctr"/>
        <c:lblOffset val="100"/>
        <c:noMultiLvlLbl val="0"/>
      </c:catAx>
      <c:valAx>
        <c:axId val="1149576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th-TH"/>
          </a:p>
        </c:txPr>
        <c:crossAx val="1149561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th-TH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Sheet1!$C$58</c:f>
              <c:strCache>
                <c:ptCount val="1"/>
                <c:pt idx="0">
                  <c:v>ร้อยละผู้ป่วยขาดสุราระดับรุนแรง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2000" b="1">
                    <a:latin typeface="Browallia New" pitchFamily="34" charset="-34"/>
                    <a:cs typeface="Browallia New" pitchFamily="34" charset="-34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Sheet1!$D$57:$F$57</c:f>
              <c:strCache>
                <c:ptCount val="3"/>
                <c:pt idx="0">
                  <c:v>ปี2561</c:v>
                </c:pt>
                <c:pt idx="1">
                  <c:v>ปี2562</c:v>
                </c:pt>
                <c:pt idx="2">
                  <c:v>ปี2563</c:v>
                </c:pt>
              </c:strCache>
            </c:strRef>
          </c:cat>
          <c:val>
            <c:numRef>
              <c:f>Sheet1!$D$58:$F$58</c:f>
              <c:numCache>
                <c:formatCode>General</c:formatCode>
                <c:ptCount val="3"/>
                <c:pt idx="0">
                  <c:v>6.25</c:v>
                </c:pt>
                <c:pt idx="1">
                  <c:v>5.74</c:v>
                </c:pt>
                <c:pt idx="2">
                  <c:v>8.82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Sheet1!$C$59</c:f>
              <c:strCache>
                <c:ptCount val="1"/>
                <c:pt idx="0">
                  <c:v>ร้อยละของผุ้ป่วยได้รับการประเมินการขาดสุรา1-7 วันแรก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1800" b="1">
                    <a:latin typeface="Browallia New" pitchFamily="34" charset="-34"/>
                    <a:cs typeface="Browallia New" pitchFamily="34" charset="-34"/>
                  </a:defRPr>
                </a:pPr>
                <a:endParaRPr lang="th-TH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Sheet1!$D$57:$F$57</c:f>
              <c:strCache>
                <c:ptCount val="3"/>
                <c:pt idx="0">
                  <c:v>ปี2561</c:v>
                </c:pt>
                <c:pt idx="1">
                  <c:v>ปี2562</c:v>
                </c:pt>
                <c:pt idx="2">
                  <c:v>ปี2563</c:v>
                </c:pt>
              </c:strCache>
            </c:strRef>
          </c:cat>
          <c:val>
            <c:numRef>
              <c:f>Sheet1!$D$59:$F$59</c:f>
              <c:numCache>
                <c:formatCode>General</c:formatCode>
                <c:ptCount val="3"/>
                <c:pt idx="0">
                  <c:v>98.5</c:v>
                </c:pt>
                <c:pt idx="1">
                  <c:v>93.1</c:v>
                </c:pt>
                <c:pt idx="2">
                  <c:v>95.5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16959872"/>
        <c:axId val="116965760"/>
      </c:lineChart>
      <c:catAx>
        <c:axId val="1169598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>
                <a:latin typeface="Browallia New" pitchFamily="34" charset="-34"/>
                <a:cs typeface="Browallia New" pitchFamily="34" charset="-34"/>
              </a:defRPr>
            </a:pPr>
            <a:endParaRPr lang="th-TH"/>
          </a:p>
        </c:txPr>
        <c:crossAx val="116965760"/>
        <c:crosses val="autoZero"/>
        <c:auto val="1"/>
        <c:lblAlgn val="ctr"/>
        <c:lblOffset val="100"/>
        <c:noMultiLvlLbl val="0"/>
      </c:catAx>
      <c:valAx>
        <c:axId val="1169657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6959872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/>
      <c:overlay val="0"/>
      <c:txPr>
        <a:bodyPr/>
        <a:lstStyle/>
        <a:p>
          <a:pPr>
            <a:defRPr sz="1600" b="1">
              <a:latin typeface="Browallia New" pitchFamily="34" charset="-34"/>
              <a:cs typeface="Browallia New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Sheet1!$C$95</c:f>
              <c:strCache>
                <c:ptCount val="1"/>
                <c:pt idx="0">
                  <c:v>ร้อยละการเจาะ H/C ก่อนให้ ATB</c:v>
                </c:pt>
              </c:strCache>
            </c:strRef>
          </c:tx>
          <c:cat>
            <c:strRef>
              <c:f>Sheet1!$D$94:$F$94</c:f>
              <c:strCache>
                <c:ptCount val="3"/>
                <c:pt idx="0">
                  <c:v>ปี2561</c:v>
                </c:pt>
                <c:pt idx="1">
                  <c:v>ปี 2562 </c:v>
                </c:pt>
                <c:pt idx="2">
                  <c:v>ปี 2563</c:v>
                </c:pt>
              </c:strCache>
            </c:strRef>
          </c:cat>
          <c:val>
            <c:numRef>
              <c:f>Sheet1!$D$95:$F$95</c:f>
              <c:numCache>
                <c:formatCode>General</c:formatCode>
                <c:ptCount val="3"/>
                <c:pt idx="0">
                  <c:v>96</c:v>
                </c:pt>
                <c:pt idx="1">
                  <c:v>82.9</c:v>
                </c:pt>
                <c:pt idx="2">
                  <c:v>90.9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Sheet1!$C$96</c:f>
              <c:strCache>
                <c:ptCount val="1"/>
                <c:pt idx="0">
                  <c:v>ร้อยละการเจาะ synovial fluid  ก่อนให้ ATB</c:v>
                </c:pt>
              </c:strCache>
            </c:strRef>
          </c:tx>
          <c:cat>
            <c:strRef>
              <c:f>Sheet1!$D$94:$F$94</c:f>
              <c:strCache>
                <c:ptCount val="3"/>
                <c:pt idx="0">
                  <c:v>ปี2561</c:v>
                </c:pt>
                <c:pt idx="1">
                  <c:v>ปี 2562 </c:v>
                </c:pt>
                <c:pt idx="2">
                  <c:v>ปี 2563</c:v>
                </c:pt>
              </c:strCache>
            </c:strRef>
          </c:cat>
          <c:val>
            <c:numRef>
              <c:f>Sheet1!$D$96:$F$96</c:f>
              <c:numCache>
                <c:formatCode>General</c:formatCode>
                <c:ptCount val="3"/>
                <c:pt idx="0">
                  <c:v>90.9</c:v>
                </c:pt>
                <c:pt idx="1">
                  <c:v>90.24</c:v>
                </c:pt>
                <c:pt idx="2">
                  <c:v>93.93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347072"/>
        <c:axId val="117348608"/>
      </c:lineChart>
      <c:catAx>
        <c:axId val="117347072"/>
        <c:scaling>
          <c:orientation val="minMax"/>
        </c:scaling>
        <c:delete val="0"/>
        <c:axPos val="b"/>
        <c:majorTickMark val="out"/>
        <c:minorTickMark val="none"/>
        <c:tickLblPos val="nextTo"/>
        <c:crossAx val="117348608"/>
        <c:crosses val="autoZero"/>
        <c:auto val="1"/>
        <c:lblAlgn val="ctr"/>
        <c:lblOffset val="100"/>
        <c:noMultiLvlLbl val="0"/>
      </c:catAx>
      <c:valAx>
        <c:axId val="1173486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347072"/>
        <c:crosses val="autoZero"/>
        <c:crossBetween val="between"/>
      </c:valAx>
      <c:spPr>
        <a:noFill/>
      </c:spPr>
    </c:plotArea>
    <c:legend>
      <c:legendPos val="r"/>
      <c:layout/>
      <c:overlay val="0"/>
    </c:legend>
    <c:plotVisOnly val="1"/>
    <c:dispBlanksAs val="gap"/>
    <c:showDLblsOverMax val="0"/>
  </c:chart>
  <c:spPr>
    <a:noFill/>
  </c:spPr>
  <c:txPr>
    <a:bodyPr/>
    <a:lstStyle/>
    <a:p>
      <a:pPr>
        <a:defRPr sz="1800" b="1">
          <a:latin typeface="Browallia New" pitchFamily="34" charset="-34"/>
          <a:cs typeface="Browallia New" pitchFamily="34" charset="-34"/>
        </a:defRPr>
      </a:pPr>
      <a:endParaRPr lang="th-TH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7BD83-653F-4D33-8B0C-AF17D0EBF865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890A8F-6388-42E5-A493-A01051721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82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99A7E-4A36-461C-9237-5BBF34F906A3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6644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99A7E-4A36-461C-9237-5BBF34F906A3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6644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99A7E-4A36-461C-9237-5BBF34F906A3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6644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299A7E-4A36-461C-9237-5BBF34F906A3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6644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561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8884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674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3587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0873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7543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379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2858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5285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44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621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25/01/65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765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6512" y="214124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rPr>
              <a:t>Clinical  Tracer  </a:t>
            </a:r>
          </a:p>
          <a:p>
            <a:pPr algn="ctr"/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rPr>
              <a:t>PCT  </a:t>
            </a:r>
            <a:r>
              <a:rPr lang="th-TH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rPr>
              <a:t>ศัลยกรรมกระดูกและข้อ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reflection blurRad="12700" stA="28000" endPos="45000" dist="1000" dir="5400000" sy="-100000" algn="bl" rotWithShape="0"/>
              </a:effectLst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44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514706"/>
            <a:ext cx="6251326" cy="1197046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๑. 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ทำแนวทางการพยาบาล กำหนดบัญชีความเสี่ยงทางการพยาบาล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๒. 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พัฒนาทักษะแก่ทีมการพยาบาล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๓. นิเทศ ติดตาม ประเมินผลการปฏิบัติ และรายงาน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</a:t>
            </a:r>
            <a:endParaRPr lang="th-TH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1</a:t>
            </a:r>
          </a:p>
        </p:txBody>
      </p:sp>
      <p:sp>
        <p:nvSpPr>
          <p:cNvPr id="10" name="ตัวแทนหมายเลขสไลด์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1CA6-DD72-4A91-BFB3-BA21FA9CE420}" type="slidenum">
              <a:rPr lang="th-TH" smtClean="0"/>
              <a:t>10</a:t>
            </a:fld>
            <a:endParaRPr lang="th-TH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463724" y="778131"/>
            <a:ext cx="6916588" cy="707628"/>
          </a:xfrm>
          <a:prstGeom prst="roundRect">
            <a:avLst/>
          </a:prstGeom>
          <a:noFill/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Process </a:t>
            </a: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Indicator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</a:t>
            </a: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เสี่ยงการพยาบาลทางคลินิก</a:t>
            </a: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676316"/>
              </p:ext>
            </p:extLst>
          </p:nvPr>
        </p:nvGraphicFramePr>
        <p:xfrm>
          <a:off x="895400" y="2564904"/>
          <a:ext cx="7823667" cy="374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0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54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95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>
                          <a:latin typeface="Browallia New" pitchFamily="34" charset="-34"/>
                          <a:cs typeface="Browallia New" pitchFamily="34" charset="-34"/>
                        </a:rPr>
                        <a:t>ตัวชี้วัด</a:t>
                      </a:r>
                      <a:endParaRPr lang="th-TH" sz="1800" b="1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Browallia New" pitchFamily="34" charset="-34"/>
                          <a:cs typeface="Browallia New" pitchFamily="34" charset="-34"/>
                        </a:rPr>
                        <a:t>พ.ศ.</a:t>
                      </a:r>
                      <a:r>
                        <a:rPr lang="en-US" sz="2400" b="1" dirty="0">
                          <a:latin typeface="Browallia New" pitchFamily="34" charset="-34"/>
                          <a:cs typeface="Browallia New" pitchFamily="34" charset="-34"/>
                        </a:rPr>
                        <a:t>2561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Browallia New" pitchFamily="34" charset="-34"/>
                          <a:cs typeface="Browallia New" pitchFamily="34" charset="-34"/>
                        </a:rPr>
                        <a:t>พ.ศ.</a:t>
                      </a:r>
                      <a:r>
                        <a:rPr lang="en-US" sz="2400" b="1" dirty="0">
                          <a:latin typeface="Browallia New" pitchFamily="34" charset="-34"/>
                          <a:cs typeface="Browallia New" pitchFamily="34" charset="-34"/>
                        </a:rPr>
                        <a:t>2562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Browallia New" pitchFamily="34" charset="-34"/>
                          <a:cs typeface="Browallia New" pitchFamily="34" charset="-34"/>
                        </a:rPr>
                        <a:t>พ.ศ.</a:t>
                      </a:r>
                      <a:r>
                        <a:rPr lang="en-US" sz="2400" b="1" dirty="0">
                          <a:latin typeface="Browallia New" pitchFamily="34" charset="-34"/>
                          <a:cs typeface="Browallia New" pitchFamily="34" charset="-34"/>
                        </a:rPr>
                        <a:t>2563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Browallia New" pitchFamily="34" charset="-34"/>
                          <a:cs typeface="Browallia New" pitchFamily="34" charset="-34"/>
                        </a:rPr>
                        <a:t>ร้อยละของผู้ป่วยบาดเจ็บไขสันหลังที่มี </a:t>
                      </a:r>
                      <a:r>
                        <a:rPr lang="en-US" sz="1800" b="1" dirty="0">
                          <a:latin typeface="Browallia New" pitchFamily="34" charset="-34"/>
                          <a:cs typeface="Browallia New" pitchFamily="34" charset="-34"/>
                        </a:rPr>
                        <a:t>neurogenic shock </a:t>
                      </a:r>
                      <a:r>
                        <a:rPr lang="th-TH" sz="1800" b="1" dirty="0">
                          <a:latin typeface="Browallia New" pitchFamily="34" charset="-34"/>
                          <a:cs typeface="Browallia New" pitchFamily="34" charset="-34"/>
                        </a:rPr>
                        <a:t>ได้รับการเฝ้าระวังการเปลี่ยนแปลงตามแนวทาง</a:t>
                      </a:r>
                    </a:p>
                    <a:p>
                      <a:endParaRPr lang="th-TH" sz="1800" b="1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Browallia New" pitchFamily="34" charset="-34"/>
                          <a:cs typeface="Browallia New" pitchFamily="34" charset="-34"/>
                        </a:rPr>
                        <a:t>88.56%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Browallia New" pitchFamily="34" charset="-34"/>
                          <a:cs typeface="Browallia New" pitchFamily="34" charset="-34"/>
                        </a:rPr>
                        <a:t>88.11%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Browallia New" pitchFamily="34" charset="-34"/>
                          <a:cs typeface="Browallia New" pitchFamily="34" charset="-34"/>
                        </a:rPr>
                        <a:t>100%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Browallia New" pitchFamily="34" charset="-34"/>
                          <a:cs typeface="Browallia New" pitchFamily="34" charset="-34"/>
                        </a:rPr>
                        <a:t>ร้อยละของผู้ป่วยที่ได้รับยา </a:t>
                      </a:r>
                      <a:r>
                        <a:rPr lang="en-US" sz="1800" b="1" dirty="0">
                          <a:latin typeface="Browallia New" pitchFamily="34" charset="-34"/>
                          <a:cs typeface="Browallia New" pitchFamily="34" charset="-34"/>
                        </a:rPr>
                        <a:t>Methyl Prednisolone </a:t>
                      </a:r>
                      <a:r>
                        <a:rPr lang="th-TH" sz="1800" b="1" dirty="0">
                          <a:latin typeface="Browallia New" pitchFamily="34" charset="-34"/>
                          <a:cs typeface="Browallia New" pitchFamily="34" charset="-34"/>
                        </a:rPr>
                        <a:t>ได้รับการเฝ้าระวังการเปลี่ยนแปลงตามแนวทาง</a:t>
                      </a:r>
                    </a:p>
                    <a:p>
                      <a:endParaRPr lang="th-TH" sz="1800" b="1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Browallia New" pitchFamily="34" charset="-34"/>
                          <a:cs typeface="Browallia New" pitchFamily="34" charset="-34"/>
                        </a:rPr>
                        <a:t>92.69%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Browallia New" pitchFamily="34" charset="-34"/>
                          <a:cs typeface="Browallia New" pitchFamily="34" charset="-34"/>
                        </a:rPr>
                        <a:t>98.08%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Browallia New" pitchFamily="34" charset="-34"/>
                          <a:cs typeface="Browallia New" pitchFamily="34" charset="-34"/>
                        </a:rPr>
                        <a:t>72.22%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Browallia New" pitchFamily="34" charset="-34"/>
                          <a:cs typeface="Browallia New" pitchFamily="34" charset="-34"/>
                        </a:rPr>
                        <a:t>ร้อยละผู้ป่วยบาดเจ็บไขสันหลังได้รับการจัดการความปวดตามแนวทาง</a:t>
                      </a:r>
                    </a:p>
                    <a:p>
                      <a:endParaRPr lang="th-TH" sz="1800" b="1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Browallia New" pitchFamily="34" charset="-34"/>
                          <a:cs typeface="Browallia New" pitchFamily="34" charset="-34"/>
                        </a:rPr>
                        <a:t>89.91%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Browallia New" pitchFamily="34" charset="-34"/>
                          <a:cs typeface="Browallia New" pitchFamily="34" charset="-34"/>
                        </a:rPr>
                        <a:t>88.90%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Browallia New" pitchFamily="34" charset="-34"/>
                          <a:cs typeface="Browallia New" pitchFamily="34" charset="-34"/>
                        </a:rPr>
                        <a:t>88.97%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7544" y="114355"/>
            <a:ext cx="7075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ผลลัพธ์การดูแลผู้ป่วย 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Spinal Cord Injury</a:t>
            </a:r>
            <a:endParaRPr lang="th-TH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5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กลุ่ม 6"/>
          <p:cNvGrpSpPr/>
          <p:nvPr/>
        </p:nvGrpSpPr>
        <p:grpSpPr>
          <a:xfrm>
            <a:off x="791581" y="332656"/>
            <a:ext cx="7560839" cy="780617"/>
            <a:chOff x="791581" y="332656"/>
            <a:chExt cx="7560839" cy="780617"/>
          </a:xfrm>
        </p:grpSpPr>
        <p:pic>
          <p:nvPicPr>
            <p:cNvPr id="8" name="Picture 11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515" b="34481"/>
            <a:stretch/>
          </p:blipFill>
          <p:spPr bwMode="auto">
            <a:xfrm>
              <a:off x="1223628" y="332656"/>
              <a:ext cx="6696744" cy="78061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12700" stA="38000" endPos="28000" dist="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 bwMode="auto">
            <a:xfrm>
              <a:off x="791581" y="399798"/>
              <a:ext cx="7560839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3600" b="1" spc="50" dirty="0" smtClean="0">
                  <a:ln w="11430"/>
                  <a:solidFill>
                    <a:srgbClr val="FF0066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ผลลัพธ์การดูแล</a:t>
              </a:r>
              <a:r>
                <a:rPr lang="th-TH" sz="3600" b="1" spc="50" dirty="0" err="1" smtClean="0">
                  <a:ln w="11430"/>
                  <a:solidFill>
                    <a:srgbClr val="FF0066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ผุ้</a:t>
              </a:r>
              <a:r>
                <a:rPr lang="th-TH" sz="3600" b="1" spc="50" dirty="0" smtClean="0">
                  <a:ln w="11430"/>
                  <a:solidFill>
                    <a:srgbClr val="FF0066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ป่วย </a:t>
              </a:r>
              <a:r>
                <a:rPr lang="en-US" sz="3600" b="1" spc="50" dirty="0" smtClean="0">
                  <a:ln w="11430"/>
                  <a:solidFill>
                    <a:srgbClr val="FF0066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Spinal cord injury</a:t>
              </a:r>
              <a:endParaRPr lang="th-TH" sz="3600" b="1" spc="50" dirty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</p:grpSp>
      <p:graphicFrame>
        <p:nvGraphicFramePr>
          <p:cNvPr id="11" name="แผนภูมิ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1882086"/>
              </p:ext>
            </p:extLst>
          </p:nvPr>
        </p:nvGraphicFramePr>
        <p:xfrm>
          <a:off x="539552" y="1412776"/>
          <a:ext cx="403244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แผนภูมิ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918494"/>
              </p:ext>
            </p:extLst>
          </p:nvPr>
        </p:nvGraphicFramePr>
        <p:xfrm>
          <a:off x="4860032" y="1412776"/>
          <a:ext cx="399593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สี่เหลี่ยมผืนผ้า 1"/>
          <p:cNvSpPr/>
          <p:nvPr/>
        </p:nvSpPr>
        <p:spPr>
          <a:xfrm>
            <a:off x="683568" y="4437112"/>
            <a:ext cx="3384376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800" b="1" dirty="0" smtClean="0"/>
              <a:t>กิจกรรมการพัฒนา</a:t>
            </a:r>
          </a:p>
          <a:p>
            <a:r>
              <a:rPr lang="th-TH" sz="1800" dirty="0" smtClean="0"/>
              <a:t>-การกำหนดเป็น</a:t>
            </a:r>
            <a:r>
              <a:rPr lang="en-US" sz="1400" dirty="0" smtClean="0"/>
              <a:t>Fast track/</a:t>
            </a:r>
            <a:r>
              <a:rPr lang="th-TH" sz="2000" dirty="0" smtClean="0"/>
              <a:t>ผ่าตัดเร็ว</a:t>
            </a:r>
            <a:endParaRPr lang="en-US" sz="2000" dirty="0" smtClean="0"/>
          </a:p>
          <a:p>
            <a:r>
              <a:rPr lang="en-US" sz="1800" dirty="0" smtClean="0"/>
              <a:t>-</a:t>
            </a:r>
            <a:r>
              <a:rPr lang="th-TH" sz="1800" dirty="0" smtClean="0"/>
              <a:t>การเสริมสร้างพลังอำนาจ/การสอน ฝึกทักษะ</a:t>
            </a:r>
          </a:p>
          <a:p>
            <a:r>
              <a:rPr lang="th-TH" sz="1800" dirty="0" smtClean="0"/>
              <a:t>-การสร้างทีม กำหนดแนวทางร่วมกัน</a:t>
            </a:r>
          </a:p>
          <a:p>
            <a:r>
              <a:rPr lang="th-TH" sz="1800" dirty="0" smtClean="0"/>
              <a:t>-การนิเทศติดตาม การปฏิบัติตามแนวทาง</a:t>
            </a:r>
            <a:endParaRPr lang="th-TH" sz="18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860032" y="4437112"/>
            <a:ext cx="3060340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/>
              <a:t>โอกาสพัฒนา</a:t>
            </a:r>
          </a:p>
          <a:p>
            <a:r>
              <a:rPr lang="th-TH" sz="2000" dirty="0" smtClean="0"/>
              <a:t>-การเสริมสร้างพลังอำนาจ ความรู้ ทักษะ เพิ่มศักยภาพเครือข่าย</a:t>
            </a:r>
          </a:p>
          <a:p>
            <a:r>
              <a:rPr lang="th-TH" sz="2000" dirty="0" smtClean="0"/>
              <a:t>-การเปิดช่องทาง ออนไลน์ เพื่อสื่อสารกับผู้ป่วย</a:t>
            </a:r>
            <a:endParaRPr lang="th-TH" sz="2000" dirty="0"/>
          </a:p>
        </p:txBody>
      </p:sp>
      <p:sp>
        <p:nvSpPr>
          <p:cNvPr id="5" name="ลูกศรลง 4"/>
          <p:cNvSpPr/>
          <p:nvPr/>
        </p:nvSpPr>
        <p:spPr>
          <a:xfrm>
            <a:off x="2324605" y="4077072"/>
            <a:ext cx="735227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ลูกศรขวา 12"/>
          <p:cNvSpPr/>
          <p:nvPr/>
        </p:nvSpPr>
        <p:spPr>
          <a:xfrm>
            <a:off x="4139952" y="4869160"/>
            <a:ext cx="576064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78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05037" y="194835"/>
            <a:ext cx="6858000" cy="713077"/>
          </a:xfrm>
          <a:solidFill>
            <a:schemeClr val="tx2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 ปัจจัยการขับเคลื่อน ตัวชี้วัด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 withdrawal 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525780" y="3591833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2537149" y="1997136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2546603" y="3591833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การดูแลเฝ้าระวังถูกต้องเหมาะสม</a:t>
            </a: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2546603" y="5120495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4633279" y="1997137"/>
            <a:ext cx="1426464" cy="91439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4705454" y="5119594"/>
            <a:ext cx="1426464" cy="8810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ระบบการวางแผนการจำหน่าย/การ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Caring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6864305" y="2012183"/>
            <a:ext cx="1426464" cy="8865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การอบรมเจ้าหน้าที่/การใช้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CIWA score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สี่เหลี่ยมผืนผ้ามุมมน 22"/>
          <p:cNvSpPr/>
          <p:nvPr/>
        </p:nvSpPr>
        <p:spPr>
          <a:xfrm>
            <a:off x="6878057" y="3635536"/>
            <a:ext cx="1426464" cy="86350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การทบทวน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CPG/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การนิเทศติดตามประเมินผล</a:t>
            </a:r>
          </a:p>
        </p:txBody>
      </p:sp>
      <p:sp>
        <p:nvSpPr>
          <p:cNvPr id="25" name="สี่เหลี่ยมผืนผ้ามุมมน 24"/>
          <p:cNvSpPr/>
          <p:nvPr/>
        </p:nvSpPr>
        <p:spPr>
          <a:xfrm>
            <a:off x="6899006" y="5144154"/>
            <a:ext cx="1426464" cy="8670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แนวทางการให้คำปรึกษาการเลิกสุราทางโทรศัพท์</a:t>
            </a:r>
          </a:p>
        </p:txBody>
      </p:sp>
      <p:sp>
        <p:nvSpPr>
          <p:cNvPr id="27" name="สี่เหลี่ยมผืนผ้ามุมมน 26"/>
          <p:cNvSpPr/>
          <p:nvPr/>
        </p:nvSpPr>
        <p:spPr>
          <a:xfrm>
            <a:off x="4651483" y="3635535"/>
            <a:ext cx="1426464" cy="8985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ระบบการใช้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CPG</a:t>
            </a:r>
          </a:p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กล่องข้อความ 27"/>
          <p:cNvSpPr txBox="1"/>
          <p:nvPr/>
        </p:nvSpPr>
        <p:spPr>
          <a:xfrm>
            <a:off x="651511" y="1397363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กล่องข้อความ 28"/>
          <p:cNvSpPr txBox="1"/>
          <p:nvPr/>
        </p:nvSpPr>
        <p:spPr>
          <a:xfrm>
            <a:off x="2537149" y="1386550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กล่องข้อความ 29"/>
          <p:cNvSpPr txBox="1"/>
          <p:nvPr/>
        </p:nvSpPr>
        <p:spPr>
          <a:xfrm>
            <a:off x="4634038" y="1366593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กล่องข้อความ 30"/>
          <p:cNvSpPr txBox="1"/>
          <p:nvPr/>
        </p:nvSpPr>
        <p:spPr>
          <a:xfrm>
            <a:off x="7017775" y="1395498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กล่องข้อความ 32"/>
          <p:cNvSpPr txBox="1"/>
          <p:nvPr/>
        </p:nvSpPr>
        <p:spPr>
          <a:xfrm>
            <a:off x="2339751" y="2898748"/>
            <a:ext cx="180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ร้อยละของการประเมินผู้ป่วย 1-7วันแรก 100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กล่องข้อความ 33"/>
          <p:cNvSpPr txBox="1"/>
          <p:nvPr/>
        </p:nvSpPr>
        <p:spPr>
          <a:xfrm>
            <a:off x="2208637" y="4531126"/>
            <a:ext cx="1931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อัตราการเกิดข้อสะโพกหลุด</a:t>
            </a:r>
          </a:p>
          <a:p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0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กล่องข้อความ 34"/>
          <p:cNvSpPr txBox="1"/>
          <p:nvPr/>
        </p:nvSpPr>
        <p:spPr>
          <a:xfrm>
            <a:off x="2249423" y="6056070"/>
            <a:ext cx="20559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ร้อยละการเข้าร่วมโครงการ 100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7" name="ลูกศรเชื่อมต่อแบบตรง 36"/>
          <p:cNvCxnSpPr>
            <a:stCxn id="13" idx="1"/>
            <a:endCxn id="12" idx="3"/>
          </p:cNvCxnSpPr>
          <p:nvPr/>
        </p:nvCxnSpPr>
        <p:spPr>
          <a:xfrm flipH="1">
            <a:off x="1952244" y="2454337"/>
            <a:ext cx="584905" cy="159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ลูกศรเชื่อมต่อแบบตรง 37"/>
          <p:cNvCxnSpPr>
            <a:stCxn id="14" idx="1"/>
            <a:endCxn id="12" idx="3"/>
          </p:cNvCxnSpPr>
          <p:nvPr/>
        </p:nvCxnSpPr>
        <p:spPr>
          <a:xfrm flipH="1">
            <a:off x="1952245" y="4049033"/>
            <a:ext cx="5943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ลูกศรเชื่อมต่อแบบตรง 40"/>
          <p:cNvCxnSpPr>
            <a:stCxn id="15" idx="1"/>
            <a:endCxn id="12" idx="3"/>
          </p:cNvCxnSpPr>
          <p:nvPr/>
        </p:nvCxnSpPr>
        <p:spPr>
          <a:xfrm flipH="1" flipV="1">
            <a:off x="1952245" y="4049033"/>
            <a:ext cx="594359" cy="1528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สี่เหลี่ยมผืนผ้า 79"/>
          <p:cNvSpPr/>
          <p:nvPr/>
        </p:nvSpPr>
        <p:spPr>
          <a:xfrm>
            <a:off x="6004121" y="3494932"/>
            <a:ext cx="2600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800" dirty="0"/>
          </a:p>
        </p:txBody>
      </p:sp>
      <p:sp>
        <p:nvSpPr>
          <p:cNvPr id="82" name="สี่เหลี่ยมผืนผ้า 81"/>
          <p:cNvSpPr/>
          <p:nvPr/>
        </p:nvSpPr>
        <p:spPr>
          <a:xfrm>
            <a:off x="5981252" y="2365294"/>
            <a:ext cx="8513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800" dirty="0"/>
          </a:p>
        </p:txBody>
      </p:sp>
      <p:sp>
        <p:nvSpPr>
          <p:cNvPr id="83" name="สี่เหลี่ยมผืนผ้า 82"/>
          <p:cNvSpPr/>
          <p:nvPr/>
        </p:nvSpPr>
        <p:spPr>
          <a:xfrm>
            <a:off x="6131918" y="4294748"/>
            <a:ext cx="7572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800" dirty="0"/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494285" y="4534052"/>
            <a:ext cx="1755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KPI: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อัตราผู้ป่วยขาดสุรารุนแรง(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CIWA score&gt;15) 0%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5780" y="3633432"/>
            <a:ext cx="14264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ไม่มีภาวะขาดแอลกอฮอล์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14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ระดับรุนแรงขึ้นไป</a:t>
            </a:r>
          </a:p>
          <a:p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 ( 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CIWA-</a:t>
            </a:r>
            <a:r>
              <a:rPr lang="en-US" sz="1400" b="1" dirty="0" err="1">
                <a:latin typeface="TH SarabunPSK" pitchFamily="34" charset="-34"/>
                <a:cs typeface="TH SarabunPSK" pitchFamily="34" charset="-34"/>
              </a:rPr>
              <a:t>ar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  <a:sym typeface="Symbol"/>
              </a:rPr>
              <a:t></a:t>
            </a:r>
            <a:r>
              <a:rPr lang="en-US" sz="1400" b="1" dirty="0">
                <a:latin typeface="TH SarabunPSK" pitchFamily="34" charset="-34"/>
                <a:cs typeface="TH SarabunPSK" pitchFamily="34" charset="-34"/>
              </a:rPr>
              <a:t> 15 </a:t>
            </a:r>
            <a:r>
              <a:rPr lang="th-TH" sz="1400" b="1" dirty="0">
                <a:latin typeface="TH SarabunPSK" pitchFamily="34" charset="-34"/>
                <a:cs typeface="TH SarabunPSK" pitchFamily="34" charset="-34"/>
              </a:rPr>
              <a:t>)</a:t>
            </a:r>
            <a:r>
              <a:rPr lang="en-US" sz="1400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1400" dirty="0">
                <a:latin typeface="TH SarabunPSK" pitchFamily="34" charset="-34"/>
                <a:cs typeface="TH SarabunPSK" pitchFamily="34" charset="-34"/>
              </a:rPr>
            </a:br>
            <a:endParaRPr lang="th-TH" sz="1400" dirty="0"/>
          </a:p>
        </p:txBody>
      </p:sp>
      <p:sp>
        <p:nvSpPr>
          <p:cNvPr id="56" name="TextBox 55"/>
          <p:cNvSpPr txBox="1"/>
          <p:nvPr/>
        </p:nvSpPr>
        <p:spPr>
          <a:xfrm>
            <a:off x="2771800" y="3768266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2537149" y="1997137"/>
            <a:ext cx="16028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/>
              <a:t>การประเมินแรกรับ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46604" y="5120496"/>
            <a:ext cx="1423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Arial Black" pitchFamily="34" charset="0"/>
              </a:rPr>
              <a:t>การป้องกันและส่งเสริมสุขภาพที่ยั่งยืน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05454" y="2100393"/>
            <a:ext cx="13366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/>
              <a:t>กระบวนการประเมินผู้ป่วย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50575" y="2965452"/>
            <a:ext cx="1677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</a:t>
            </a:r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ร้อยละของการประเมินถูกต้อง 100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สี่เหลี่ยมผืนผ้า 31"/>
          <p:cNvSpPr/>
          <p:nvPr/>
        </p:nvSpPr>
        <p:spPr>
          <a:xfrm rot="10800000" flipV="1">
            <a:off x="4550574" y="4602436"/>
            <a:ext cx="1856346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</a:t>
            </a:r>
            <a:r>
              <a:rPr lang="th-TH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ร้อยละของการปฏิบัติตามแนวทาง 100</a:t>
            </a:r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9" name="ลูกศรเชื่อมต่อแบบตรง 38"/>
          <p:cNvCxnSpPr>
            <a:stCxn id="16" idx="1"/>
          </p:cNvCxnSpPr>
          <p:nvPr/>
        </p:nvCxnSpPr>
        <p:spPr>
          <a:xfrm flipH="1">
            <a:off x="3973067" y="2454337"/>
            <a:ext cx="660212" cy="1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ลูกศรเชื่อมต่อแบบตรง 41"/>
          <p:cNvCxnSpPr>
            <a:stCxn id="20" idx="1"/>
            <a:endCxn id="16" idx="3"/>
          </p:cNvCxnSpPr>
          <p:nvPr/>
        </p:nvCxnSpPr>
        <p:spPr>
          <a:xfrm flipH="1" flipV="1">
            <a:off x="6059743" y="2454337"/>
            <a:ext cx="804562" cy="11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ลูกศรเชื่อมต่อแบบตรง 50"/>
          <p:cNvCxnSpPr>
            <a:stCxn id="23" idx="1"/>
            <a:endCxn id="27" idx="3"/>
          </p:cNvCxnSpPr>
          <p:nvPr/>
        </p:nvCxnSpPr>
        <p:spPr>
          <a:xfrm flipH="1">
            <a:off x="6077947" y="4067287"/>
            <a:ext cx="800110" cy="175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ลูกศรเชื่อมต่อแบบตรง 58"/>
          <p:cNvCxnSpPr>
            <a:stCxn id="27" idx="1"/>
          </p:cNvCxnSpPr>
          <p:nvPr/>
        </p:nvCxnSpPr>
        <p:spPr>
          <a:xfrm flipH="1">
            <a:off x="3973067" y="4084794"/>
            <a:ext cx="678416" cy="256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ลูกศรเชื่อมต่อแบบตรง 62"/>
          <p:cNvCxnSpPr>
            <a:stCxn id="25" idx="1"/>
            <a:endCxn id="17" idx="3"/>
          </p:cNvCxnSpPr>
          <p:nvPr/>
        </p:nvCxnSpPr>
        <p:spPr>
          <a:xfrm flipH="1" flipV="1">
            <a:off x="6131918" y="5560097"/>
            <a:ext cx="767088" cy="175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ลูกศรเชื่อมต่อแบบตรง 66"/>
          <p:cNvCxnSpPr>
            <a:stCxn id="17" idx="1"/>
            <a:endCxn id="15" idx="3"/>
          </p:cNvCxnSpPr>
          <p:nvPr/>
        </p:nvCxnSpPr>
        <p:spPr>
          <a:xfrm flipH="1">
            <a:off x="3973067" y="5560097"/>
            <a:ext cx="732387" cy="175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705454" y="6056070"/>
            <a:ext cx="1522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KPI:</a:t>
            </a:r>
            <a:r>
              <a:rPr lang="th-TH" sz="1200" b="1" dirty="0"/>
              <a:t>ร้อยละการได้รับการวางแผนก่อนจำหน่าย 100 </a:t>
            </a:r>
            <a:r>
              <a:rPr lang="en-US" sz="1200" b="1" dirty="0"/>
              <a:t>%</a:t>
            </a:r>
            <a:endParaRPr lang="th-TH" sz="1200" b="1" dirty="0"/>
          </a:p>
        </p:txBody>
      </p:sp>
    </p:spTree>
    <p:extLst>
      <p:ext uri="{BB962C8B-B14F-4D97-AF65-F5344CB8AC3E}">
        <p14:creationId xmlns:p14="http://schemas.microsoft.com/office/powerpoint/2010/main" val="113330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กลุ่ม 21"/>
          <p:cNvGrpSpPr/>
          <p:nvPr/>
        </p:nvGrpSpPr>
        <p:grpSpPr>
          <a:xfrm>
            <a:off x="323528" y="750038"/>
            <a:ext cx="8587858" cy="4518279"/>
            <a:chOff x="323528" y="750038"/>
            <a:chExt cx="8587858" cy="4518279"/>
          </a:xfrm>
        </p:grpSpPr>
        <p:sp>
          <p:nvSpPr>
            <p:cNvPr id="2" name="TextBox 1">
              <a:extLst>
                <a:ext uri="{FF2B5EF4-FFF2-40B4-BE49-F238E27FC236}">
                  <a16:creationId xmlns="" xmlns:a16="http://schemas.microsoft.com/office/drawing/2014/main" id="{B651183A-230E-4517-BA0F-71EC04301E99}"/>
                </a:ext>
              </a:extLst>
            </p:cNvPr>
            <p:cNvSpPr txBox="1"/>
            <p:nvPr/>
          </p:nvSpPr>
          <p:spPr>
            <a:xfrm>
              <a:off x="375726" y="750038"/>
              <a:ext cx="83727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latin typeface="Browallia New" pitchFamily="34" charset="-34"/>
                  <a:cs typeface="Browallia New" pitchFamily="34" charset="-34"/>
                </a:rPr>
                <a:t>Process </a:t>
              </a:r>
              <a:r>
                <a:rPr lang="en-US" sz="3200" b="1" dirty="0" smtClean="0">
                  <a:latin typeface="Browallia New" pitchFamily="34" charset="-34"/>
                  <a:cs typeface="Browallia New" pitchFamily="34" charset="-34"/>
                </a:rPr>
                <a:t>Flow</a:t>
              </a:r>
              <a:r>
                <a:rPr lang="th-TH" sz="3200" b="1" dirty="0" smtClean="0">
                  <a:latin typeface="Browallia New" pitchFamily="34" charset="-34"/>
                  <a:cs typeface="Browallia New" pitchFamily="34" charset="-34"/>
                </a:rPr>
                <a:t>  </a:t>
              </a:r>
              <a:r>
                <a:rPr lang="en-US" sz="3200" b="1" dirty="0" smtClean="0">
                  <a:latin typeface="Browallia New" pitchFamily="34" charset="-34"/>
                  <a:cs typeface="Browallia New" pitchFamily="34" charset="-34"/>
                </a:rPr>
                <a:t>chart </a:t>
              </a:r>
              <a:r>
                <a:rPr lang="th-TH" sz="3200" b="1" dirty="0">
                  <a:latin typeface="Browallia New" pitchFamily="34" charset="-34"/>
                  <a:cs typeface="Browallia New" pitchFamily="34" charset="-34"/>
                </a:rPr>
                <a:t>การดูแลผู้ป่วย </a:t>
              </a:r>
              <a:r>
                <a:rPr lang="en-US" sz="2400" b="1" dirty="0" smtClean="0">
                  <a:latin typeface="Browallia New" pitchFamily="34" charset="-34"/>
                  <a:cs typeface="Browallia New" pitchFamily="34" charset="-34"/>
                </a:rPr>
                <a:t>Alcohol </a:t>
              </a:r>
              <a:r>
                <a:rPr lang="en-US" sz="2400" b="1" dirty="0" err="1" smtClean="0">
                  <a:latin typeface="Browallia New" pitchFamily="34" charset="-34"/>
                  <a:cs typeface="Browallia New" pitchFamily="34" charset="-34"/>
                </a:rPr>
                <a:t>Withdrawl</a:t>
              </a:r>
              <a:r>
                <a:rPr lang="en-US" sz="2400" b="1" dirty="0" smtClean="0">
                  <a:latin typeface="Browallia New" pitchFamily="34" charset="-34"/>
                  <a:cs typeface="Browallia New" pitchFamily="34" charset="-34"/>
                </a:rPr>
                <a:t> syndrome</a:t>
              </a:r>
              <a:endParaRPr lang="th-TH" sz="2400" b="1" dirty="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D4E39679-E5F8-489C-9AF9-D704B24825B7}"/>
                </a:ext>
              </a:extLst>
            </p:cNvPr>
            <p:cNvSpPr txBox="1"/>
            <p:nvPr/>
          </p:nvSpPr>
          <p:spPr>
            <a:xfrm>
              <a:off x="663758" y="1614134"/>
              <a:ext cx="8640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Browallia New" pitchFamily="34" charset="-34"/>
                  <a:cs typeface="Browallia New" pitchFamily="34" charset="-34"/>
                </a:rPr>
                <a:t>RISK</a:t>
              </a:r>
              <a:endParaRPr lang="th-TH" sz="1600" dirty="0">
                <a:latin typeface="Browallia New" pitchFamily="34" charset="-34"/>
                <a:cs typeface="Browallia New" pitchFamily="34" charset="-34"/>
              </a:endParaRPr>
            </a:p>
            <a:p>
              <a:r>
                <a:rPr lang="th-TH" sz="1600" dirty="0">
                  <a:latin typeface="Browallia New" pitchFamily="34" charset="-34"/>
                  <a:cs typeface="Browallia New" pitchFamily="34" charset="-34"/>
                </a:rPr>
                <a:t>-</a:t>
              </a:r>
              <a:r>
                <a:rPr lang="th-TH" sz="1600" dirty="0" smtClean="0">
                  <a:latin typeface="Browallia New" pitchFamily="34" charset="-34"/>
                  <a:cs typeface="Browallia New" pitchFamily="34" charset="-34"/>
                </a:rPr>
                <a:t>การซักประวัติ.</a:t>
              </a:r>
              <a:endParaRPr lang="th-TH" sz="1600" dirty="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473EF00A-00F3-4CA6-A4BE-724D9CCDF4C7}"/>
                </a:ext>
              </a:extLst>
            </p:cNvPr>
            <p:cNvSpPr txBox="1"/>
            <p:nvPr/>
          </p:nvSpPr>
          <p:spPr>
            <a:xfrm>
              <a:off x="1743879" y="1614134"/>
              <a:ext cx="936104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Browallia New" pitchFamily="34" charset="-34"/>
                  <a:cs typeface="Browallia New" pitchFamily="34" charset="-34"/>
                </a:rPr>
                <a:t>RISK</a:t>
              </a:r>
            </a:p>
            <a:p>
              <a:r>
                <a:rPr lang="th-TH" sz="1600" dirty="0">
                  <a:latin typeface="Browallia New" pitchFamily="34" charset="-34"/>
                  <a:cs typeface="Browallia New" pitchFamily="34" charset="-34"/>
                </a:rPr>
                <a:t>-การประเมิน/วินิจฉัย</a:t>
              </a:r>
              <a:r>
                <a:rPr lang="th-TH" sz="1600" dirty="0" smtClean="0">
                  <a:latin typeface="Browallia New" pitchFamily="34" charset="-34"/>
                  <a:cs typeface="Browallia New" pitchFamily="34" charset="-34"/>
                </a:rPr>
                <a:t>ไม่ถูกต้อง/ครอบคลุม</a:t>
              </a:r>
              <a:endParaRPr lang="en-US" sz="1600" dirty="0">
                <a:latin typeface="Browallia New" pitchFamily="34" charset="-34"/>
                <a:cs typeface="Browallia New" pitchFamily="34" charset="-34"/>
              </a:endParaRPr>
            </a:p>
            <a:p>
              <a:endParaRPr lang="th-TH" sz="3200" dirty="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73C28454-13C8-461F-BB16-708A29032400}"/>
                </a:ext>
              </a:extLst>
            </p:cNvPr>
            <p:cNvSpPr txBox="1"/>
            <p:nvPr/>
          </p:nvSpPr>
          <p:spPr>
            <a:xfrm>
              <a:off x="4139952" y="1614134"/>
              <a:ext cx="93610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Browallia New" pitchFamily="34" charset="-34"/>
                  <a:cs typeface="Browallia New" pitchFamily="34" charset="-34"/>
                </a:rPr>
                <a:t>RISK</a:t>
              </a:r>
            </a:p>
            <a:p>
              <a:r>
                <a:rPr lang="th-TH" sz="1600" dirty="0" smtClean="0">
                  <a:latin typeface="Browallia New" pitchFamily="34" charset="-34"/>
                  <a:cs typeface="Browallia New" pitchFamily="34" charset="-34"/>
                </a:rPr>
                <a:t>-</a:t>
              </a:r>
              <a:r>
                <a:rPr lang="en-US" sz="1600" dirty="0" smtClean="0">
                  <a:latin typeface="Browallia New" pitchFamily="34" charset="-34"/>
                  <a:cs typeface="Browallia New" pitchFamily="34" charset="-34"/>
                </a:rPr>
                <a:t>Delay treatment</a:t>
              </a:r>
              <a:endParaRPr lang="th-TH" sz="1600" dirty="0" smtClean="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="" xmlns:a16="http://schemas.microsoft.com/office/drawing/2014/main" id="{59B61951-9232-4D64-AC00-77151CBEF955}"/>
                </a:ext>
              </a:extLst>
            </p:cNvPr>
            <p:cNvSpPr txBox="1"/>
            <p:nvPr/>
          </p:nvSpPr>
          <p:spPr>
            <a:xfrm>
              <a:off x="5436096" y="1614134"/>
              <a:ext cx="108012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Browallia New" pitchFamily="34" charset="-34"/>
                  <a:cs typeface="Browallia New" pitchFamily="34" charset="-34"/>
                </a:rPr>
                <a:t>RISK</a:t>
              </a:r>
            </a:p>
            <a:p>
              <a:r>
                <a:rPr lang="th-TH" sz="1600" dirty="0" smtClean="0">
                  <a:latin typeface="Browallia New" pitchFamily="34" charset="-34"/>
                  <a:cs typeface="Browallia New" pitchFamily="34" charset="-34"/>
                </a:rPr>
                <a:t>-ขาดการประเมินต่อเนื่อง/ครอบคลุม</a:t>
              </a:r>
              <a:endParaRPr lang="th-TH" sz="1600" dirty="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039989E9-18A2-4C82-B999-7B29FBAFDA8B}"/>
                </a:ext>
              </a:extLst>
            </p:cNvPr>
            <p:cNvSpPr txBox="1"/>
            <p:nvPr/>
          </p:nvSpPr>
          <p:spPr>
            <a:xfrm>
              <a:off x="6876256" y="1614133"/>
              <a:ext cx="95203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Browallia New" pitchFamily="34" charset="-34"/>
                  <a:cs typeface="Browallia New" pitchFamily="34" charset="-34"/>
                </a:rPr>
                <a:t>RISK</a:t>
              </a:r>
            </a:p>
            <a:p>
              <a:r>
                <a:rPr lang="th-TH" sz="1600" dirty="0" smtClean="0">
                  <a:latin typeface="Browallia New" pitchFamily="34" charset="-34"/>
                  <a:cs typeface="Browallia New" pitchFamily="34" charset="-34"/>
                </a:rPr>
                <a:t>-ผู้ป่วย/ผู้ดูแลไม่เข้าใจการปฏิบัติตัว</a:t>
              </a:r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323528" y="4350438"/>
              <a:ext cx="1008112" cy="914400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sz="2000" dirty="0" smtClean="0">
                  <a:latin typeface="Browallia New" pitchFamily="34" charset="-34"/>
                  <a:cs typeface="Browallia New" pitchFamily="34" charset="-34"/>
                </a:rPr>
                <a:t>ผู้ป่วย  </a:t>
              </a:r>
              <a:r>
                <a:rPr lang="en-US" sz="2000" dirty="0" smtClean="0">
                  <a:latin typeface="Browallia New" pitchFamily="34" charset="-34"/>
                  <a:cs typeface="Browallia New" pitchFamily="34" charset="-34"/>
                </a:rPr>
                <a:t>Admit ward</a:t>
              </a:r>
              <a:endParaRPr lang="th-TH" sz="2000" dirty="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17" name="สี่เหลี่ยมผืนผ้า 16"/>
            <p:cNvSpPr/>
            <p:nvPr/>
          </p:nvSpPr>
          <p:spPr>
            <a:xfrm>
              <a:off x="1691680" y="4353917"/>
              <a:ext cx="936104" cy="914400"/>
            </a:xfrm>
            <a:prstGeom prst="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latin typeface="Browallia New" pitchFamily="34" charset="-34"/>
                  <a:cs typeface="Browallia New" pitchFamily="34" charset="-34"/>
                </a:rPr>
                <a:t>Assessment</a:t>
              </a:r>
              <a:endParaRPr lang="th-TH" sz="1400" b="1" dirty="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18" name="สี่เหลี่ยมผืนผ้า 17"/>
            <p:cNvSpPr/>
            <p:nvPr/>
          </p:nvSpPr>
          <p:spPr>
            <a:xfrm>
              <a:off x="4139952" y="4353917"/>
              <a:ext cx="936104" cy="910921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Browallia New" pitchFamily="34" charset="-34"/>
                  <a:cs typeface="Browallia New" pitchFamily="34" charset="-34"/>
                </a:rPr>
                <a:t>Treatment</a:t>
              </a:r>
              <a:endParaRPr lang="th-TH" sz="1600" dirty="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19" name="สี่เหลี่ยมผืนผ้า 18"/>
            <p:cNvSpPr/>
            <p:nvPr/>
          </p:nvSpPr>
          <p:spPr>
            <a:xfrm>
              <a:off x="5436096" y="4353917"/>
              <a:ext cx="1080120" cy="910921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Browallia New" pitchFamily="34" charset="-34"/>
                  <a:cs typeface="Browallia New" pitchFamily="34" charset="-34"/>
                </a:rPr>
                <a:t>Re-</a:t>
              </a:r>
            </a:p>
            <a:p>
              <a:pPr algn="ctr"/>
              <a:r>
                <a:rPr lang="en-US" sz="1600" dirty="0" smtClean="0">
                  <a:latin typeface="Browallia New" pitchFamily="34" charset="-34"/>
                  <a:cs typeface="Browallia New" pitchFamily="34" charset="-34"/>
                </a:rPr>
                <a:t>assessment</a:t>
              </a:r>
              <a:endParaRPr lang="th-TH" sz="1600" dirty="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20" name="สี่เหลี่ยมผืนผ้า 19"/>
            <p:cNvSpPr/>
            <p:nvPr/>
          </p:nvSpPr>
          <p:spPr>
            <a:xfrm>
              <a:off x="6876256" y="4353917"/>
              <a:ext cx="952039" cy="914400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Browallia New" pitchFamily="34" charset="-34"/>
                  <a:cs typeface="Browallia New" pitchFamily="34" charset="-34"/>
                </a:rPr>
                <a:t>D/C plan</a:t>
              </a:r>
              <a:endParaRPr lang="th-TH" sz="1600" dirty="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21" name="ลูกศรขวา 20"/>
            <p:cNvSpPr/>
            <p:nvPr/>
          </p:nvSpPr>
          <p:spPr>
            <a:xfrm>
              <a:off x="1331640" y="4638471"/>
              <a:ext cx="360040" cy="436560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320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23" name="ลูกศรขวา 22"/>
            <p:cNvSpPr/>
            <p:nvPr/>
          </p:nvSpPr>
          <p:spPr>
            <a:xfrm>
              <a:off x="5076056" y="4638471"/>
              <a:ext cx="360040" cy="436559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320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25" name="ลูกศรขวา 24"/>
            <p:cNvSpPr/>
            <p:nvPr/>
          </p:nvSpPr>
          <p:spPr>
            <a:xfrm>
              <a:off x="6516216" y="4638472"/>
              <a:ext cx="360040" cy="436558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320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3" name="สี่เหลี่ยมผืนผ้า 2"/>
            <p:cNvSpPr/>
            <p:nvPr/>
          </p:nvSpPr>
          <p:spPr>
            <a:xfrm>
              <a:off x="2987824" y="4353917"/>
              <a:ext cx="738082" cy="910921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800" dirty="0" err="1" smtClean="0">
                  <a:latin typeface="Browallia New" pitchFamily="34" charset="-34"/>
                  <a:cs typeface="Browallia New" pitchFamily="34" charset="-34"/>
                </a:rPr>
                <a:t>Dx</a:t>
              </a:r>
              <a:r>
                <a:rPr lang="en-US" sz="1800" dirty="0" smtClean="0">
                  <a:latin typeface="Browallia New" pitchFamily="34" charset="-34"/>
                  <a:cs typeface="Browallia New" pitchFamily="34" charset="-34"/>
                </a:rPr>
                <a:t>.</a:t>
              </a:r>
              <a:endParaRPr lang="th-TH" sz="1800" dirty="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14" name="สี่เหลี่ยมผืนผ้า 13"/>
            <p:cNvSpPr/>
            <p:nvPr/>
          </p:nvSpPr>
          <p:spPr>
            <a:xfrm>
              <a:off x="8244408" y="4353917"/>
              <a:ext cx="611560" cy="914400"/>
            </a:xfrm>
            <a:prstGeom prst="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latin typeface="Browallia New" pitchFamily="34" charset="-34"/>
                  <a:cs typeface="Browallia New" pitchFamily="34" charset="-34"/>
                </a:rPr>
                <a:t>F/U</a:t>
              </a:r>
              <a:endParaRPr lang="th-TH" sz="1600" dirty="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15" name="ลูกศรขวา 14"/>
            <p:cNvSpPr/>
            <p:nvPr/>
          </p:nvSpPr>
          <p:spPr>
            <a:xfrm>
              <a:off x="2627784" y="4638472"/>
              <a:ext cx="360040" cy="436557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320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16" name="ลูกศรขวา 15"/>
            <p:cNvSpPr/>
            <p:nvPr/>
          </p:nvSpPr>
          <p:spPr>
            <a:xfrm>
              <a:off x="3725906" y="4638473"/>
              <a:ext cx="414046" cy="436556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320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24" name="ลูกศรขวา 23"/>
            <p:cNvSpPr/>
            <p:nvPr/>
          </p:nvSpPr>
          <p:spPr>
            <a:xfrm flipV="1">
              <a:off x="7828295" y="4638473"/>
              <a:ext cx="416113" cy="436555"/>
            </a:xfrm>
            <a:prstGeom prst="rightArrow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 sz="320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87824" y="1614134"/>
              <a:ext cx="9451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Browallia New" pitchFamily="34" charset="-34"/>
                  <a:cs typeface="Browallia New" pitchFamily="34" charset="-34"/>
                </a:rPr>
                <a:t>RISK</a:t>
              </a:r>
            </a:p>
            <a:p>
              <a:r>
                <a:rPr lang="th-TH" sz="1600" dirty="0" smtClean="0">
                  <a:latin typeface="Browallia New" pitchFamily="34" charset="-34"/>
                  <a:cs typeface="Browallia New" pitchFamily="34" charset="-34"/>
                </a:rPr>
                <a:t>-</a:t>
              </a:r>
              <a:r>
                <a:rPr lang="en-US" sz="1600" dirty="0" smtClean="0">
                  <a:latin typeface="Browallia New" pitchFamily="34" charset="-34"/>
                  <a:cs typeface="Browallia New" pitchFamily="34" charset="-34"/>
                </a:rPr>
                <a:t>Delay </a:t>
              </a:r>
              <a:r>
                <a:rPr lang="en-US" sz="1600" dirty="0" err="1" smtClean="0">
                  <a:latin typeface="Browallia New" pitchFamily="34" charset="-34"/>
                  <a:cs typeface="Browallia New" pitchFamily="34" charset="-34"/>
                </a:rPr>
                <a:t>Dx</a:t>
              </a:r>
              <a:r>
                <a:rPr lang="en-US" sz="1600" dirty="0" smtClean="0">
                  <a:latin typeface="Browallia New" pitchFamily="34" charset="-34"/>
                  <a:cs typeface="Browallia New" pitchFamily="34" charset="-34"/>
                </a:rPr>
                <a:t>.</a:t>
              </a:r>
              <a:endParaRPr lang="th-TH" sz="1600" dirty="0">
                <a:latin typeface="Browallia New" pitchFamily="34" charset="-34"/>
                <a:cs typeface="Browallia New" pitchFamily="34" charset="-34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116101" y="1614134"/>
              <a:ext cx="795285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Browallia New" pitchFamily="34" charset="-34"/>
                  <a:cs typeface="Browallia New" pitchFamily="34" charset="-34"/>
                </a:rPr>
                <a:t>RISK</a:t>
              </a:r>
            </a:p>
            <a:p>
              <a:r>
                <a:rPr lang="th-TH" sz="1600" dirty="0" smtClean="0">
                  <a:latin typeface="Browallia New" pitchFamily="34" charset="-34"/>
                  <a:cs typeface="Browallia New" pitchFamily="34" charset="-34"/>
                </a:rPr>
                <a:t>-ผู้ป่วยไม่เห็นความสำคัญในการมาพบแพทย์</a:t>
              </a:r>
              <a:endParaRPr lang="th-TH" sz="1600" dirty="0">
                <a:latin typeface="Browallia New" pitchFamily="34" charset="-34"/>
                <a:cs typeface="Browallia New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33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sz="3200" b="1" dirty="0"/>
              <a:t>การจัดการกระบวนการ (</a:t>
            </a:r>
            <a:r>
              <a:rPr lang="en-US" sz="2000" b="1" dirty="0"/>
              <a:t>Process Management</a:t>
            </a:r>
            <a:r>
              <a:rPr lang="th-TH" sz="2000" b="1" dirty="0"/>
              <a:t>)</a:t>
            </a:r>
            <a:br>
              <a:rPr lang="th-TH" sz="2000" b="1" dirty="0"/>
            </a:br>
            <a:r>
              <a:rPr lang="en-US" sz="2000" b="1" dirty="0"/>
              <a:t>Alcohol withdrawal</a:t>
            </a:r>
            <a:endParaRPr lang="th-TH" sz="2000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710637"/>
              </p:ext>
            </p:extLst>
          </p:nvPr>
        </p:nvGraphicFramePr>
        <p:xfrm>
          <a:off x="827584" y="1268760"/>
          <a:ext cx="7992888" cy="49127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8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9822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7694"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/>
                        <a:t>กระบวนการ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/>
                        <a:t>ข้อกำหนดของกระบวนการ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/>
                        <a:t>ตัวชี้วัดของกระบวนการ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b="1" dirty="0"/>
                        <a:t>การออกแบบกระบวนการ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64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Access &amp; entry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การประเมินแรกรับ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อัตราประเมินแรกรับ</a:t>
                      </a:r>
                      <a:r>
                        <a:rPr lang="th-TH" sz="20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1-7 วัน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Visual</a:t>
                      </a:r>
                      <a:r>
                        <a:rPr lang="en-US" sz="20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management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64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Assessment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การประเมินผู้ป่วยกลุ่มเสี่ยง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อัตราของการใช</a:t>
                      </a:r>
                      <a:r>
                        <a:rPr lang="th-TH" sz="20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้ </a:t>
                      </a:r>
                      <a:r>
                        <a:rPr lang="en-US" sz="2000" b="1" baseline="0" dirty="0">
                          <a:latin typeface="TH SarabunPSK" pitchFamily="34" charset="-34"/>
                          <a:cs typeface="TH SarabunPSK" pitchFamily="34" charset="-34"/>
                        </a:rPr>
                        <a:t>CIWA score or order form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User-centered</a:t>
                      </a:r>
                      <a:r>
                        <a:rPr lang="en-US" sz="20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design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64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Care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ดูแลและเฝ้าระวังเหมาะสม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อัตราการปฏิบัติตามแนวทาง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Visual</a:t>
                      </a:r>
                      <a:r>
                        <a:rPr lang="en-US" sz="20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management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/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641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Discharge plan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แผนการจำหน่วยผู้ป่วยขาดสุรา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อัตราปฏิบัติตามแผน</a:t>
                      </a:r>
                    </a:p>
                    <a:p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อัตราผู้ป่วยส่งปรึกษา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Human</a:t>
                      </a:r>
                      <a:r>
                        <a:rPr lang="en-US" sz="20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centered design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6749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Information&amp;</a:t>
                      </a:r>
                    </a:p>
                    <a:p>
                      <a:pPr algn="ctr"/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Empowerment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Network ,Health </a:t>
                      </a:r>
                    </a:p>
                    <a:p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education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จำนวนรพ.สต.</a:t>
                      </a:r>
                      <a:r>
                        <a:rPr lang="th-TH" sz="20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หรือ</a:t>
                      </a:r>
                      <a:r>
                        <a:rPr lang="en-US" sz="20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baseline="0" dirty="0" err="1">
                          <a:latin typeface="TH SarabunPSK" pitchFamily="34" charset="-34"/>
                          <a:cs typeface="TH SarabunPSK" pitchFamily="34" charset="-34"/>
                        </a:rPr>
                        <a:t>รพช</a:t>
                      </a:r>
                      <a:r>
                        <a:rPr lang="th-TH" sz="2000" b="1" baseline="0" dirty="0"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</a:p>
                    <a:p>
                      <a:r>
                        <a:rPr lang="th-TH" sz="20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ที่เป็นเครือข่าย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User-centered</a:t>
                      </a:r>
                      <a:r>
                        <a:rPr lang="en-US" sz="20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design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666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H SarabunPSK" pitchFamily="34" charset="-34"/>
                          <a:cs typeface="TH SarabunPSK" pitchFamily="34" charset="-34"/>
                        </a:rPr>
                        <a:t>Contineuty</a:t>
                      </a:r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 of care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Follow</a:t>
                      </a:r>
                      <a:r>
                        <a:rPr lang="en-US" sz="20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up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จำนวนผู้ป่วยมา</a:t>
                      </a:r>
                      <a:r>
                        <a:rPr lang="en-US" sz="2000" b="1" baseline="0" dirty="0">
                          <a:latin typeface="TH SarabunPSK" pitchFamily="34" charset="-34"/>
                          <a:cs typeface="TH SarabunPSK" pitchFamily="34" charset="-34"/>
                        </a:rPr>
                        <a:t>F/U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TH SarabunPSK" pitchFamily="34" charset="-34"/>
                          <a:cs typeface="TH SarabunPSK" pitchFamily="34" charset="-34"/>
                        </a:rPr>
                        <a:t>Human-centered</a:t>
                      </a:r>
                      <a:r>
                        <a:rPr lang="en-US" sz="20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design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7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>
          <a:xfrm>
            <a:off x="1187624" y="1052736"/>
            <a:ext cx="4546848" cy="580926"/>
          </a:xfrm>
          <a:prstGeom prst="roundRect">
            <a:avLst/>
          </a:prstGeom>
          <a:noFill/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IT๙" pitchFamily="34" charset="-34"/>
                <a:cs typeface="TH SarabunIT๙" pitchFamily="34" charset="-34"/>
              </a:rPr>
              <a:t>Alcohol withdrawal</a:t>
            </a:r>
            <a:endParaRPr lang="th-TH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73601" y="1946987"/>
            <a:ext cx="7346399" cy="1337997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ประเด็นความเสี่ยงที่สำคัญ</a:t>
            </a: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ผู้ป่วยไม่ได้รับการประเมินความเสี่ยงต่อภาวะขาดสุราในระยะแรก และระยะต่อเนื่อง</a:t>
            </a:r>
          </a:p>
          <a:p>
            <a:pPr marL="0" lvl="0" indent="0">
              <a:buNone/>
            </a:pPr>
            <a:r>
              <a:rPr lang="th-TH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  ผู้ป่วยไม่เข้าสู่ระยะรุนแรงมาก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1</a:t>
            </a:r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1CA6-DD72-4A91-BFB3-BA21FA9CE420}" type="slidenum">
              <a:rPr lang="th-TH" smtClean="0"/>
              <a:t>15</a:t>
            </a:fld>
            <a:endParaRPr lang="th-TH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194526" y="246746"/>
            <a:ext cx="7553938" cy="707628"/>
          </a:xfrm>
          <a:prstGeom prst="roundRect">
            <a:avLst/>
          </a:prstGeom>
          <a:noFill/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H SarabunIT๙" pitchFamily="34" charset="-34"/>
                <a:cs typeface="TH SarabunIT๙" pitchFamily="34" charset="-34"/>
              </a:rPr>
              <a:t> แนวปฏิบัติการพยาบาลผู้ป่วยกลุ่มสำคัญ</a:t>
            </a:r>
          </a:p>
        </p:txBody>
      </p: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329980"/>
              </p:ext>
            </p:extLst>
          </p:nvPr>
        </p:nvGraphicFramePr>
        <p:xfrm>
          <a:off x="467544" y="3429000"/>
          <a:ext cx="8280919" cy="282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81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74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16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437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56280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0" dirty="0">
                          <a:solidFill>
                            <a:schemeClr val="tx1"/>
                          </a:solidFill>
                        </a:rPr>
                        <a:t>พ.ศ.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2561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0" dirty="0">
                          <a:solidFill>
                            <a:schemeClr val="tx1"/>
                          </a:solidFill>
                        </a:rPr>
                        <a:t>พ.ศ.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2562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0" dirty="0">
                          <a:solidFill>
                            <a:schemeClr val="tx1"/>
                          </a:solidFill>
                        </a:rPr>
                        <a:t>พ.ศ.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2563</a:t>
                      </a:r>
                      <a:endParaRPr lang="th-TH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อัตราผู้ป่วยมีอาการแทรกซ้อนอันเนื่องจากขาดสุรา ในระดับรุนแรงและหรือ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CIWA score&gt;15</a:t>
                      </a:r>
                    </a:p>
                    <a:p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6.25%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(4/64)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5.74%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(5/87)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8.82%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(6/68)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อัตราผู้ป่วยกลุ่มเสี่ยงที่ได้รับการประเมิน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CIWA score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ภายในวันแรกรับและประเมินต่อเนื่อง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1-7</a:t>
                      </a:r>
                      <a:r>
                        <a:rPr lang="th-TH" sz="16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วันตั้งแต่แรกรับ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6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98.50%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(835/847)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93.10%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(81/87)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95.50</a:t>
                      </a: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(65/68)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20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ยึดเนื้อหา 2"/>
          <p:cNvSpPr txBox="1">
            <a:spLocks/>
          </p:cNvSpPr>
          <p:nvPr/>
        </p:nvSpPr>
        <p:spPr>
          <a:xfrm>
            <a:off x="753114" y="1196752"/>
            <a:ext cx="7632848" cy="5040560"/>
          </a:xfrm>
          <a:prstGeom prst="rect">
            <a:avLst/>
          </a:prstGeom>
          <a:noFill/>
          <a:ln w="19050">
            <a:noFill/>
          </a:ln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BD0D9"/>
              </a:buClr>
              <a:buNone/>
              <a:defRPr/>
            </a:pPr>
            <a:endParaRPr lang="en-US" sz="3200" b="1" dirty="0">
              <a:solidFill>
                <a:srgbClr val="000099"/>
              </a:solidFill>
              <a:latin typeface="Browallia New" pitchFamily="34" charset="-34"/>
              <a:cs typeface="Browallia New" pitchFamily="34" charset="-34"/>
              <a:sym typeface="Wingdings 2"/>
            </a:endParaRPr>
          </a:p>
        </p:txBody>
      </p:sp>
      <p:graphicFrame>
        <p:nvGraphicFramePr>
          <p:cNvPr id="6" name="แผนภูมิ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0656442"/>
              </p:ext>
            </p:extLst>
          </p:nvPr>
        </p:nvGraphicFramePr>
        <p:xfrm>
          <a:off x="1043608" y="1556792"/>
          <a:ext cx="4896544" cy="2848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สี่เหลี่ยมผืนผ้า 3"/>
          <p:cNvSpPr/>
          <p:nvPr/>
        </p:nvSpPr>
        <p:spPr>
          <a:xfrm>
            <a:off x="1115616" y="4869160"/>
            <a:ext cx="3960440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โอกาสพัฒนา</a:t>
            </a:r>
          </a:p>
          <a:p>
            <a:r>
              <a:rPr lang="th-TH" sz="2000" dirty="0" smtClean="0">
                <a:latin typeface="Browallia New" pitchFamily="34" charset="-34"/>
                <a:cs typeface="Browallia New" pitchFamily="34" charset="-34"/>
              </a:rPr>
              <a:t>-การป้องกันการทำร้ายตนเองและบุคคลอื่น</a:t>
            </a:r>
          </a:p>
          <a:p>
            <a:r>
              <a:rPr lang="th-TH" sz="2000" dirty="0" smtClean="0">
                <a:latin typeface="Browallia New" pitchFamily="34" charset="-34"/>
                <a:cs typeface="Browallia New" pitchFamily="34" charset="-34"/>
              </a:rPr>
              <a:t>-การสื่อสารในชุมชน/โครงการอดบุหรี่/การมาพบแพทย์ตามนัด</a:t>
            </a:r>
            <a:endParaRPr lang="th-TH" sz="20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660232" y="1844824"/>
            <a:ext cx="2160240" cy="36724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 smtClean="0">
                <a:latin typeface="Browallia New" pitchFamily="34" charset="-34"/>
                <a:cs typeface="Browallia New" pitchFamily="34" charset="-34"/>
              </a:rPr>
              <a:t>กิจกรรมการพัฒนา</a:t>
            </a:r>
          </a:p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-การกำหนดแนวทางการดูแลผู้ป่วย</a:t>
            </a:r>
          </a:p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-การติดตามประเมินโดยใช้ </a:t>
            </a:r>
            <a:r>
              <a:rPr lang="en-US" sz="1400" dirty="0" smtClean="0">
                <a:latin typeface="Browallia New" pitchFamily="34" charset="-34"/>
                <a:cs typeface="Browallia New" pitchFamily="34" charset="-34"/>
              </a:rPr>
              <a:t>CIWA-R</a:t>
            </a:r>
          </a:p>
          <a:p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-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การติดตามประเมินในวันที่1-7 วันแรก</a:t>
            </a:r>
          </a:p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-การนิเทศติดตาม/การปฏิบัติตามแนวทาง</a:t>
            </a:r>
          </a:p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-การให้ความรู้ผู้ดูแลถึงอาการนำสู่อาการขาดสุราระยะรุนแรง</a:t>
            </a:r>
          </a:p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-การใช้ </a:t>
            </a:r>
            <a:r>
              <a:rPr lang="en-US" sz="1400" dirty="0" smtClean="0">
                <a:latin typeface="Browallia New" pitchFamily="34" charset="-34"/>
                <a:cs typeface="Browallia New" pitchFamily="34" charset="-34"/>
              </a:rPr>
              <a:t>sedative score</a:t>
            </a:r>
            <a:endParaRPr lang="th-TH" sz="14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1" name="ลูกศรขวา 10"/>
          <p:cNvSpPr/>
          <p:nvPr/>
        </p:nvSpPr>
        <p:spPr>
          <a:xfrm>
            <a:off x="6012160" y="3429000"/>
            <a:ext cx="648072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ซ้าย 11"/>
          <p:cNvSpPr/>
          <p:nvPr/>
        </p:nvSpPr>
        <p:spPr>
          <a:xfrm>
            <a:off x="5292080" y="4869160"/>
            <a:ext cx="1080120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764196" y="482720"/>
            <a:ext cx="63361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ผลลัพธ์การดูแลผู้ป่วย 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Alcohol withdrawal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09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05037" y="194835"/>
            <a:ext cx="6858000" cy="857901"/>
          </a:xfrm>
          <a:noFill/>
          <a:ln w="28575">
            <a:noFill/>
          </a:ln>
        </p:spPr>
        <p:txBody>
          <a:bodyPr>
            <a:noAutofit/>
          </a:bodyPr>
          <a:lstStyle/>
          <a:p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เป้าหมาย ปัจจัยการขับเคลื่อน ตัวชี้วัด</a:t>
            </a:r>
            <a:b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</a:b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Vascular injury in knee dislocation and </a:t>
            </a:r>
            <a:r>
              <a:rPr lang="en-US" sz="2400" b="1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Fracture</a:t>
            </a:r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  <a:r>
              <a:rPr lang="en-US" sz="2400" b="1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tibia  </a:t>
            </a: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plateau</a:t>
            </a:r>
            <a:endParaRPr lang="th-TH" sz="24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525780" y="3591833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ผู้ป่วยไม่สูญเสียอวัยวะ</a:t>
            </a: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2537149" y="1997136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การเข้าถึงและการเข้ารับบริการที่รวดเร็ว</a:t>
            </a: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2524077" y="4693717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การดูแลรักษา</a:t>
            </a:r>
          </a:p>
          <a:p>
            <a:pPr algn="ctr"/>
            <a:r>
              <a:rPr lang="th-TH" sz="18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ที่มีคุณภาพ</a:t>
            </a: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4641423" y="1894163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</a:t>
            </a:r>
            <a:r>
              <a:rPr lang="en-US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Fast track</a:t>
            </a:r>
            <a:endParaRPr lang="th-TH" sz="20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4668012" y="3427345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 </a:t>
            </a:r>
            <a:r>
              <a:rPr lang="en-US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Refer</a:t>
            </a:r>
            <a:endParaRPr lang="th-TH" sz="20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4722158" y="5660770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สมรรถนะบุคลากร</a:t>
            </a:r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6864305" y="1876119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จัดทำแนวทาง</a:t>
            </a:r>
            <a:r>
              <a:rPr lang="en-US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Fast track</a:t>
            </a:r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/สื่อสาร</a:t>
            </a: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6864305" y="2625799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มี</a:t>
            </a:r>
            <a:r>
              <a:rPr lang="en-US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line Consult</a:t>
            </a:r>
            <a:endParaRPr lang="th-TH" sz="20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2" name="สี่เหลี่ยมผืนผ้ามุมมน 21"/>
          <p:cNvSpPr/>
          <p:nvPr/>
        </p:nvSpPr>
        <p:spPr>
          <a:xfrm>
            <a:off x="6864305" y="3382864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ทบทวน </a:t>
            </a:r>
            <a:r>
              <a:rPr lang="en-US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CPG,CNPG</a:t>
            </a:r>
            <a:endParaRPr lang="th-TH" sz="20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6883934" y="5635872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พัฒนาสมรรถนะ</a:t>
            </a:r>
          </a:p>
        </p:txBody>
      </p:sp>
      <p:sp>
        <p:nvSpPr>
          <p:cNvPr id="25" name="สี่เหลี่ยมผืนผ้ามุมมน 24"/>
          <p:cNvSpPr/>
          <p:nvPr/>
        </p:nvSpPr>
        <p:spPr>
          <a:xfrm>
            <a:off x="6870028" y="4154025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พัฒนาเครือข่าย</a:t>
            </a:r>
          </a:p>
        </p:txBody>
      </p:sp>
      <p:sp>
        <p:nvSpPr>
          <p:cNvPr id="26" name="สี่เหลี่ยมผืนผ้ามุมมน 25"/>
          <p:cNvSpPr/>
          <p:nvPr/>
        </p:nvSpPr>
        <p:spPr>
          <a:xfrm>
            <a:off x="4660603" y="2647918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</a:t>
            </a:r>
            <a:r>
              <a:rPr lang="en-US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EMS</a:t>
            </a:r>
            <a:endParaRPr lang="th-TH" sz="20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7" name="สี่เหลี่ยมผืนผ้ามุมมน 26"/>
          <p:cNvSpPr/>
          <p:nvPr/>
        </p:nvSpPr>
        <p:spPr>
          <a:xfrm>
            <a:off x="4734076" y="4523915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 </a:t>
            </a:r>
            <a:r>
              <a:rPr lang="en-US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Monitor</a:t>
            </a:r>
            <a:endParaRPr lang="th-TH" sz="20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8" name="กล่องข้อความ 27"/>
          <p:cNvSpPr txBox="1"/>
          <p:nvPr/>
        </p:nvSpPr>
        <p:spPr>
          <a:xfrm>
            <a:off x="651511" y="1397363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กล่องข้อความ 28"/>
          <p:cNvSpPr txBox="1"/>
          <p:nvPr/>
        </p:nvSpPr>
        <p:spPr>
          <a:xfrm>
            <a:off x="2537149" y="1386550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กล่องข้อความ 29"/>
          <p:cNvSpPr txBox="1"/>
          <p:nvPr/>
        </p:nvSpPr>
        <p:spPr>
          <a:xfrm>
            <a:off x="4634038" y="1366593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กล่องข้อความ 30"/>
          <p:cNvSpPr txBox="1"/>
          <p:nvPr/>
        </p:nvSpPr>
        <p:spPr>
          <a:xfrm>
            <a:off x="7017775" y="1395498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กล่องข้อความ 32"/>
          <p:cNvSpPr txBox="1"/>
          <p:nvPr/>
        </p:nvSpPr>
        <p:spPr>
          <a:xfrm>
            <a:off x="2383076" y="2946119"/>
            <a:ext cx="23817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1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)ร้อยละการวินิจฉัยถูกต้อง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ในกลุ่ม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Vascular injury 100%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ร้อยละการวินิจฉัยถูกต้อง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ในกลุ่มไม่มี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Vascular injury 100%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กล่องข้อความ 33"/>
          <p:cNvSpPr txBox="1"/>
          <p:nvPr/>
        </p:nvSpPr>
        <p:spPr>
          <a:xfrm>
            <a:off x="1436644" y="5699445"/>
            <a:ext cx="32239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ร้อยละของการได้รับการรักษาภายใน 6 ชม.</a:t>
            </a: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อัตราการสูญเสียอวัยวะ</a:t>
            </a:r>
          </a:p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7" name="ลูกศรเชื่อมต่อแบบตรง 36"/>
          <p:cNvCxnSpPr>
            <a:stCxn id="13" idx="1"/>
            <a:endCxn id="12" idx="3"/>
          </p:cNvCxnSpPr>
          <p:nvPr/>
        </p:nvCxnSpPr>
        <p:spPr>
          <a:xfrm flipH="1">
            <a:off x="1952244" y="2454337"/>
            <a:ext cx="584905" cy="159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ลูกศรเชื่อมต่อแบบตรง 37"/>
          <p:cNvCxnSpPr>
            <a:stCxn id="14" idx="1"/>
            <a:endCxn id="12" idx="3"/>
          </p:cNvCxnSpPr>
          <p:nvPr/>
        </p:nvCxnSpPr>
        <p:spPr>
          <a:xfrm flipH="1" flipV="1">
            <a:off x="1952244" y="4049033"/>
            <a:ext cx="571833" cy="11018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ลูกศรเชื่อมต่อแบบตรง 49"/>
          <p:cNvCxnSpPr>
            <a:endCxn id="13" idx="3"/>
          </p:cNvCxnSpPr>
          <p:nvPr/>
        </p:nvCxnSpPr>
        <p:spPr>
          <a:xfrm flipH="1">
            <a:off x="3963613" y="2203142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ลูกศรเชื่อมต่อแบบตรง 51"/>
          <p:cNvCxnSpPr/>
          <p:nvPr/>
        </p:nvCxnSpPr>
        <p:spPr>
          <a:xfrm flipH="1" flipV="1">
            <a:off x="3970360" y="2571803"/>
            <a:ext cx="676749" cy="40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ลูกศรเชื่อมต่อแบบตรง 53"/>
          <p:cNvCxnSpPr/>
          <p:nvPr/>
        </p:nvCxnSpPr>
        <p:spPr>
          <a:xfrm flipH="1" flipV="1">
            <a:off x="3984514" y="2746875"/>
            <a:ext cx="683498" cy="10063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>
            <a:stCxn id="27" idx="1"/>
            <a:endCxn id="14" idx="3"/>
          </p:cNvCxnSpPr>
          <p:nvPr/>
        </p:nvCxnSpPr>
        <p:spPr>
          <a:xfrm flipH="1">
            <a:off x="3950541" y="4864837"/>
            <a:ext cx="783535" cy="2860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ลูกศรเชื่อมต่อแบบตรง 56"/>
          <p:cNvCxnSpPr>
            <a:stCxn id="19" idx="1"/>
          </p:cNvCxnSpPr>
          <p:nvPr/>
        </p:nvCxnSpPr>
        <p:spPr>
          <a:xfrm flipH="1" flipV="1">
            <a:off x="3993523" y="5270051"/>
            <a:ext cx="728636" cy="731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ลูกศรเชื่อมต่อแบบตรง 59"/>
          <p:cNvCxnSpPr>
            <a:stCxn id="20" idx="1"/>
          </p:cNvCxnSpPr>
          <p:nvPr/>
        </p:nvCxnSpPr>
        <p:spPr>
          <a:xfrm flipH="1">
            <a:off x="6042066" y="2217041"/>
            <a:ext cx="822239" cy="49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ลูกศรเชื่อมต่อแบบตรง 61"/>
          <p:cNvCxnSpPr/>
          <p:nvPr/>
        </p:nvCxnSpPr>
        <p:spPr>
          <a:xfrm flipH="1" flipV="1">
            <a:off x="6042067" y="2367092"/>
            <a:ext cx="841868" cy="58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ลูกศรเชื่อมต่อแบบตรง 63"/>
          <p:cNvCxnSpPr>
            <a:stCxn id="22" idx="1"/>
          </p:cNvCxnSpPr>
          <p:nvPr/>
        </p:nvCxnSpPr>
        <p:spPr>
          <a:xfrm flipH="1">
            <a:off x="6105925" y="3723785"/>
            <a:ext cx="758381" cy="72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ลูกศรเชื่อมต่อแบบตรง 65"/>
          <p:cNvCxnSpPr/>
          <p:nvPr/>
        </p:nvCxnSpPr>
        <p:spPr>
          <a:xfrm flipH="1" flipV="1">
            <a:off x="6094477" y="3882875"/>
            <a:ext cx="769829" cy="616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ลูกศรเชื่อมต่อแบบตรง 67"/>
          <p:cNvCxnSpPr>
            <a:endCxn id="19" idx="3"/>
          </p:cNvCxnSpPr>
          <p:nvPr/>
        </p:nvCxnSpPr>
        <p:spPr>
          <a:xfrm flipH="1">
            <a:off x="6148622" y="6001691"/>
            <a:ext cx="73531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ลูกศรเชื่อมต่อแบบตรง 71"/>
          <p:cNvCxnSpPr>
            <a:endCxn id="27" idx="3"/>
          </p:cNvCxnSpPr>
          <p:nvPr/>
        </p:nvCxnSpPr>
        <p:spPr>
          <a:xfrm flipH="1">
            <a:off x="6160540" y="3726376"/>
            <a:ext cx="692318" cy="1138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ลูกศรเชื่อมต่อแบบตรง 77"/>
          <p:cNvCxnSpPr>
            <a:stCxn id="22" idx="1"/>
          </p:cNvCxnSpPr>
          <p:nvPr/>
        </p:nvCxnSpPr>
        <p:spPr>
          <a:xfrm flipH="1" flipV="1">
            <a:off x="6085655" y="2489681"/>
            <a:ext cx="778650" cy="1234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ลูกศรเชื่อมต่อแบบตรง 83"/>
          <p:cNvCxnSpPr>
            <a:endCxn id="26" idx="3"/>
          </p:cNvCxnSpPr>
          <p:nvPr/>
        </p:nvCxnSpPr>
        <p:spPr>
          <a:xfrm flipH="1">
            <a:off x="6087067" y="2286659"/>
            <a:ext cx="787271" cy="702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ลูกศรเชื่อมต่อแบบตรง 85"/>
          <p:cNvCxnSpPr>
            <a:stCxn id="22" idx="1"/>
          </p:cNvCxnSpPr>
          <p:nvPr/>
        </p:nvCxnSpPr>
        <p:spPr>
          <a:xfrm flipH="1" flipV="1">
            <a:off x="6094477" y="3251684"/>
            <a:ext cx="769829" cy="472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ลูกศรเชื่อมต่อแบบตรง 58"/>
          <p:cNvCxnSpPr/>
          <p:nvPr/>
        </p:nvCxnSpPr>
        <p:spPr>
          <a:xfrm flipH="1">
            <a:off x="6067887" y="3077968"/>
            <a:ext cx="784970" cy="30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ลูกศรเชื่อมต่อแบบตรง 62"/>
          <p:cNvCxnSpPr>
            <a:stCxn id="25" idx="1"/>
          </p:cNvCxnSpPr>
          <p:nvPr/>
        </p:nvCxnSpPr>
        <p:spPr>
          <a:xfrm flipH="1">
            <a:off x="6143370" y="4494947"/>
            <a:ext cx="726659" cy="1356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กล่องข้อความ 39"/>
          <p:cNvSpPr txBox="1"/>
          <p:nvPr/>
        </p:nvSpPr>
        <p:spPr>
          <a:xfrm>
            <a:off x="247733" y="4541670"/>
            <a:ext cx="1983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อัตราการสูญเสียอวัยวะ</a:t>
            </a:r>
          </a:p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72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651183A-230E-4517-BA0F-71EC04301E99}"/>
              </a:ext>
            </a:extLst>
          </p:cNvPr>
          <p:cNvSpPr txBox="1"/>
          <p:nvPr/>
        </p:nvSpPr>
        <p:spPr>
          <a:xfrm>
            <a:off x="184448" y="404664"/>
            <a:ext cx="889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Browallia New" pitchFamily="34" charset="-34"/>
                <a:cs typeface="Browallia New" pitchFamily="34" charset="-34"/>
              </a:rPr>
              <a:t>Process Flowchart </a:t>
            </a:r>
            <a:endParaRPr lang="th-TH" b="1" dirty="0" smtClean="0">
              <a:latin typeface="Browallia New" pitchFamily="34" charset="-34"/>
              <a:cs typeface="Browallia New" pitchFamily="34" charset="-34"/>
            </a:endParaRPr>
          </a:p>
          <a:p>
            <a:pPr algn="ctr"/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การ</a:t>
            </a:r>
            <a:r>
              <a:rPr lang="th-TH" b="1" dirty="0">
                <a:latin typeface="Browallia New" pitchFamily="34" charset="-34"/>
                <a:cs typeface="Browallia New" pitchFamily="34" charset="-34"/>
              </a:rPr>
              <a:t>ดูแล</a:t>
            </a: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ผู้ป่วย </a:t>
            </a:r>
            <a:r>
              <a:rPr lang="en-US" sz="2000" b="1" dirty="0" smtClean="0">
                <a:latin typeface="Browallia New" pitchFamily="34" charset="-34"/>
                <a:cs typeface="Browallia New" pitchFamily="34" charset="-34"/>
              </a:rPr>
              <a:t>Fracture Around Knee with vascular injury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E39679-E5F8-489C-9AF9-D704B24825B7}"/>
              </a:ext>
            </a:extLst>
          </p:cNvPr>
          <p:cNvSpPr txBox="1"/>
          <p:nvPr/>
        </p:nvSpPr>
        <p:spPr>
          <a:xfrm>
            <a:off x="899592" y="206084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Browallia New" pitchFamily="34" charset="-34"/>
                <a:cs typeface="Browallia New" pitchFamily="34" charset="-34"/>
              </a:rPr>
              <a:t>RISK</a:t>
            </a:r>
            <a:endParaRPr lang="th-TH" sz="1800" b="1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-มาช้าเกิน 6 ชม.</a:t>
            </a:r>
            <a:endParaRPr lang="th-TH" sz="18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73EF00A-00F3-4CA6-A4BE-724D9CCDF4C7}"/>
              </a:ext>
            </a:extLst>
          </p:cNvPr>
          <p:cNvSpPr txBox="1"/>
          <p:nvPr/>
        </p:nvSpPr>
        <p:spPr>
          <a:xfrm>
            <a:off x="2483768" y="2060848"/>
            <a:ext cx="1346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Browallia New" pitchFamily="34" charset="-34"/>
                <a:cs typeface="Browallia New" pitchFamily="34" charset="-34"/>
              </a:rPr>
              <a:t>RISK</a:t>
            </a:r>
          </a:p>
          <a:p>
            <a:r>
              <a:rPr lang="th-TH" sz="1800" b="1" dirty="0">
                <a:latin typeface="Browallia New" pitchFamily="34" charset="-34"/>
                <a:cs typeface="Browallia New" pitchFamily="34" charset="-34"/>
              </a:rPr>
              <a:t>-การ</a:t>
            </a:r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ประเมิน </a:t>
            </a:r>
            <a:r>
              <a:rPr lang="th-TH" sz="1800" b="1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1800" b="1" dirty="0" smtClean="0">
                <a:latin typeface="Browallia New" pitchFamily="34" charset="-34"/>
                <a:cs typeface="Browallia New" pitchFamily="34" charset="-34"/>
              </a:rPr>
              <a:t>vascular injury </a:t>
            </a:r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ผิด/</a:t>
            </a:r>
            <a:r>
              <a:rPr lang="th-TH" sz="1800" b="1" dirty="0">
                <a:latin typeface="Browallia New" pitchFamily="34" charset="-34"/>
                <a:cs typeface="Browallia New" pitchFamily="34" charset="-34"/>
              </a:rPr>
              <a:t>วินิจฉัย</a:t>
            </a:r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ไม่ถูกต้องในกลุ่ม</a:t>
            </a:r>
            <a:r>
              <a:rPr lang="en-US" sz="1800" b="1" dirty="0" smtClean="0">
                <a:latin typeface="Browallia New" pitchFamily="34" charset="-34"/>
                <a:cs typeface="Browallia New" pitchFamily="34" charset="-34"/>
              </a:rPr>
              <a:t> vascular injury</a:t>
            </a:r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 </a:t>
            </a:r>
            <a:endParaRPr lang="en-US" sz="1800" b="1" dirty="0">
              <a:latin typeface="Browallia New" pitchFamily="34" charset="-34"/>
              <a:cs typeface="Browallia New" pitchFamily="34" charset="-34"/>
            </a:endParaRPr>
          </a:p>
          <a:p>
            <a:endParaRPr lang="th-TH" sz="3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3C28454-13C8-461F-BB16-708A29032400}"/>
              </a:ext>
            </a:extLst>
          </p:cNvPr>
          <p:cNvSpPr txBox="1"/>
          <p:nvPr/>
        </p:nvSpPr>
        <p:spPr>
          <a:xfrm>
            <a:off x="4078897" y="2060848"/>
            <a:ext cx="9971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Browallia New" pitchFamily="34" charset="-34"/>
                <a:cs typeface="Browallia New" pitchFamily="34" charset="-34"/>
              </a:rPr>
              <a:t>RISK</a:t>
            </a:r>
          </a:p>
          <a:p>
            <a:r>
              <a:rPr lang="th-TH" sz="1800" b="1" dirty="0">
                <a:latin typeface="Browallia New" pitchFamily="34" charset="-34"/>
                <a:cs typeface="Browallia New" pitchFamily="34" charset="-34"/>
              </a:rPr>
              <a:t>-</a:t>
            </a:r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การรักษาล่าช้า</a:t>
            </a:r>
            <a:endParaRPr lang="th-TH" sz="1800" b="1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1800" b="1" dirty="0">
                <a:latin typeface="Browallia New" pitchFamily="34" charset="-34"/>
                <a:cs typeface="Browallia New" pitchFamily="34" charset="-34"/>
              </a:rPr>
              <a:t>-</a:t>
            </a:r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การส่งต่อล่าช้า</a:t>
            </a:r>
          </a:p>
          <a:p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-การสูญเสียอวัยวะ</a:t>
            </a:r>
            <a:endParaRPr lang="th-TH" sz="18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9B61951-9232-4D64-AC00-77151CBEF955}"/>
              </a:ext>
            </a:extLst>
          </p:cNvPr>
          <p:cNvSpPr txBox="1"/>
          <p:nvPr/>
        </p:nvSpPr>
        <p:spPr>
          <a:xfrm>
            <a:off x="5519058" y="2060848"/>
            <a:ext cx="11411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Browallia New" pitchFamily="34" charset="-34"/>
                <a:cs typeface="Browallia New" pitchFamily="34" charset="-34"/>
              </a:rPr>
              <a:t>RISK</a:t>
            </a:r>
          </a:p>
          <a:p>
            <a:r>
              <a:rPr lang="th-TH" sz="1800" b="1" dirty="0">
                <a:latin typeface="Browallia New" pitchFamily="34" charset="-34"/>
                <a:cs typeface="Browallia New" pitchFamily="34" charset="-34"/>
              </a:rPr>
              <a:t>-การวางแผนการจำหน่ายไม่ครอบคลุม</a:t>
            </a:r>
          </a:p>
          <a:p>
            <a:r>
              <a:rPr lang="th-TH" sz="1800" b="1" dirty="0">
                <a:latin typeface="Browallia New" pitchFamily="34" charset="-34"/>
                <a:cs typeface="Browallia New" pitchFamily="34" charset="-34"/>
              </a:rPr>
              <a:t>-ผู้ป่วย/ผู้ดูแลขาดความรู้ทักษะการดูแลตนเอง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39989E9-18A2-4C82-B999-7B29FBAFDA8B}"/>
              </a:ext>
            </a:extLst>
          </p:cNvPr>
          <p:cNvSpPr txBox="1"/>
          <p:nvPr/>
        </p:nvSpPr>
        <p:spPr>
          <a:xfrm>
            <a:off x="7236296" y="2060847"/>
            <a:ext cx="1080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Browallia New" pitchFamily="34" charset="-34"/>
                <a:cs typeface="Browallia New" pitchFamily="34" charset="-34"/>
              </a:rPr>
              <a:t>RISK</a:t>
            </a:r>
          </a:p>
          <a:p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-กระบวนการส่งต่อล่าช้า</a:t>
            </a:r>
          </a:p>
          <a:p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-แม่ข่ายตอบรับช้า</a:t>
            </a:r>
            <a:endParaRPr lang="th-TH" sz="18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899592" y="4797152"/>
            <a:ext cx="129614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dirty="0" smtClean="0"/>
              <a:t>ผู้ป่วย  </a:t>
            </a:r>
            <a:r>
              <a:rPr lang="en-US" sz="1800" dirty="0" err="1" smtClean="0"/>
              <a:t>Fx</a:t>
            </a:r>
            <a:r>
              <a:rPr lang="en-US" sz="1800" dirty="0" smtClean="0"/>
              <a:t>  around knee </a:t>
            </a:r>
            <a:r>
              <a:rPr lang="th-TH" sz="1800" dirty="0" smtClean="0"/>
              <a:t>มา </a:t>
            </a:r>
            <a:r>
              <a:rPr lang="en-US" sz="1800" dirty="0" smtClean="0"/>
              <a:t>ER</a:t>
            </a:r>
            <a:endParaRPr lang="th-TH" sz="1800" dirty="0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627784" y="4800631"/>
            <a:ext cx="1202432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 smtClean="0"/>
              <a:t>วินิจฉัย</a:t>
            </a:r>
            <a:endParaRPr lang="th-TH" sz="1800" b="1" dirty="0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4247964" y="4800631"/>
            <a:ext cx="1116124" cy="9109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dirty="0" smtClean="0"/>
              <a:t>ดูแลรักษา</a:t>
            </a:r>
            <a:endParaRPr lang="th-TH" sz="1800" dirty="0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5724128" y="4800631"/>
            <a:ext cx="1244102" cy="9109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dirty="0" smtClean="0"/>
              <a:t>วางแผนจำหน่าย</a:t>
            </a:r>
            <a:endParaRPr lang="th-TH" sz="1800" dirty="0"/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7452320" y="4800631"/>
            <a:ext cx="129614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dirty="0" smtClean="0"/>
              <a:t>การส่งต่อ/ดู</a:t>
            </a:r>
          </a:p>
          <a:p>
            <a:pPr algn="ctr"/>
            <a:r>
              <a:rPr lang="th-TH" sz="1800" dirty="0" smtClean="0"/>
              <a:t>แลต่อเนื่อง</a:t>
            </a:r>
            <a:endParaRPr lang="th-TH" sz="1800" dirty="0"/>
          </a:p>
        </p:txBody>
      </p:sp>
      <p:sp>
        <p:nvSpPr>
          <p:cNvPr id="21" name="ลูกศรขวา 20"/>
          <p:cNvSpPr/>
          <p:nvPr/>
        </p:nvSpPr>
        <p:spPr>
          <a:xfrm>
            <a:off x="2339752" y="5085185"/>
            <a:ext cx="288032" cy="436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ขวา 21"/>
          <p:cNvSpPr/>
          <p:nvPr/>
        </p:nvSpPr>
        <p:spPr>
          <a:xfrm>
            <a:off x="3923928" y="5085185"/>
            <a:ext cx="324036" cy="436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ลูกศรขวา 22"/>
          <p:cNvSpPr/>
          <p:nvPr/>
        </p:nvSpPr>
        <p:spPr>
          <a:xfrm>
            <a:off x="5364088" y="5085185"/>
            <a:ext cx="360040" cy="436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ลูกศรขวา 24"/>
          <p:cNvSpPr/>
          <p:nvPr/>
        </p:nvSpPr>
        <p:spPr>
          <a:xfrm>
            <a:off x="6968230" y="5085186"/>
            <a:ext cx="484090" cy="436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9661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477053" cy="777875"/>
          </a:xfrm>
          <a:noFill/>
        </p:spPr>
        <p:txBody>
          <a:bodyPr>
            <a:noAutofit/>
          </a:bodyPr>
          <a:lstStyle/>
          <a:p>
            <a:pPr algn="ctr"/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การจัดกระบวนการ</a:t>
            </a: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  <a:r>
              <a:rPr lang="th-TH" sz="2400" b="1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/>
            </a:r>
            <a:br>
              <a:rPr lang="th-TH" sz="2400" b="1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</a:br>
            <a:r>
              <a:rPr lang="en-US" sz="2400" b="1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Vascular </a:t>
            </a: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injury in knee dislocation </a:t>
            </a:r>
            <a:r>
              <a:rPr lang="en-US" sz="2400" b="1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and </a:t>
            </a: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Fracture tibia plateau</a:t>
            </a:r>
            <a:endParaRPr lang="th-TH" sz="24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57437"/>
              </p:ext>
            </p:extLst>
          </p:nvPr>
        </p:nvGraphicFramePr>
        <p:xfrm>
          <a:off x="395536" y="1484784"/>
          <a:ext cx="8298709" cy="5072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5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821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746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255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ข้อกำหนดของกระบวนการ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ตัวชี้วัดกระบวนการ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การออกแบบกระบวนการ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4014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Access &amp; entry</a:t>
                      </a:r>
                      <a:endParaRPr lang="th-TH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ผู้ป่วยได้รับการรักษาภายใน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6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ชั่วโมง(นับจากเกิดเหตุ)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ร้อยละของการได้รับการรักษาภายใน 6 ชม</a:t>
                      </a:r>
                      <a:endParaRPr lang="th-TH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Evidence/CPG</a:t>
                      </a:r>
                    </a:p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Technology</a:t>
                      </a:r>
                      <a:endParaRPr lang="th-TH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84676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Assessment/Diagnosis</a:t>
                      </a:r>
                      <a:endParaRPr lang="th-TH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ได้รับการประเมินภาวะ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vascular injury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ทุกราย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1</a:t>
                      </a:r>
                      <a:r>
                        <a:rPr lang="th-TH" sz="20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)ร้อยละการวินิจฉัยถูกต้อง</a:t>
                      </a:r>
                    </a:p>
                    <a:p>
                      <a:r>
                        <a:rPr lang="th-TH" sz="20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ในกลุ่ม </a:t>
                      </a:r>
                      <a:r>
                        <a:rPr lang="en-US" sz="20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Vascular injury </a:t>
                      </a:r>
                    </a:p>
                    <a:p>
                      <a:r>
                        <a:rPr lang="en-US" sz="20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2</a:t>
                      </a:r>
                      <a:r>
                        <a:rPr lang="th-TH" sz="20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)</a:t>
                      </a:r>
                      <a:r>
                        <a:rPr lang="en-US" sz="20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th-TH" sz="20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ร้อยละการวินิจฉัยถูกต้อง</a:t>
                      </a:r>
                    </a:p>
                    <a:p>
                      <a:r>
                        <a:rPr lang="th-TH" sz="20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ในกลุ่มไม่มี </a:t>
                      </a:r>
                      <a:r>
                        <a:rPr lang="en-US" sz="20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Vascular injury </a:t>
                      </a:r>
                      <a:endParaRPr lang="th-TH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CPG/CNPG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Safety/Risk-based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thinking</a:t>
                      </a:r>
                      <a:endParaRPr lang="th-TH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84676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care</a:t>
                      </a:r>
                      <a:endParaRPr lang="th-TH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Effective management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คะแนน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Pain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management</a:t>
                      </a:r>
                    </a:p>
                    <a:p>
                      <a:pPr algn="l"/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อุบัติการณ์ในการรักษาพยาบาล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Evidence/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นวัตกรรม</a:t>
                      </a:r>
                      <a:endParaRPr lang="en-US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CPG/CNPG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Safety/Risk-based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thinking</a:t>
                      </a:r>
                      <a:endParaRPr lang="th-TH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84676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Refer</a:t>
                      </a:r>
                      <a:endParaRPr lang="th-TH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ได้รับการส่งต่อภายใน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1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ชม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ร้อยละของการได้รับการส่งต่อภายใน </a:t>
                      </a:r>
                      <a:r>
                        <a:rPr lang="en-US" sz="20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1</a:t>
                      </a:r>
                      <a:r>
                        <a:rPr lang="th-TH" sz="2000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ชม.</a:t>
                      </a:r>
                      <a:endParaRPr lang="th-TH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algn="l"/>
                      <a:endParaRPr lang="th-TH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Refer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Network system</a:t>
                      </a:r>
                      <a:endParaRPr lang="th-TH" sz="2000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97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05037" y="194835"/>
            <a:ext cx="6858000" cy="713077"/>
          </a:xfrm>
          <a:solidFill>
            <a:schemeClr val="tx2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 ปัจจัยการขับเคลื่อน ตัวชี้วัด</a:t>
            </a:r>
            <a:b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Fracture around hip 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525780" y="3591833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ผู้ป่วยปลอดภัยกลับไปใช้ชีวิตได้อย่างเหมาะสม</a:t>
            </a: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2537149" y="1997136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การเข้าถึงบริการรวดเร็ว</a:t>
            </a: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2546603" y="3591833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การดูแลรักษา</a:t>
            </a:r>
          </a:p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ที่มีคุณภาพ</a:t>
            </a: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2546603" y="5120495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ได้รับการเสริมพลังที่ดี</a:t>
            </a: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4641423" y="1894163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Fast track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4705454" y="5719349"/>
            <a:ext cx="1426464" cy="671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ระบบดูแลต่อเนื่อง</a:t>
            </a:r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4668012" y="3427345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 </a:t>
            </a:r>
            <a:r>
              <a:rPr lang="en-US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</a:t>
            </a:r>
            <a:endParaRPr lang="th-TH" sz="14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4705454" y="4929130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ระบบวางแผนจำหน่าย</a:t>
            </a:r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6864305" y="1876119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จัดทำแนวทาง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Fast track/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สื่อสาร</a:t>
            </a: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6864305" y="2625799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มีไลน์</a:t>
            </a:r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สี่เหลี่ยมผืนผ้ามุมมน 21"/>
          <p:cNvSpPr/>
          <p:nvPr/>
        </p:nvSpPr>
        <p:spPr>
          <a:xfrm>
            <a:off x="6864305" y="3382864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ทบทวน </a:t>
            </a:r>
            <a:r>
              <a:rPr lang="en-US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CPG,CNPG,FLS</a:t>
            </a:r>
            <a:endParaRPr lang="th-TH" sz="1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สี่เหลี่ยมผืนผ้ามุมมน 22"/>
          <p:cNvSpPr/>
          <p:nvPr/>
        </p:nvSpPr>
        <p:spPr>
          <a:xfrm>
            <a:off x="6864305" y="4165312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พัฒนาสมรรถนะ</a:t>
            </a: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6864305" y="4947760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ทบทวนแนวทาง</a:t>
            </a:r>
          </a:p>
        </p:txBody>
      </p:sp>
      <p:sp>
        <p:nvSpPr>
          <p:cNvPr id="25" name="สี่เหลี่ยมผืนผ้ามุมมน 24"/>
          <p:cNvSpPr/>
          <p:nvPr/>
        </p:nvSpPr>
        <p:spPr>
          <a:xfrm>
            <a:off x="6864305" y="5767400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พัฒนาเครือข่าย</a:t>
            </a:r>
          </a:p>
        </p:txBody>
      </p:sp>
      <p:sp>
        <p:nvSpPr>
          <p:cNvPr id="26" name="สี่เหลี่ยมผืนผ้ามุมมน 25"/>
          <p:cNvSpPr/>
          <p:nvPr/>
        </p:nvSpPr>
        <p:spPr>
          <a:xfrm>
            <a:off x="4650570" y="2678734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เตรียมความพร้อมก่อนผ่าตัดตามมาตรฐาน</a:t>
            </a:r>
          </a:p>
        </p:txBody>
      </p:sp>
      <p:sp>
        <p:nvSpPr>
          <p:cNvPr id="27" name="สี่เหลี่ยมผืนผ้ามุมมน 26"/>
          <p:cNvSpPr/>
          <p:nvPr/>
        </p:nvSpPr>
        <p:spPr>
          <a:xfrm>
            <a:off x="4705454" y="4175375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สมรรถนะบุคลากร</a:t>
            </a:r>
          </a:p>
        </p:txBody>
      </p:sp>
      <p:sp>
        <p:nvSpPr>
          <p:cNvPr id="28" name="กล่องข้อความ 27"/>
          <p:cNvSpPr txBox="1"/>
          <p:nvPr/>
        </p:nvSpPr>
        <p:spPr>
          <a:xfrm>
            <a:off x="651511" y="1397363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กล่องข้อความ 28"/>
          <p:cNvSpPr txBox="1"/>
          <p:nvPr/>
        </p:nvSpPr>
        <p:spPr>
          <a:xfrm>
            <a:off x="2537149" y="1386550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กล่องข้อความ 29"/>
          <p:cNvSpPr txBox="1"/>
          <p:nvPr/>
        </p:nvSpPr>
        <p:spPr>
          <a:xfrm>
            <a:off x="4634038" y="1366593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กล่องข้อความ 30"/>
          <p:cNvSpPr txBox="1"/>
          <p:nvPr/>
        </p:nvSpPr>
        <p:spPr>
          <a:xfrm>
            <a:off x="7017775" y="1395498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กล่องข้อความ 32"/>
          <p:cNvSpPr txBox="1"/>
          <p:nvPr/>
        </p:nvSpPr>
        <p:spPr>
          <a:xfrm>
            <a:off x="2339751" y="2898748"/>
            <a:ext cx="18002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</a:t>
            </a:r>
            <a:r>
              <a:rPr lang="th-TH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ร้อยละผู้ป่วยได้รับการผ่าตัดใน</a:t>
            </a:r>
            <a:r>
              <a:rPr lang="en-U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72</a:t>
            </a:r>
            <a:r>
              <a:rPr lang="th-TH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</a:t>
            </a:r>
          </a:p>
          <a:p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กล่องข้อความ 33"/>
          <p:cNvSpPr txBox="1"/>
          <p:nvPr/>
        </p:nvSpPr>
        <p:spPr>
          <a:xfrm>
            <a:off x="2208637" y="4531126"/>
            <a:ext cx="1931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</a:t>
            </a:r>
            <a:r>
              <a:rPr lang="th-TH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อัตราการเกิดข้อสะโพกหลุด 0 </a:t>
            </a:r>
            <a:r>
              <a:rPr lang="en-U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กล่องข้อความ 34"/>
          <p:cNvSpPr txBox="1"/>
          <p:nvPr/>
        </p:nvSpPr>
        <p:spPr>
          <a:xfrm>
            <a:off x="2249423" y="6056070"/>
            <a:ext cx="205593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</a:t>
            </a:r>
            <a:r>
              <a:rPr lang="th-TH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ร้อยละความรู้และทักษะการดูแลตนเอง≥ 80</a:t>
            </a:r>
            <a:r>
              <a:rPr lang="en-US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</a:p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7" name="ลูกศรเชื่อมต่อแบบตรง 36"/>
          <p:cNvCxnSpPr>
            <a:stCxn id="13" idx="1"/>
            <a:endCxn id="12" idx="3"/>
          </p:cNvCxnSpPr>
          <p:nvPr/>
        </p:nvCxnSpPr>
        <p:spPr>
          <a:xfrm flipH="1">
            <a:off x="1952244" y="2454337"/>
            <a:ext cx="584905" cy="159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ลูกศรเชื่อมต่อแบบตรง 37"/>
          <p:cNvCxnSpPr>
            <a:stCxn id="14" idx="1"/>
            <a:endCxn id="12" idx="3"/>
          </p:cNvCxnSpPr>
          <p:nvPr/>
        </p:nvCxnSpPr>
        <p:spPr>
          <a:xfrm flipH="1">
            <a:off x="1952245" y="4049033"/>
            <a:ext cx="5943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ลูกศรเชื่อมต่อแบบตรง 40"/>
          <p:cNvCxnSpPr>
            <a:stCxn id="15" idx="1"/>
            <a:endCxn id="12" idx="3"/>
          </p:cNvCxnSpPr>
          <p:nvPr/>
        </p:nvCxnSpPr>
        <p:spPr>
          <a:xfrm flipH="1" flipV="1">
            <a:off x="1952245" y="4049033"/>
            <a:ext cx="594359" cy="1528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ลูกศรเชื่อมต่อแบบตรง 49"/>
          <p:cNvCxnSpPr>
            <a:endCxn id="13" idx="3"/>
          </p:cNvCxnSpPr>
          <p:nvPr/>
        </p:nvCxnSpPr>
        <p:spPr>
          <a:xfrm flipH="1">
            <a:off x="3963613" y="2203142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ลูกศรเชื่อมต่อแบบตรง 51"/>
          <p:cNvCxnSpPr/>
          <p:nvPr/>
        </p:nvCxnSpPr>
        <p:spPr>
          <a:xfrm flipH="1" flipV="1">
            <a:off x="3970360" y="2571803"/>
            <a:ext cx="676749" cy="40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ลูกศรเชื่อมต่อแบบตรง 53"/>
          <p:cNvCxnSpPr/>
          <p:nvPr/>
        </p:nvCxnSpPr>
        <p:spPr>
          <a:xfrm flipH="1">
            <a:off x="3984516" y="3753255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>
            <a:stCxn id="27" idx="1"/>
          </p:cNvCxnSpPr>
          <p:nvPr/>
        </p:nvCxnSpPr>
        <p:spPr>
          <a:xfrm flipH="1" flipV="1">
            <a:off x="3950542" y="4144156"/>
            <a:ext cx="754913" cy="372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ลูกศรเชื่อมต่อแบบตรง 56"/>
          <p:cNvCxnSpPr/>
          <p:nvPr/>
        </p:nvCxnSpPr>
        <p:spPr>
          <a:xfrm flipH="1">
            <a:off x="3984516" y="5284184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ลูกศรเชื่อมต่อแบบตรง 57"/>
          <p:cNvCxnSpPr>
            <a:stCxn id="17" idx="1"/>
          </p:cNvCxnSpPr>
          <p:nvPr/>
        </p:nvCxnSpPr>
        <p:spPr>
          <a:xfrm flipH="1" flipV="1">
            <a:off x="3984515" y="5660975"/>
            <a:ext cx="720940" cy="394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ลูกศรเชื่อมต่อแบบตรง 59"/>
          <p:cNvCxnSpPr>
            <a:stCxn id="20" idx="1"/>
          </p:cNvCxnSpPr>
          <p:nvPr/>
        </p:nvCxnSpPr>
        <p:spPr>
          <a:xfrm flipH="1">
            <a:off x="6042066" y="2217041"/>
            <a:ext cx="822239" cy="49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ลูกศรเชื่อมต่อแบบตรง 61"/>
          <p:cNvCxnSpPr/>
          <p:nvPr/>
        </p:nvCxnSpPr>
        <p:spPr>
          <a:xfrm flipH="1" flipV="1">
            <a:off x="6042067" y="2367092"/>
            <a:ext cx="841868" cy="58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ลูกศรเชื่อมต่อแบบตรง 63"/>
          <p:cNvCxnSpPr>
            <a:stCxn id="22" idx="1"/>
          </p:cNvCxnSpPr>
          <p:nvPr/>
        </p:nvCxnSpPr>
        <p:spPr>
          <a:xfrm flipH="1">
            <a:off x="6105925" y="3723785"/>
            <a:ext cx="758381" cy="72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ลูกศรเชื่อมต่อแบบตรง 65"/>
          <p:cNvCxnSpPr>
            <a:endCxn id="27" idx="3"/>
          </p:cNvCxnSpPr>
          <p:nvPr/>
        </p:nvCxnSpPr>
        <p:spPr>
          <a:xfrm flipH="1">
            <a:off x="6131918" y="4498890"/>
            <a:ext cx="732387" cy="17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ลูกศรเชื่อมต่อแบบตรง 67"/>
          <p:cNvCxnSpPr>
            <a:endCxn id="19" idx="3"/>
          </p:cNvCxnSpPr>
          <p:nvPr/>
        </p:nvCxnSpPr>
        <p:spPr>
          <a:xfrm flipH="1">
            <a:off x="6131918" y="5270051"/>
            <a:ext cx="73531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ลูกศรเชื่อมต่อแบบตรง 69"/>
          <p:cNvCxnSpPr>
            <a:endCxn id="17" idx="3"/>
          </p:cNvCxnSpPr>
          <p:nvPr/>
        </p:nvCxnSpPr>
        <p:spPr>
          <a:xfrm flipH="1">
            <a:off x="6131918" y="6052499"/>
            <a:ext cx="752016" cy="2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ลูกศรเชื่อมต่อแบบตรง 71"/>
          <p:cNvCxnSpPr/>
          <p:nvPr/>
        </p:nvCxnSpPr>
        <p:spPr>
          <a:xfrm flipH="1">
            <a:off x="6137643" y="3726376"/>
            <a:ext cx="715214" cy="60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ลูกศรเชื่อมต่อแบบตรง 73"/>
          <p:cNvCxnSpPr/>
          <p:nvPr/>
        </p:nvCxnSpPr>
        <p:spPr>
          <a:xfrm flipH="1">
            <a:off x="6137643" y="3797613"/>
            <a:ext cx="694945" cy="1322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ลูกศรเชื่อมต่อแบบตรง 75"/>
          <p:cNvCxnSpPr>
            <a:endCxn id="17" idx="3"/>
          </p:cNvCxnSpPr>
          <p:nvPr/>
        </p:nvCxnSpPr>
        <p:spPr>
          <a:xfrm flipH="1">
            <a:off x="6131919" y="3882875"/>
            <a:ext cx="706393" cy="2172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ลูกศรเชื่อมต่อแบบตรง 77"/>
          <p:cNvCxnSpPr/>
          <p:nvPr/>
        </p:nvCxnSpPr>
        <p:spPr>
          <a:xfrm flipH="1" flipV="1">
            <a:off x="6085655" y="2489680"/>
            <a:ext cx="758381" cy="1128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สี่เหลี่ยมผืนผ้า 79"/>
          <p:cNvSpPr/>
          <p:nvPr/>
        </p:nvSpPr>
        <p:spPr>
          <a:xfrm>
            <a:off x="6004121" y="3494932"/>
            <a:ext cx="10230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EB,</a:t>
            </a:r>
            <a:r>
              <a:rPr lang="th-TH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นวัตกรรม </a:t>
            </a:r>
            <a:endParaRPr lang="th-TH" sz="1000" dirty="0"/>
          </a:p>
        </p:txBody>
      </p:sp>
      <p:sp>
        <p:nvSpPr>
          <p:cNvPr id="81" name="สี่เหลี่ยมผืนผ้า 80"/>
          <p:cNvSpPr/>
          <p:nvPr/>
        </p:nvSpPr>
        <p:spPr>
          <a:xfrm>
            <a:off x="6077947" y="5760528"/>
            <a:ext cx="9653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endParaRPr lang="th-TH" sz="1000" b="1" dirty="0"/>
          </a:p>
        </p:txBody>
      </p:sp>
      <p:sp>
        <p:nvSpPr>
          <p:cNvPr id="82" name="สี่เหลี่ยมผืนผ้า 81"/>
          <p:cNvSpPr/>
          <p:nvPr/>
        </p:nvSpPr>
        <p:spPr>
          <a:xfrm>
            <a:off x="6004121" y="2365294"/>
            <a:ext cx="101365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endParaRPr lang="th-TH" sz="1000" dirty="0"/>
          </a:p>
        </p:txBody>
      </p:sp>
      <p:sp>
        <p:nvSpPr>
          <p:cNvPr id="83" name="สี่เหลี่ยมผืนผ้า 82"/>
          <p:cNvSpPr/>
          <p:nvPr/>
        </p:nvSpPr>
        <p:spPr>
          <a:xfrm>
            <a:off x="6131918" y="4294748"/>
            <a:ext cx="75726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EB,</a:t>
            </a:r>
            <a:r>
              <a:rPr lang="th-TH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นวัตกรรม</a:t>
            </a:r>
          </a:p>
          <a:p>
            <a:r>
              <a:rPr lang="en-U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Safety/</a:t>
            </a:r>
          </a:p>
          <a:p>
            <a:r>
              <a:rPr lang="en-U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Risk</a:t>
            </a:r>
            <a:r>
              <a:rPr lang="th-TH" sz="10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1000" dirty="0"/>
          </a:p>
        </p:txBody>
      </p:sp>
      <p:cxnSp>
        <p:nvCxnSpPr>
          <p:cNvPr id="84" name="ลูกศรเชื่อมต่อแบบตรง 83"/>
          <p:cNvCxnSpPr>
            <a:endCxn id="26" idx="3"/>
          </p:cNvCxnSpPr>
          <p:nvPr/>
        </p:nvCxnSpPr>
        <p:spPr>
          <a:xfrm flipH="1">
            <a:off x="6077035" y="2317475"/>
            <a:ext cx="787271" cy="702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ลูกศรเชื่อมต่อแบบตรง 85"/>
          <p:cNvCxnSpPr>
            <a:stCxn id="22" idx="1"/>
          </p:cNvCxnSpPr>
          <p:nvPr/>
        </p:nvCxnSpPr>
        <p:spPr>
          <a:xfrm flipH="1" flipV="1">
            <a:off x="6105926" y="3077967"/>
            <a:ext cx="758380" cy="645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กล่องข้อความ 2"/>
          <p:cNvSpPr txBox="1"/>
          <p:nvPr/>
        </p:nvSpPr>
        <p:spPr>
          <a:xfrm>
            <a:off x="494285" y="4534052"/>
            <a:ext cx="17551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KPI: </a:t>
            </a:r>
            <a:endParaRPr lang="en-US" sz="1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en-US" sz="1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ไม่มีภาวะแทรกซ้อน </a:t>
            </a:r>
          </a:p>
          <a:p>
            <a:r>
              <a:rPr lang="en-US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th-TH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ผู้ป่วยสามารถกลับไปดูแลตนเองต่อเนื่องที่บ้านได้ใกล้เคียงปกติ</a:t>
            </a:r>
          </a:p>
          <a:p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  <a:r>
              <a:rPr lang="th-TH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ไม่มีกระดูกหักซ้ำ</a:t>
            </a:r>
          </a:p>
          <a:p>
            <a:endParaRPr lang="th-TH" sz="1200" b="1" dirty="0"/>
          </a:p>
        </p:txBody>
      </p:sp>
    </p:spTree>
    <p:extLst>
      <p:ext uri="{BB962C8B-B14F-4D97-AF65-F5344CB8AC3E}">
        <p14:creationId xmlns:p14="http://schemas.microsoft.com/office/powerpoint/2010/main" val="104730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>
          <a:xfrm>
            <a:off x="1187624" y="908720"/>
            <a:ext cx="6120680" cy="432048"/>
          </a:xfrm>
          <a:prstGeom prst="roundRect">
            <a:avLst/>
          </a:prstGeom>
          <a:noFill/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r>
              <a:rPr lang="th-TH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IT๙" pitchFamily="34" charset="-34"/>
                <a:cs typeface="TH SarabunIT๙" pitchFamily="34" charset="-34"/>
              </a:rPr>
              <a:t>ผลการดูแลผู้ป่วย</a:t>
            </a:r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IT๙" pitchFamily="34" charset="-34"/>
                <a:cs typeface="TH SarabunIT๙" pitchFamily="34" charset="-34"/>
              </a:rPr>
              <a:t>  Fracture  Around Knee</a:t>
            </a:r>
            <a:endParaRPr lang="th-TH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3953" y="1412776"/>
            <a:ext cx="5330175" cy="1502347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b="1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2000" b="1" dirty="0">
                <a:latin typeface="Browallia New" pitchFamily="34" charset="-34"/>
                <a:cs typeface="Browallia New" pitchFamily="34" charset="-34"/>
              </a:rPr>
              <a:t>ประเด็นความเสี่ยงที่สำคัญ</a:t>
            </a:r>
            <a:endParaRPr lang="en-US" sz="2000" b="1" dirty="0">
              <a:latin typeface="Browallia New" pitchFamily="34" charset="-34"/>
              <a:cs typeface="Browallia New" pitchFamily="34" charset="-34"/>
            </a:endParaRPr>
          </a:p>
          <a:p>
            <a:pPr marL="0" indent="0">
              <a:buNone/>
            </a:pPr>
            <a:r>
              <a:rPr lang="en-US" sz="2000" b="1" dirty="0">
                <a:latin typeface="Browallia New" pitchFamily="34" charset="-34"/>
                <a:cs typeface="Browallia New" pitchFamily="34" charset="-34"/>
              </a:rPr>
              <a:t>1.</a:t>
            </a:r>
            <a:r>
              <a:rPr lang="th-TH" sz="2000" b="1" dirty="0">
                <a:latin typeface="Browallia New" pitchFamily="34" charset="-34"/>
                <a:cs typeface="Browallia New" pitchFamily="34" charset="-34"/>
              </a:rPr>
              <a:t>ได้รับการวินิจฉัยที่ถูกต้องในกลุ่ม </a:t>
            </a:r>
            <a:r>
              <a:rPr lang="en-US" sz="2000" b="1" dirty="0">
                <a:latin typeface="Browallia New" pitchFamily="34" charset="-34"/>
                <a:cs typeface="Browallia New" pitchFamily="34" charset="-34"/>
              </a:rPr>
              <a:t>vascular injury</a:t>
            </a: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  <a:p>
            <a:pPr marL="0" indent="0">
              <a:buNone/>
            </a:pPr>
            <a:r>
              <a:rPr lang="th-TH" sz="2000" b="1" dirty="0">
                <a:latin typeface="Browallia New" pitchFamily="34" charset="-34"/>
                <a:cs typeface="Browallia New" pitchFamily="34" charset="-34"/>
              </a:rPr>
              <a:t>2.ร้อยละการได้รับการรักษาภายใน 6 ชม.หรือ </a:t>
            </a:r>
            <a:r>
              <a:rPr lang="en-US" sz="2000" b="1" dirty="0">
                <a:latin typeface="Browallia New" pitchFamily="34" charset="-34"/>
                <a:cs typeface="Browallia New" pitchFamily="34" charset="-34"/>
              </a:rPr>
              <a:t>refer </a:t>
            </a:r>
            <a:r>
              <a:rPr lang="th-TH" sz="2000" b="1" dirty="0">
                <a:latin typeface="Browallia New" pitchFamily="34" charset="-34"/>
                <a:cs typeface="Browallia New" pitchFamily="34" charset="-34"/>
              </a:rPr>
              <a:t>ภายใน 1 ชม</a:t>
            </a:r>
          </a:p>
          <a:p>
            <a:pPr marL="0" indent="0">
              <a:buNone/>
            </a:pPr>
            <a:r>
              <a:rPr lang="en-US" sz="2000" b="1" dirty="0">
                <a:latin typeface="Browallia New" pitchFamily="34" charset="-34"/>
                <a:cs typeface="Browallia New" pitchFamily="34" charset="-34"/>
              </a:rPr>
              <a:t>3.</a:t>
            </a:r>
            <a:r>
              <a:rPr lang="th-TH" sz="2000" b="1" dirty="0">
                <a:latin typeface="Browallia New" pitchFamily="34" charset="-34"/>
                <a:cs typeface="Browallia New" pitchFamily="34" charset="-34"/>
              </a:rPr>
              <a:t>ร้อยละการสูญเสียอวัยวะ</a:t>
            </a:r>
          </a:p>
          <a:p>
            <a:pPr marL="0" indent="0">
              <a:buNone/>
            </a:pPr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  <a:p>
            <a:pPr marL="0" indent="0">
              <a:buNone/>
            </a:pPr>
            <a:endParaRPr lang="th-TH" sz="2400" b="1" dirty="0">
              <a:latin typeface="Browallia New" pitchFamily="34" charset="-34"/>
              <a:cs typeface="Browallia New" pitchFamily="34" charset="-34"/>
            </a:endParaRPr>
          </a:p>
          <a:p>
            <a:pPr marL="0" indent="0">
              <a:buNone/>
            </a:pPr>
            <a:endParaRPr lang="en-US" sz="2400" b="1" dirty="0">
              <a:latin typeface="Browallia New" pitchFamily="34" charset="-34"/>
              <a:cs typeface="Browallia New" pitchFamily="34" charset="-34"/>
            </a:endParaRPr>
          </a:p>
          <a:p>
            <a:endParaRPr lang="th-TH" sz="2400" b="1" dirty="0">
              <a:latin typeface="Browallia New" pitchFamily="34" charset="-34"/>
              <a:cs typeface="Browallia New" pitchFamily="34" charset="-34"/>
            </a:endParaRPr>
          </a:p>
          <a:p>
            <a:endParaRPr lang="th-TH" sz="24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1</a:t>
            </a:r>
          </a:p>
        </p:txBody>
      </p:sp>
      <p:sp>
        <p:nvSpPr>
          <p:cNvPr id="12" name="ตัวแทนหมายเลขสไลด์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1CA6-DD72-4A91-BFB3-BA21FA9CE420}" type="slidenum">
              <a:rPr lang="th-TH" smtClean="0"/>
              <a:t>20</a:t>
            </a:fld>
            <a:endParaRPr lang="th-TH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194526" y="246746"/>
            <a:ext cx="7553938" cy="707628"/>
          </a:xfrm>
          <a:prstGeom prst="roundRect">
            <a:avLst/>
          </a:prstGeom>
          <a:noFill/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TH SarabunIT๙" pitchFamily="34" charset="-34"/>
                <a:cs typeface="TH SarabunIT๙" pitchFamily="34" charset="-34"/>
              </a:rPr>
              <a:t> แนวปฏิบัติการพยาบาลผู้ป่วยกลุ่มสำคัญ</a:t>
            </a:r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116588"/>
              </p:ext>
            </p:extLst>
          </p:nvPr>
        </p:nvGraphicFramePr>
        <p:xfrm>
          <a:off x="539551" y="2996952"/>
          <a:ext cx="820891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25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390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7329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ตัวชี้วัด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0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พ.ศ.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2561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0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พ.ศ.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2562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0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พ.ศ.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2563</a:t>
                      </a:r>
                      <a:endParaRPr lang="th-TH" sz="2000" b="0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9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Browallia New" pitchFamily="34" charset="-34"/>
                          <a:cs typeface="Browallia New" pitchFamily="34" charset="-34"/>
                        </a:rPr>
                        <a:t>1.</a:t>
                      </a:r>
                      <a:r>
                        <a:rPr lang="th-TH" sz="2000" b="1" dirty="0">
                          <a:latin typeface="Browallia New" pitchFamily="34" charset="-34"/>
                          <a:cs typeface="Browallia New" pitchFamily="34" charset="-34"/>
                        </a:rPr>
                        <a:t>อัตราการได้รับการวินิจฉัยที่ถูกต้องในกลุ่ม </a:t>
                      </a:r>
                      <a:r>
                        <a:rPr lang="en-US" sz="2000" b="1" dirty="0">
                          <a:latin typeface="Browallia New" pitchFamily="34" charset="-34"/>
                          <a:cs typeface="Browallia New" pitchFamily="34" charset="-34"/>
                        </a:rPr>
                        <a:t>vascular injury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r>
                        <a:rPr lang="en-US" sz="2000" dirty="0">
                          <a:latin typeface="Browallia New" pitchFamily="34" charset="-34"/>
                          <a:cs typeface="Browallia New" pitchFamily="34" charset="-34"/>
                        </a:rPr>
                        <a:t>%</a:t>
                      </a:r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  <a:p>
                      <a:pPr algn="ctr"/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r>
                        <a:rPr lang="en-US" sz="2000" dirty="0">
                          <a:latin typeface="Browallia New" pitchFamily="34" charset="-34"/>
                          <a:cs typeface="Browallia New" pitchFamily="34" charset="-34"/>
                        </a:rPr>
                        <a:t>%</a:t>
                      </a:r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  <a:p>
                      <a:pPr algn="ctr"/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r>
                        <a:rPr lang="en-US" sz="2000" dirty="0">
                          <a:latin typeface="Browallia New" pitchFamily="34" charset="-34"/>
                          <a:cs typeface="Browallia New" pitchFamily="34" charset="-34"/>
                        </a:rPr>
                        <a:t>%</a:t>
                      </a:r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  <a:p>
                      <a:pPr algn="ctr"/>
                      <a:endParaRPr lang="en-US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1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Browallia New" pitchFamily="34" charset="-34"/>
                          <a:cs typeface="Browallia New" pitchFamily="34" charset="-34"/>
                        </a:rPr>
                        <a:t>2.ร้อยละการได้รับการรักษาภายใน 6 ชม.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r>
                        <a:rPr lang="en-US" sz="2000" dirty="0">
                          <a:latin typeface="Browallia New" pitchFamily="34" charset="-34"/>
                          <a:cs typeface="Browallia New" pitchFamily="34" charset="-34"/>
                        </a:rPr>
                        <a:t>%</a:t>
                      </a:r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r>
                        <a:rPr lang="en-US" sz="2000" dirty="0">
                          <a:latin typeface="Browallia New" pitchFamily="34" charset="-34"/>
                          <a:cs typeface="Browallia New" pitchFamily="34" charset="-34"/>
                        </a:rPr>
                        <a:t>%</a:t>
                      </a:r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  <a:p>
                      <a:pPr algn="ctr"/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r>
                        <a:rPr lang="en-US" sz="2000" dirty="0">
                          <a:latin typeface="Browallia New" pitchFamily="34" charset="-34"/>
                          <a:cs typeface="Browallia New" pitchFamily="34" charset="-34"/>
                        </a:rPr>
                        <a:t>%</a:t>
                      </a:r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  <a:p>
                      <a:pPr algn="ctr"/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1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Browallia New" pitchFamily="34" charset="-34"/>
                          <a:cs typeface="Browallia New" pitchFamily="34" charset="-34"/>
                        </a:rPr>
                        <a:t>3.ร้อยละการได้รับการ </a:t>
                      </a:r>
                      <a:r>
                        <a:rPr lang="en-US" sz="2000" b="1" dirty="0">
                          <a:latin typeface="Browallia New" pitchFamily="34" charset="-34"/>
                          <a:cs typeface="Browallia New" pitchFamily="34" charset="-34"/>
                        </a:rPr>
                        <a:t>refer </a:t>
                      </a:r>
                      <a:r>
                        <a:rPr lang="th-TH" sz="2000" b="1" dirty="0">
                          <a:latin typeface="Browallia New" pitchFamily="34" charset="-34"/>
                          <a:cs typeface="Browallia New" pitchFamily="34" charset="-34"/>
                        </a:rPr>
                        <a:t>ภายใน 1 ชม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r>
                        <a:rPr lang="en-US" sz="2000" dirty="0">
                          <a:latin typeface="Browallia New" pitchFamily="34" charset="-34"/>
                          <a:cs typeface="Browallia New" pitchFamily="34" charset="-34"/>
                        </a:rPr>
                        <a:t>%</a:t>
                      </a:r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Browallia New" pitchFamily="34" charset="-34"/>
                          <a:cs typeface="Browallia New" pitchFamily="34" charset="-34"/>
                        </a:rPr>
                        <a:t>3ราย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r>
                        <a:rPr lang="en-US" sz="2000" dirty="0">
                          <a:latin typeface="Browallia New" pitchFamily="34" charset="-34"/>
                          <a:cs typeface="Browallia New" pitchFamily="34" charset="-34"/>
                        </a:rPr>
                        <a:t>%</a:t>
                      </a:r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  <a:p>
                      <a:pPr algn="ctr"/>
                      <a:r>
                        <a:rPr lang="th-TH" sz="2000" b="1" dirty="0">
                          <a:latin typeface="Browallia New" pitchFamily="34" charset="-34"/>
                          <a:cs typeface="Browallia New" pitchFamily="34" charset="-34"/>
                        </a:rPr>
                        <a:t>2ราย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r>
                        <a:rPr lang="en-US" sz="2000" dirty="0">
                          <a:latin typeface="Browallia New" pitchFamily="34" charset="-34"/>
                          <a:cs typeface="Browallia New" pitchFamily="34" charset="-34"/>
                        </a:rPr>
                        <a:t>%</a:t>
                      </a:r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  <a:p>
                      <a:pPr algn="ctr"/>
                      <a:r>
                        <a:rPr lang="th-TH" sz="2000" b="1" dirty="0">
                          <a:latin typeface="Browallia New" pitchFamily="34" charset="-34"/>
                          <a:cs typeface="Browallia New" pitchFamily="34" charset="-34"/>
                        </a:rPr>
                        <a:t>4ราย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7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>
                          <a:latin typeface="Browallia New" pitchFamily="34" charset="-34"/>
                          <a:cs typeface="Browallia New" pitchFamily="34" charset="-34"/>
                        </a:rPr>
                        <a:t>4</a:t>
                      </a:r>
                      <a:r>
                        <a:rPr lang="en-US" sz="2000" b="1" dirty="0">
                          <a:latin typeface="Browallia New" pitchFamily="34" charset="-34"/>
                          <a:cs typeface="Browallia New" pitchFamily="34" charset="-34"/>
                        </a:rPr>
                        <a:t>.</a:t>
                      </a:r>
                      <a:r>
                        <a:rPr lang="th-TH" sz="2000" b="1" dirty="0">
                          <a:latin typeface="Browallia New" pitchFamily="34" charset="-34"/>
                          <a:cs typeface="Browallia New" pitchFamily="34" charset="-34"/>
                        </a:rPr>
                        <a:t>ร้อยละการสูญเสียอวัยวะ</a:t>
                      </a:r>
                    </a:p>
                    <a:p>
                      <a:endParaRPr lang="th-TH" sz="2000" dirty="0"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Browallia New" pitchFamily="34" charset="-34"/>
                          <a:cs typeface="Browallia New" pitchFamily="34" charset="-34"/>
                        </a:rPr>
                        <a:t>0</a:t>
                      </a:r>
                      <a:r>
                        <a:rPr lang="en-US" sz="2000" dirty="0">
                          <a:latin typeface="Browallia New" pitchFamily="34" charset="-34"/>
                          <a:cs typeface="Browallia New" pitchFamily="34" charset="-34"/>
                        </a:rPr>
                        <a:t>%</a:t>
                      </a:r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Browallia New" pitchFamily="34" charset="-34"/>
                          <a:cs typeface="Browallia New" pitchFamily="34" charset="-34"/>
                        </a:rPr>
                        <a:t>0</a:t>
                      </a:r>
                      <a:r>
                        <a:rPr lang="en-US" sz="2000" dirty="0">
                          <a:latin typeface="Browallia New" pitchFamily="34" charset="-34"/>
                          <a:cs typeface="Browallia New" pitchFamily="34" charset="-34"/>
                        </a:rPr>
                        <a:t>%</a:t>
                      </a:r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  <a:p>
                      <a:pPr algn="ctr"/>
                      <a:endParaRPr lang="th-TH" sz="2000" b="1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>
                          <a:latin typeface="Browallia New" pitchFamily="34" charset="-34"/>
                          <a:cs typeface="Browallia New" pitchFamily="34" charset="-34"/>
                        </a:rPr>
                        <a:t>0</a:t>
                      </a:r>
                      <a:r>
                        <a:rPr lang="en-US" sz="2000" dirty="0" smtClean="0">
                          <a:latin typeface="Browallia New" pitchFamily="34" charset="-34"/>
                          <a:cs typeface="Browallia New" pitchFamily="34" charset="-34"/>
                        </a:rPr>
                        <a:t>%</a:t>
                      </a:r>
                      <a:endParaRPr lang="th-TH" sz="2000" dirty="0"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98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auto">
          <a:xfrm>
            <a:off x="791581" y="430576"/>
            <a:ext cx="7560839" cy="584775"/>
          </a:xfrm>
          <a:prstGeom prst="rect">
            <a:avLst/>
          </a:prstGeom>
          <a:noFill/>
          <a:ln w="12700">
            <a:noFill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rPr>
              <a:t>ผลลัพธ์การดูแลผู้ป่วย 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rPr>
              <a:t>Fracture around knee</a:t>
            </a:r>
            <a:endParaRPr lang="th-TH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" name="ตัวยึดเนื้อหา 2"/>
          <p:cNvSpPr txBox="1">
            <a:spLocks/>
          </p:cNvSpPr>
          <p:nvPr/>
        </p:nvSpPr>
        <p:spPr>
          <a:xfrm>
            <a:off x="753114" y="1556792"/>
            <a:ext cx="7995350" cy="3096344"/>
          </a:xfrm>
          <a:prstGeom prst="rect">
            <a:avLst/>
          </a:prstGeom>
          <a:noFill/>
          <a:ln w="19050">
            <a:noFill/>
          </a:ln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BD0D9"/>
              </a:buClr>
              <a:buNone/>
              <a:defRPr/>
            </a:pPr>
            <a:endParaRPr lang="en-US" sz="4000" b="1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  <a:sym typeface="Wingdings 2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765430"/>
              </p:ext>
            </p:extLst>
          </p:nvPr>
        </p:nvGraphicFramePr>
        <p:xfrm>
          <a:off x="760630" y="1556792"/>
          <a:ext cx="7998797" cy="33420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86430"/>
                <a:gridCol w="1296144"/>
                <a:gridCol w="1080120"/>
                <a:gridCol w="936103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ผลลัพธ์การดูแลผู้ป่วยกระดูหักบริเวณข้อเข่าร่วมกับมีการบาดเจ็บของหลอดเลือด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ปี2561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ปี2562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ปี2563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851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ร้อยละการวินิจฉัยถูกต้องในกลุ่ม </a:t>
                      </a:r>
                      <a:r>
                        <a:rPr lang="en-US" sz="24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vascular injury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5416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ร้อยละของผู้ป่วยที่มี </a:t>
                      </a:r>
                      <a:r>
                        <a:rPr lang="en-US" sz="24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vascular injury </a:t>
                      </a:r>
                      <a:r>
                        <a:rPr lang="th-TH" sz="24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ได้รับการรักษาใน 6 ชม.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851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ร้อยละการได้รับการส่งต่อภายใน 1 ชม.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100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851">
                <a:tc>
                  <a:txBody>
                    <a:bodyPr/>
                    <a:lstStyle/>
                    <a:p>
                      <a:pPr algn="l" fontAlgn="b"/>
                      <a:r>
                        <a:rPr lang="th-TH" sz="24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ร้อยละการสูญ</a:t>
                      </a:r>
                      <a:r>
                        <a:rPr lang="th-TH" sz="2400" b="1" u="none" strike="noStrike" dirty="0" err="1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เสีอ</a:t>
                      </a:r>
                      <a:r>
                        <a:rPr lang="th-TH" sz="24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วัยวะ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0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0</a:t>
                      </a:r>
                      <a:endParaRPr lang="th-TH" sz="2400" b="1" i="0" u="none" strike="noStrike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u="none" strike="noStrike" dirty="0">
                          <a:effectLst/>
                          <a:latin typeface="Browallia New" pitchFamily="34" charset="-34"/>
                          <a:cs typeface="Browallia New" pitchFamily="34" charset="-34"/>
                        </a:rPr>
                        <a:t>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3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6796" y="332656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เป้าหมาย   ปัจจัยขับเคลื่อน   ตัวชี้วัด </a:t>
            </a:r>
            <a:r>
              <a:rPr lang="en-US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Septic  arthritis</a:t>
            </a:r>
            <a:endParaRPr lang="th-TH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55576" y="1446167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Purpose                   Primary  driver                 Secondary  driver                        Intervention/change idea</a:t>
            </a: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467544" y="3140968"/>
            <a:ext cx="1296144" cy="115212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/>
              <a:t>ผู้ป่วย </a:t>
            </a:r>
            <a:r>
              <a:rPr lang="en-US" sz="1400" b="1" dirty="0"/>
              <a:t>septic arthritis </a:t>
            </a:r>
            <a:r>
              <a:rPr lang="th-TH" sz="1400" b="1" dirty="0"/>
              <a:t>หายและ</a:t>
            </a:r>
          </a:p>
          <a:p>
            <a:pPr algn="ctr"/>
            <a:r>
              <a:rPr lang="th-TH" sz="1400" b="1" dirty="0"/>
              <a:t>ไม่กลับมารักษาซ้ำ</a:t>
            </a: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2195736" y="1916832"/>
            <a:ext cx="1152128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800" b="1" dirty="0"/>
              <a:t>การวินิจฉัยถูกต้อง</a:t>
            </a: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2195736" y="3356991"/>
            <a:ext cx="1152128" cy="137417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/>
              <a:t>ได้รับยาครบตามแผนการรักษา</a:t>
            </a:r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2195736" y="5085184"/>
            <a:ext cx="1152128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/>
              <a:t>การปฏิบัติตัวที่ถูกต้อง</a:t>
            </a: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3923928" y="1916832"/>
            <a:ext cx="1728192" cy="4680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/>
              <a:t>การเก็บ </a:t>
            </a:r>
            <a:r>
              <a:rPr lang="en-US" sz="1400" b="1" dirty="0"/>
              <a:t>specimen</a:t>
            </a:r>
            <a:endParaRPr lang="th-TH" sz="1400" b="1" dirty="0"/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3923928" y="2492896"/>
            <a:ext cx="1728192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/>
              <a:t>การวิเคราะห์</a:t>
            </a: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3923928" y="3140968"/>
            <a:ext cx="1728192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CPG</a:t>
            </a:r>
            <a:endParaRPr lang="th-TH" sz="1400" b="1" dirty="0"/>
          </a:p>
        </p:txBody>
      </p:sp>
      <p:sp>
        <p:nvSpPr>
          <p:cNvPr id="22" name="สี่เหลี่ยมผืนผ้ามุมมน 21"/>
          <p:cNvSpPr/>
          <p:nvPr/>
        </p:nvSpPr>
        <p:spPr>
          <a:xfrm>
            <a:off x="3923928" y="3717032"/>
            <a:ext cx="1728192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/>
              <a:t>การบริหารยา</a:t>
            </a:r>
          </a:p>
        </p:txBody>
      </p:sp>
      <p:sp>
        <p:nvSpPr>
          <p:cNvPr id="23" name="สี่เหลี่ยมผืนผ้ามุมมน 22"/>
          <p:cNvSpPr/>
          <p:nvPr/>
        </p:nvSpPr>
        <p:spPr>
          <a:xfrm>
            <a:off x="3923928" y="4437112"/>
            <a:ext cx="1728192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/>
              <a:t>ความรู้/ความเข้าใจผู้ป่วย</a:t>
            </a: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3923928" y="5085184"/>
            <a:ext cx="1728192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/>
              <a:t>การส่งเสริมสุขภาพ</a:t>
            </a:r>
          </a:p>
        </p:txBody>
      </p:sp>
      <p:sp>
        <p:nvSpPr>
          <p:cNvPr id="25" name="สี่เหลี่ยมผืนผ้ามุมมน 24"/>
          <p:cNvSpPr/>
          <p:nvPr/>
        </p:nvSpPr>
        <p:spPr>
          <a:xfrm>
            <a:off x="3923928" y="5733256"/>
            <a:ext cx="1728192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/>
              <a:t>ปัญหาสุขภาพและมีโรคร่วม</a:t>
            </a:r>
          </a:p>
        </p:txBody>
      </p:sp>
      <p:sp>
        <p:nvSpPr>
          <p:cNvPr id="26" name="สี่เหลี่ยมผืนผ้ามุมมน 25"/>
          <p:cNvSpPr/>
          <p:nvPr/>
        </p:nvSpPr>
        <p:spPr>
          <a:xfrm>
            <a:off x="6588224" y="1916832"/>
            <a:ext cx="1815908" cy="4680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/>
              <a:t>การจัดประชุมเครือข่าย</a:t>
            </a:r>
          </a:p>
          <a:p>
            <a:pPr algn="ctr"/>
            <a:r>
              <a:rPr lang="en-US" sz="1400" b="1" dirty="0"/>
              <a:t>Group Line </a:t>
            </a:r>
            <a:endParaRPr lang="th-TH" sz="1400" b="1" dirty="0"/>
          </a:p>
        </p:txBody>
      </p:sp>
      <p:sp>
        <p:nvSpPr>
          <p:cNvPr id="27" name="สี่เหลี่ยมผืนผ้ามุมมน 26"/>
          <p:cNvSpPr/>
          <p:nvPr/>
        </p:nvSpPr>
        <p:spPr>
          <a:xfrm>
            <a:off x="6588224" y="2564904"/>
            <a:ext cx="1815908" cy="360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200" b="1" dirty="0"/>
              <a:t>การวิเคราะห์กระบวนการ ชันสูตร</a:t>
            </a:r>
          </a:p>
          <a:p>
            <a:pPr algn="ctr"/>
            <a:r>
              <a:rPr lang="th-TH" sz="1200" b="1" dirty="0"/>
              <a:t>ประชุม </a:t>
            </a:r>
            <a:r>
              <a:rPr lang="en-US" sz="1200" b="1" dirty="0"/>
              <a:t>PCT</a:t>
            </a:r>
            <a:endParaRPr lang="th-TH" sz="1200" b="1" dirty="0"/>
          </a:p>
        </p:txBody>
      </p:sp>
      <p:sp>
        <p:nvSpPr>
          <p:cNvPr id="28" name="สี่เหลี่ยมผืนผ้ามุมมน 27"/>
          <p:cNvSpPr/>
          <p:nvPr/>
        </p:nvSpPr>
        <p:spPr>
          <a:xfrm>
            <a:off x="6588223" y="3140968"/>
            <a:ext cx="1815909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-ทบทวน 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CPG </a:t>
            </a:r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ร่วมกับเครือข่ายและ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CPG Sepsis</a:t>
            </a:r>
          </a:p>
        </p:txBody>
      </p:sp>
      <p:sp>
        <p:nvSpPr>
          <p:cNvPr id="29" name="สี่เหลี่ยมผืนผ้ามุมมน 28"/>
          <p:cNvSpPr/>
          <p:nvPr/>
        </p:nvSpPr>
        <p:spPr>
          <a:xfrm>
            <a:off x="6588224" y="3861048"/>
            <a:ext cx="1815909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พัฒนาระบบการบริหารยา</a:t>
            </a:r>
          </a:p>
          <a:p>
            <a:r>
              <a:rPr lang="th-TH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พัฒนาสมรรถนะบุคลากร</a:t>
            </a:r>
          </a:p>
        </p:txBody>
      </p:sp>
      <p:sp>
        <p:nvSpPr>
          <p:cNvPr id="30" name="สี่เหลี่ยมผืนผ้ามุมมน 29"/>
          <p:cNvSpPr/>
          <p:nvPr/>
        </p:nvSpPr>
        <p:spPr>
          <a:xfrm>
            <a:off x="6588224" y="4521170"/>
            <a:ext cx="1815909" cy="4199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นวัตกรรมการให้ความรู้/สื่อการสอน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สี่เหลี่ยมผืนผ้ามุมมน 30"/>
          <p:cNvSpPr/>
          <p:nvPr/>
        </p:nvSpPr>
        <p:spPr>
          <a:xfrm>
            <a:off x="6588224" y="5085184"/>
            <a:ext cx="1815909" cy="50405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-จัดทำแนวทางการส่งเสริมความรู้ในการดูแลตนเองและการออกกำลังกาย</a:t>
            </a:r>
            <a:endParaRPr lang="en-US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สี่เหลี่ยมผืนผ้ามุมมน 31"/>
          <p:cNvSpPr/>
          <p:nvPr/>
        </p:nvSpPr>
        <p:spPr>
          <a:xfrm>
            <a:off x="6588224" y="5733256"/>
            <a:ext cx="1944216" cy="4320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ปรับระบบการ 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</a:t>
            </a:r>
          </a:p>
          <a:p>
            <a:pPr algn="ctr"/>
            <a:endParaRPr lang="th-TH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467544" y="4221088"/>
            <a:ext cx="1296144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</a:t>
            </a:r>
            <a:endParaRPr lang="th-TH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-อัตราการ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 –admit = 0%</a:t>
            </a:r>
          </a:p>
          <a:p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อัตราการตายจากโรค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=0%</a:t>
            </a:r>
          </a:p>
        </p:txBody>
      </p:sp>
      <p:cxnSp>
        <p:nvCxnSpPr>
          <p:cNvPr id="3" name="ตัวเชื่อมต่อตรง 2"/>
          <p:cNvCxnSpPr/>
          <p:nvPr/>
        </p:nvCxnSpPr>
        <p:spPr>
          <a:xfrm>
            <a:off x="1932820" y="2420888"/>
            <a:ext cx="0" cy="3168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>
            <a:off x="3635896" y="2150858"/>
            <a:ext cx="0" cy="594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ตัวเชื่อมต่อตรง 12"/>
          <p:cNvCxnSpPr/>
          <p:nvPr/>
        </p:nvCxnSpPr>
        <p:spPr>
          <a:xfrm>
            <a:off x="3635896" y="3356992"/>
            <a:ext cx="0" cy="1332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3635896" y="5337212"/>
            <a:ext cx="0" cy="612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ลูกศรเชื่อมต่อแบบตรง 39"/>
          <p:cNvCxnSpPr/>
          <p:nvPr/>
        </p:nvCxnSpPr>
        <p:spPr>
          <a:xfrm flipH="1">
            <a:off x="1763688" y="3717032"/>
            <a:ext cx="1691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ลูกศรเชื่อมต่อแบบตรง 41"/>
          <p:cNvCxnSpPr/>
          <p:nvPr/>
        </p:nvCxnSpPr>
        <p:spPr>
          <a:xfrm flipH="1">
            <a:off x="1932820" y="2447891"/>
            <a:ext cx="2373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ลูกศรเชื่อมต่อแบบตรง 43"/>
          <p:cNvCxnSpPr/>
          <p:nvPr/>
        </p:nvCxnSpPr>
        <p:spPr>
          <a:xfrm flipH="1">
            <a:off x="1932820" y="3717032"/>
            <a:ext cx="2373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ลูกศรเชื่อมต่อแบบตรง 45"/>
          <p:cNvCxnSpPr/>
          <p:nvPr/>
        </p:nvCxnSpPr>
        <p:spPr>
          <a:xfrm flipH="1">
            <a:off x="1932820" y="5589240"/>
            <a:ext cx="2373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ลูกศรเชื่อมต่อแบบตรง 48"/>
          <p:cNvCxnSpPr/>
          <p:nvPr/>
        </p:nvCxnSpPr>
        <p:spPr>
          <a:xfrm flipH="1">
            <a:off x="3347864" y="242088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ลูกศรเชื่อมต่อแบบตรง 50"/>
          <p:cNvCxnSpPr/>
          <p:nvPr/>
        </p:nvCxnSpPr>
        <p:spPr>
          <a:xfrm flipH="1">
            <a:off x="3635896" y="215085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ลูกศรเชื่อมต่อแบบตรง 52"/>
          <p:cNvCxnSpPr>
            <a:stCxn id="20" idx="1"/>
          </p:cNvCxnSpPr>
          <p:nvPr/>
        </p:nvCxnSpPr>
        <p:spPr>
          <a:xfrm flipH="1">
            <a:off x="3635896" y="270892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/>
          <p:nvPr/>
        </p:nvCxnSpPr>
        <p:spPr>
          <a:xfrm flipH="1">
            <a:off x="3347864" y="39690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ลูกศรเชื่อมต่อแบบตรง 56"/>
          <p:cNvCxnSpPr>
            <a:stCxn id="21" idx="1"/>
          </p:cNvCxnSpPr>
          <p:nvPr/>
        </p:nvCxnSpPr>
        <p:spPr>
          <a:xfrm flipH="1" flipV="1">
            <a:off x="3635896" y="3356991"/>
            <a:ext cx="28803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ลูกศรเชื่อมต่อแบบตรง 58"/>
          <p:cNvCxnSpPr/>
          <p:nvPr/>
        </p:nvCxnSpPr>
        <p:spPr>
          <a:xfrm flipH="1">
            <a:off x="3635896" y="396906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ลูกศรเชื่อมต่อแบบตรง 60"/>
          <p:cNvCxnSpPr>
            <a:stCxn id="23" idx="1"/>
          </p:cNvCxnSpPr>
          <p:nvPr/>
        </p:nvCxnSpPr>
        <p:spPr>
          <a:xfrm flipH="1">
            <a:off x="3635896" y="46891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ลูกศรเชื่อมต่อแบบตรง 62"/>
          <p:cNvCxnSpPr/>
          <p:nvPr/>
        </p:nvCxnSpPr>
        <p:spPr>
          <a:xfrm flipH="1">
            <a:off x="3635896" y="5301208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ลูกศรเชื่อมต่อแบบตรง 64"/>
          <p:cNvCxnSpPr/>
          <p:nvPr/>
        </p:nvCxnSpPr>
        <p:spPr>
          <a:xfrm flipH="1">
            <a:off x="3347864" y="562524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ลูกศรเชื่อมต่อแบบตรง 66"/>
          <p:cNvCxnSpPr>
            <a:stCxn id="25" idx="1"/>
          </p:cNvCxnSpPr>
          <p:nvPr/>
        </p:nvCxnSpPr>
        <p:spPr>
          <a:xfrm flipH="1">
            <a:off x="3635896" y="5985284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ลูกศรเชื่อมต่อแบบตรง 68"/>
          <p:cNvCxnSpPr/>
          <p:nvPr/>
        </p:nvCxnSpPr>
        <p:spPr>
          <a:xfrm flipH="1">
            <a:off x="5652120" y="2150858"/>
            <a:ext cx="9361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ลูกศรเชื่อมต่อแบบตรง 70"/>
          <p:cNvCxnSpPr>
            <a:stCxn id="27" idx="1"/>
          </p:cNvCxnSpPr>
          <p:nvPr/>
        </p:nvCxnSpPr>
        <p:spPr>
          <a:xfrm flipH="1">
            <a:off x="5652120" y="274492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ลูกศรเชื่อมต่อแบบตรง 72"/>
          <p:cNvCxnSpPr>
            <a:stCxn id="28" idx="1"/>
          </p:cNvCxnSpPr>
          <p:nvPr/>
        </p:nvCxnSpPr>
        <p:spPr>
          <a:xfrm flipH="1" flipV="1">
            <a:off x="5652120" y="3356991"/>
            <a:ext cx="936103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ลูกศรเชื่อมต่อแบบตรง 74"/>
          <p:cNvCxnSpPr/>
          <p:nvPr/>
        </p:nvCxnSpPr>
        <p:spPr>
          <a:xfrm flipH="1">
            <a:off x="5652120" y="4077072"/>
            <a:ext cx="9361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ลูกศรเชื่อมต่อแบบตรง 76"/>
          <p:cNvCxnSpPr>
            <a:stCxn id="30" idx="1"/>
          </p:cNvCxnSpPr>
          <p:nvPr/>
        </p:nvCxnSpPr>
        <p:spPr>
          <a:xfrm flipH="1" flipV="1">
            <a:off x="5652120" y="4731168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ลูกศรเชื่อมต่อแบบตรง 78"/>
          <p:cNvCxnSpPr/>
          <p:nvPr/>
        </p:nvCxnSpPr>
        <p:spPr>
          <a:xfrm flipH="1">
            <a:off x="5652120" y="5337212"/>
            <a:ext cx="93610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ลูกศรเชื่อมต่อแบบตรง 80"/>
          <p:cNvCxnSpPr>
            <a:stCxn id="32" idx="1"/>
          </p:cNvCxnSpPr>
          <p:nvPr/>
        </p:nvCxnSpPr>
        <p:spPr>
          <a:xfrm flipH="1">
            <a:off x="5652120" y="5949280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ลูกศรเชื่อมต่อแบบตรง 83"/>
          <p:cNvCxnSpPr/>
          <p:nvPr/>
        </p:nvCxnSpPr>
        <p:spPr>
          <a:xfrm flipH="1">
            <a:off x="5652120" y="4731168"/>
            <a:ext cx="936103" cy="49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90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651183A-230E-4517-BA0F-71EC04301E99}"/>
              </a:ext>
            </a:extLst>
          </p:cNvPr>
          <p:cNvSpPr txBox="1"/>
          <p:nvPr/>
        </p:nvSpPr>
        <p:spPr>
          <a:xfrm>
            <a:off x="547563" y="873586"/>
            <a:ext cx="7668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Browallia New" pitchFamily="34" charset="-34"/>
                <a:cs typeface="Browallia New" pitchFamily="34" charset="-34"/>
              </a:rPr>
              <a:t>Process Flowchart </a:t>
            </a:r>
            <a:r>
              <a:rPr lang="th-TH" sz="3200" b="1" dirty="0">
                <a:latin typeface="Browallia New" pitchFamily="34" charset="-34"/>
                <a:cs typeface="Browallia New" pitchFamily="34" charset="-34"/>
              </a:rPr>
              <a:t>การดูแลผู้ป่วย </a:t>
            </a:r>
            <a:r>
              <a:rPr lang="en-US" sz="3200" b="1" dirty="0" smtClean="0">
                <a:latin typeface="Browallia New" pitchFamily="34" charset="-34"/>
                <a:cs typeface="Browallia New" pitchFamily="34" charset="-34"/>
              </a:rPr>
              <a:t>Septic Arthritis</a:t>
            </a:r>
            <a:endParaRPr lang="th-TH" sz="32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E39679-E5F8-489C-9AF9-D704B24825B7}"/>
              </a:ext>
            </a:extLst>
          </p:cNvPr>
          <p:cNvSpPr txBox="1"/>
          <p:nvPr/>
        </p:nvSpPr>
        <p:spPr>
          <a:xfrm>
            <a:off x="539552" y="2060848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Browallia New" pitchFamily="34" charset="-34"/>
                <a:cs typeface="Browallia New" pitchFamily="34" charset="-34"/>
              </a:rPr>
              <a:t>RISK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-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Miss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Dx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./</a:t>
            </a:r>
          </a:p>
          <a:p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Delayed </a:t>
            </a:r>
            <a:r>
              <a:rPr lang="en-US" sz="1800" dirty="0" err="1" smtClean="0">
                <a:latin typeface="Browallia New" pitchFamily="34" charset="-34"/>
                <a:cs typeface="Browallia New" pitchFamily="34" charset="-34"/>
              </a:rPr>
              <a:t>Dx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.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.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73EF00A-00F3-4CA6-A4BE-724D9CCDF4C7}"/>
              </a:ext>
            </a:extLst>
          </p:cNvPr>
          <p:cNvSpPr txBox="1"/>
          <p:nvPr/>
        </p:nvSpPr>
        <p:spPr>
          <a:xfrm>
            <a:off x="2267744" y="2060848"/>
            <a:ext cx="9971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Browallia New" pitchFamily="34" charset="-34"/>
                <a:cs typeface="Browallia New" pitchFamily="34" charset="-34"/>
              </a:rPr>
              <a:t>RISK</a:t>
            </a:r>
          </a:p>
          <a:p>
            <a:r>
              <a:rPr lang="th-TH" sz="1800" dirty="0">
                <a:latin typeface="Browallia New" pitchFamily="34" charset="-34"/>
                <a:cs typeface="Browallia New" pitchFamily="34" charset="-34"/>
              </a:rPr>
              <a:t>-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การให้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ATB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ก่อนเก็บ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synovial  culture</a:t>
            </a:r>
            <a:endParaRPr lang="th-TH" sz="36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3C28454-13C8-461F-BB16-708A29032400}"/>
              </a:ext>
            </a:extLst>
          </p:cNvPr>
          <p:cNvSpPr txBox="1"/>
          <p:nvPr/>
        </p:nvSpPr>
        <p:spPr>
          <a:xfrm>
            <a:off x="3635896" y="2060848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Browallia New" pitchFamily="34" charset="-34"/>
                <a:cs typeface="Browallia New" pitchFamily="34" charset="-34"/>
              </a:rPr>
              <a:t>RISK</a:t>
            </a:r>
          </a:p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-การวินิจฉัยคลาดเคลื่อน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9B61951-9232-4D64-AC00-77151CBEF955}"/>
              </a:ext>
            </a:extLst>
          </p:cNvPr>
          <p:cNvSpPr txBox="1"/>
          <p:nvPr/>
        </p:nvSpPr>
        <p:spPr>
          <a:xfrm>
            <a:off x="5004048" y="2060848"/>
            <a:ext cx="982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Browallia New" pitchFamily="34" charset="-34"/>
                <a:cs typeface="Browallia New" pitchFamily="34" charset="-34"/>
              </a:rPr>
              <a:t>RISK</a:t>
            </a:r>
          </a:p>
          <a:p>
            <a:r>
              <a:rPr lang="th-TH" sz="1800" dirty="0">
                <a:latin typeface="Browallia New" pitchFamily="34" charset="-34"/>
                <a:cs typeface="Browallia New" pitchFamily="34" charset="-34"/>
              </a:rPr>
              <a:t>-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การให้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ATB </a:t>
            </a:r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ไม่ครบตามกำหนด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39989E9-18A2-4C82-B999-7B29FBAFDA8B}"/>
              </a:ext>
            </a:extLst>
          </p:cNvPr>
          <p:cNvSpPr txBox="1"/>
          <p:nvPr/>
        </p:nvSpPr>
        <p:spPr>
          <a:xfrm>
            <a:off x="6300192" y="2060847"/>
            <a:ext cx="1116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Browallia New" pitchFamily="34" charset="-34"/>
                <a:cs typeface="Browallia New" pitchFamily="34" charset="-34"/>
              </a:rPr>
              <a:t>RISK</a:t>
            </a:r>
          </a:p>
          <a:p>
            <a:r>
              <a:rPr lang="th-TH" sz="1800" dirty="0" smtClean="0">
                <a:latin typeface="Browallia New" pitchFamily="34" charset="-34"/>
                <a:cs typeface="Browallia New" pitchFamily="34" charset="-34"/>
              </a:rPr>
              <a:t>-ผู้ป่วยรับยาต่อเนื่องไม่ครบ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95536" y="4797152"/>
            <a:ext cx="129614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ผู้ป่วย </a:t>
            </a:r>
            <a:r>
              <a:rPr lang="en-US" sz="1600" dirty="0" smtClean="0">
                <a:latin typeface="Browallia New" pitchFamily="34" charset="-34"/>
                <a:cs typeface="Browallia New" pitchFamily="34" charset="-34"/>
              </a:rPr>
              <a:t>Admit </a:t>
            </a:r>
            <a:r>
              <a:rPr lang="th-TH" sz="1600" dirty="0" smtClean="0">
                <a:latin typeface="Browallia New" pitchFamily="34" charset="-34"/>
                <a:cs typeface="Browallia New" pitchFamily="34" charset="-34"/>
              </a:rPr>
              <a:t>ด้วยมีไข้ ปวดบวม แดง ร้อนที่เข่า</a:t>
            </a:r>
            <a:endParaRPr lang="th-TH" sz="16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1979712" y="4800631"/>
            <a:ext cx="1285191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latin typeface="Browallia New" pitchFamily="34" charset="-34"/>
                <a:cs typeface="Browallia New" pitchFamily="34" charset="-34"/>
              </a:rPr>
              <a:t>Assessment/Investigation</a:t>
            </a:r>
            <a:endParaRPr lang="th-TH" sz="18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635896" y="4800631"/>
            <a:ext cx="1008112" cy="9109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Browallia New" pitchFamily="34" charset="-34"/>
                <a:cs typeface="Browallia New" pitchFamily="34" charset="-34"/>
              </a:rPr>
              <a:t>Diagnosis</a:t>
            </a:r>
            <a:endParaRPr lang="th-TH" sz="20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5004048" y="4800631"/>
            <a:ext cx="982091" cy="9109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Treatment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6300192" y="4800631"/>
            <a:ext cx="111612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Re-Assessment/D/C plan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1" name="ลูกศรขวา 20"/>
          <p:cNvSpPr/>
          <p:nvPr/>
        </p:nvSpPr>
        <p:spPr>
          <a:xfrm>
            <a:off x="1691680" y="5085185"/>
            <a:ext cx="288032" cy="436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2" name="ลูกศรขวา 21"/>
          <p:cNvSpPr/>
          <p:nvPr/>
        </p:nvSpPr>
        <p:spPr>
          <a:xfrm>
            <a:off x="3264903" y="5085185"/>
            <a:ext cx="370993" cy="436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3" name="ลูกศรขวา 22"/>
          <p:cNvSpPr/>
          <p:nvPr/>
        </p:nvSpPr>
        <p:spPr>
          <a:xfrm>
            <a:off x="4644008" y="5085185"/>
            <a:ext cx="360040" cy="436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5" name="ลูกศรขวา 24"/>
          <p:cNvSpPr/>
          <p:nvPr/>
        </p:nvSpPr>
        <p:spPr>
          <a:xfrm>
            <a:off x="5986139" y="5085186"/>
            <a:ext cx="314053" cy="436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7756287" y="4800631"/>
            <a:ext cx="920169" cy="9109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Browallia New" pitchFamily="34" charset="-34"/>
                <a:cs typeface="Browallia New" pitchFamily="34" charset="-34"/>
              </a:rPr>
              <a:t>F/U</a:t>
            </a:r>
            <a:endParaRPr lang="th-TH" sz="2000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4" name="ลูกศรขวา 13"/>
          <p:cNvSpPr/>
          <p:nvPr/>
        </p:nvSpPr>
        <p:spPr>
          <a:xfrm>
            <a:off x="7416316" y="5085187"/>
            <a:ext cx="339971" cy="436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56287" y="2060848"/>
            <a:ext cx="9201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rowallia New" pitchFamily="34" charset="-34"/>
                <a:cs typeface="Browallia New" pitchFamily="34" charset="-34"/>
              </a:rPr>
              <a:t>RISK</a:t>
            </a:r>
          </a:p>
          <a:p>
            <a:r>
              <a:rPr lang="th-TH" sz="2000" dirty="0" smtClean="0">
                <a:latin typeface="Browallia New" pitchFamily="34" charset="-34"/>
                <a:cs typeface="Browallia New" pitchFamily="34" charset="-34"/>
              </a:rPr>
              <a:t>ผู้ป่วยไม่มา </a:t>
            </a:r>
            <a:r>
              <a:rPr lang="en-US" sz="1800" dirty="0" smtClean="0">
                <a:latin typeface="Browallia New" pitchFamily="34" charset="-34"/>
                <a:cs typeface="Browallia New" pitchFamily="34" charset="-34"/>
              </a:rPr>
              <a:t>F/U</a:t>
            </a:r>
            <a:endParaRPr lang="th-TH" sz="1800" dirty="0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8539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632848" cy="576064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การจัดการกระบวนการการดูแลผู้ป่วย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Septic arthritis</a:t>
            </a:r>
            <a: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421873"/>
              </p:ext>
            </p:extLst>
          </p:nvPr>
        </p:nvGraphicFramePr>
        <p:xfrm>
          <a:off x="611560" y="766975"/>
          <a:ext cx="8229600" cy="52070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81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089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3397"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2427"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การเข้าถึงและเข้ารับบริการ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การได้รับการ</a:t>
                      </a: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Drain </a:t>
                      </a: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ล้างข้อที่ติดเชื้อรวดเร็ว/ต่อเนื่อง </a:t>
                      </a:r>
                      <a:endParaRPr lang="th-TH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-อัตราการตาย 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0%</a:t>
                      </a:r>
                      <a:endParaRPr lang="th-TH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Evidence/CPG</a:t>
                      </a:r>
                    </a:p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2368"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การประเมินผู้ป่วย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ผู้ป่วยได้รับการเจาะข้อและเจาะ 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H/C </a:t>
                      </a: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ก่อนได้รับยา 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ATB</a:t>
                      </a: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ทุกราย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ร้อยละผู้ป่วยได้รับการเจาะข้อและ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H/C</a:t>
                      </a:r>
                      <a:r>
                        <a:rPr lang="en-US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ก่อนได้รับยา 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ATB</a:t>
                      </a: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100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th-TH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Evidence/CPG</a:t>
                      </a:r>
                    </a:p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8013"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การวางแผน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ผู้ป่วยได้รับการดูแลตาม 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CPG </a:t>
                      </a: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และ 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CNPG </a:t>
                      </a: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ครบถ้วน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-ผู้ป่วยได้รับการดูแลตามแนวทาง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CM nurse</a:t>
                      </a:r>
                      <a:endParaRPr lang="th-TH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67752"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การดูแลผู้ป่วย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 management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20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20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US" sz="120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20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-ร้อยละ 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H/C </a:t>
                      </a: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 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positive</a:t>
                      </a: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ในรายเจาะ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H/C</a:t>
                      </a: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ก่อนได้รับ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ATB  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Symbol"/>
                        </a:rPr>
                        <a:t> 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50%</a:t>
                      </a:r>
                    </a:p>
                    <a:p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ร้อยละผล</a:t>
                      </a: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synovial  culture </a:t>
                      </a: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 </a:t>
                      </a:r>
                      <a:r>
                        <a:rPr lang="en-US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positive</a:t>
                      </a:r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ในรายเจาะข้อก่อนให้ยา </a:t>
                      </a:r>
                      <a:r>
                        <a:rPr lang="en-US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ATB </a:t>
                      </a:r>
                      <a:r>
                        <a:rPr lang="en-US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  <a:sym typeface="Symbol"/>
                        </a:rPr>
                        <a:t>5</a:t>
                      </a:r>
                      <a:r>
                        <a:rPr lang="en-US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0%</a:t>
                      </a:r>
                      <a:endParaRPr lang="th-TH" sz="1200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th-TH" sz="1200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-ได้รับยาตามแผนการรักษา</a:t>
                      </a:r>
                      <a:endParaRPr lang="th-TH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Evidence/CPG</a:t>
                      </a:r>
                    </a:p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Safety/Risk-based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thinking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92427"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การให้ข้อมูลเสริมพลัง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education</a:t>
                      </a:r>
                      <a:r>
                        <a:rPr lang="th-TH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-ร้อยละความรู้และการปฏิบัติที่ถูกต้อง  ≥80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th-TH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-ร้อยละของการ 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 –admit 0%</a:t>
                      </a:r>
                      <a:endParaRPr lang="th-TH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th-TH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Care-giver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empowerment</a:t>
                      </a:r>
                      <a:endParaRPr lang="en-US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innovation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92427"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การดูแลต่อเนื่อง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การมีส่วนร่วม</a:t>
                      </a:r>
                      <a:r>
                        <a:rPr lang="th-TH" sz="12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ของสห</a:t>
                      </a: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สาขาวิชาชีพ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-ร้อยละของผู้ป่วยมาตรวจตามนัดครบ 100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th-TH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innovation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219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73601" y="1946987"/>
            <a:ext cx="8179929" cy="1238573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ประเด็นความเสี่ยงที่สำคัญ</a:t>
            </a:r>
            <a:endParaRPr lang="en-US" sz="24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pPr marL="0" lvl="0" indent="0">
              <a:buNone/>
            </a:pPr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การเก็บสิ่งส่งตรวจจากเลือด</a:t>
            </a: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(H/C) </a:t>
            </a:r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และน้ำไขข้อ</a:t>
            </a: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(Synovial culture)</a:t>
            </a:r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ก่อนให้</a:t>
            </a: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Antibiotic </a:t>
            </a:r>
            <a:r>
              <a:rPr lang="en-US" sz="2400" b="1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,</a:t>
            </a:r>
            <a:endParaRPr lang="th-TH" sz="2400" b="1" dirty="0" smtClean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pPr marL="0" lvl="0" indent="0">
              <a:buNone/>
            </a:pPr>
            <a:r>
              <a:rPr lang="th-TH" sz="2400" b="1" dirty="0" smtClean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ผล</a:t>
            </a:r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การตรวจ </a:t>
            </a: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positive</a:t>
            </a:r>
          </a:p>
          <a:p>
            <a:endParaRPr lang="th-TH" sz="24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  <a:p>
            <a:endParaRPr lang="th-TH" sz="24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1</a:t>
            </a:r>
          </a:p>
        </p:txBody>
      </p:sp>
      <p:sp>
        <p:nvSpPr>
          <p:cNvPr id="2" name="ตัวแทนหมายเลขสไลด์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1CA6-DD72-4A91-BFB3-BA21FA9CE420}" type="slidenum">
              <a:rPr lang="th-TH" smtClean="0"/>
              <a:t>25</a:t>
            </a:fld>
            <a:endParaRPr lang="th-TH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899592" y="589734"/>
            <a:ext cx="7553938" cy="707628"/>
          </a:xfrm>
          <a:prstGeom prst="roundRect">
            <a:avLst/>
          </a:prstGeom>
          <a:noFill/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 แนวปฏิบัติการพยาบาลผู้ป่วยกลุ่ม</a:t>
            </a:r>
            <a:r>
              <a:rPr lang="th-TH" sz="32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สำคัญ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Septic Arthritis</a:t>
            </a:r>
            <a:endParaRPr lang="th-TH" sz="3200" b="1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267472"/>
              </p:ext>
            </p:extLst>
          </p:nvPr>
        </p:nvGraphicFramePr>
        <p:xfrm>
          <a:off x="323528" y="3501008"/>
          <a:ext cx="8496943" cy="2365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257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86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638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7875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65442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ตัวชี้วัด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พ.ศ.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2561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พ.ศ.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2562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พ.ศ.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cs typeface="Browallia New" pitchFamily="34" charset="-34"/>
                        </a:rPr>
                        <a:t>2563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Browallia New" pitchFamily="34" charset="-34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1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1.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ร้อยละของการเก็บ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H/C 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ก่อนได้รับยา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ATB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2.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ร้อยละของผลตรวจ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H/C positive 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ก่อนให้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ATB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82.90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8.82%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90.90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0%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85.50%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4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3.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ร้อยละของการเก็บ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Synovial culture 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ก่อนได้รับยา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ATB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4.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ร้อยละของผลตรวจ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Synovial culture  </a:t>
                      </a:r>
                      <a:r>
                        <a:rPr lang="th-TH" sz="2000" b="1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ก่อนให้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ATB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90.24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2.70%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93.93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%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90.90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2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ยึดเนื้อหา 2"/>
          <p:cNvSpPr txBox="1">
            <a:spLocks/>
          </p:cNvSpPr>
          <p:nvPr/>
        </p:nvSpPr>
        <p:spPr>
          <a:xfrm>
            <a:off x="753114" y="1556792"/>
            <a:ext cx="7632848" cy="4680520"/>
          </a:xfrm>
          <a:prstGeom prst="rect">
            <a:avLst/>
          </a:prstGeom>
          <a:noFill/>
          <a:ln w="19050">
            <a:gradFill>
              <a:gsLst>
                <a:gs pos="0">
                  <a:srgbClr val="0F6FC6">
                    <a:tint val="66000"/>
                    <a:satMod val="160000"/>
                  </a:srgbClr>
                </a:gs>
                <a:gs pos="50000">
                  <a:srgbClr val="0F6FC6">
                    <a:tint val="44500"/>
                    <a:satMod val="160000"/>
                  </a:srgbClr>
                </a:gs>
                <a:gs pos="100000">
                  <a:srgbClr val="0F6FC6">
                    <a:tint val="23500"/>
                    <a:satMod val="160000"/>
                  </a:srgbClr>
                </a:gs>
              </a:gsLst>
              <a:lin ang="5400000" scaled="0"/>
            </a:gradFill>
          </a:ln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BD0D9"/>
              </a:buClr>
              <a:buNone/>
              <a:defRPr/>
            </a:pPr>
            <a:endParaRPr lang="en-US" sz="3000" b="1" dirty="0">
              <a:solidFill>
                <a:srgbClr val="000099"/>
              </a:solidFill>
              <a:latin typeface="TH SarabunPSK" pitchFamily="34" charset="-34"/>
              <a:cs typeface="TH SarabunPSK" pitchFamily="34" charset="-34"/>
              <a:sym typeface="Wingdings 2"/>
            </a:endParaRPr>
          </a:p>
        </p:txBody>
      </p:sp>
      <p:graphicFrame>
        <p:nvGraphicFramePr>
          <p:cNvPr id="11" name="แผนภูมิ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356201"/>
              </p:ext>
            </p:extLst>
          </p:nvPr>
        </p:nvGraphicFramePr>
        <p:xfrm>
          <a:off x="791581" y="1700808"/>
          <a:ext cx="4644515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6012160" y="1916832"/>
            <a:ext cx="1908212" cy="33123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000" b="1" dirty="0" smtClean="0"/>
              <a:t>กิจกรรมการพัฒนา</a:t>
            </a:r>
          </a:p>
          <a:p>
            <a:r>
              <a:rPr lang="th-TH" sz="1800" b="1" dirty="0" smtClean="0"/>
              <a:t>-กำหนดแนวทางปฏิบัติการส่งเพาะเชื้อจากเลือดและน้ำเจาะเช่าก่อนให้</a:t>
            </a:r>
            <a:r>
              <a:rPr lang="en-US" sz="1800" b="1" dirty="0" smtClean="0"/>
              <a:t> </a:t>
            </a:r>
            <a:r>
              <a:rPr lang="en-US" sz="1400" b="1" dirty="0" smtClean="0"/>
              <a:t>ATB</a:t>
            </a:r>
          </a:p>
          <a:p>
            <a:pPr algn="ctr"/>
            <a:r>
              <a:rPr lang="en-US" sz="1800" b="1" dirty="0" smtClean="0"/>
              <a:t>-</a:t>
            </a:r>
            <a:r>
              <a:rPr lang="th-TH" sz="1800" b="1" dirty="0" smtClean="0"/>
              <a:t>การให้ </a:t>
            </a:r>
            <a:r>
              <a:rPr lang="en-US" sz="1400" b="1" dirty="0" smtClean="0"/>
              <a:t>ATB</a:t>
            </a:r>
            <a:r>
              <a:rPr lang="en-US" sz="1800" b="1" dirty="0" smtClean="0"/>
              <a:t> </a:t>
            </a:r>
            <a:r>
              <a:rPr lang="th-TH" sz="1800" b="1" dirty="0" smtClean="0"/>
              <a:t>ที่เหมาะสม</a:t>
            </a:r>
          </a:p>
          <a:p>
            <a:r>
              <a:rPr lang="th-TH" sz="1800" b="1" dirty="0" smtClean="0"/>
              <a:t>-การให้ความรู้ ในการดูตัวเอง/การวางแผนการจำหน่าย</a:t>
            </a:r>
          </a:p>
          <a:p>
            <a:pPr algn="ctr"/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43608" y="4725144"/>
            <a:ext cx="3528392" cy="13681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/>
              <a:t>โอกาสพัฒนา</a:t>
            </a:r>
          </a:p>
          <a:p>
            <a:r>
              <a:rPr lang="th-TH" sz="1800" b="1" dirty="0" smtClean="0"/>
              <a:t>-ผลการกรวดน้ำเจาะเข่าและเลือด </a:t>
            </a:r>
            <a:r>
              <a:rPr lang="en-US" sz="1600" b="1" dirty="0" smtClean="0"/>
              <a:t>positive</a:t>
            </a:r>
          </a:p>
          <a:p>
            <a:r>
              <a:rPr lang="en-US" sz="1800" b="1" dirty="0" smtClean="0"/>
              <a:t>-</a:t>
            </a:r>
            <a:r>
              <a:rPr lang="th-TH" sz="1800" b="1" dirty="0" smtClean="0"/>
              <a:t>การใช้ </a:t>
            </a:r>
            <a:r>
              <a:rPr lang="en-US" sz="1400" b="1" dirty="0" smtClean="0"/>
              <a:t>ATB</a:t>
            </a:r>
            <a:r>
              <a:rPr lang="en-US" sz="1800" b="1" dirty="0" smtClean="0"/>
              <a:t> </a:t>
            </a:r>
            <a:r>
              <a:rPr lang="th-TH" sz="1800" b="1" dirty="0" smtClean="0"/>
              <a:t>ที่เหมาะสม</a:t>
            </a:r>
            <a:endParaRPr lang="th-TH" sz="1800" b="1" dirty="0"/>
          </a:p>
        </p:txBody>
      </p:sp>
      <p:sp>
        <p:nvSpPr>
          <p:cNvPr id="5" name="ลูกศรขวา 4"/>
          <p:cNvSpPr/>
          <p:nvPr/>
        </p:nvSpPr>
        <p:spPr>
          <a:xfrm>
            <a:off x="5508104" y="2996952"/>
            <a:ext cx="432048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ซ้าย 5"/>
          <p:cNvSpPr/>
          <p:nvPr/>
        </p:nvSpPr>
        <p:spPr>
          <a:xfrm>
            <a:off x="4716016" y="4653136"/>
            <a:ext cx="1224136" cy="7560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286759" y="404664"/>
            <a:ext cx="45704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ผลลัพธ์การดูแลผู้ป่วย  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SarabunPSK" pitchFamily="34" charset="-34"/>
                <a:cs typeface="TH SarabunPSK" pitchFamily="34" charset="-34"/>
              </a:rPr>
              <a:t>Septic Arthritis </a:t>
            </a:r>
            <a:endParaRPr lang="th-TH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426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 bwMode="auto">
          <a:xfrm>
            <a:off x="753114" y="447697"/>
            <a:ext cx="7560839" cy="646331"/>
          </a:xfrm>
          <a:prstGeom prst="rect">
            <a:avLst/>
          </a:prstGeom>
          <a:noFill/>
          <a:ln w="12700">
            <a:noFill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แผนการพัฒนาคุณภาพ การวิจัย นวัตกรรม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3608" y="1484784"/>
            <a:ext cx="73088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</a:t>
            </a:r>
            <a:r>
              <a:rPr lang="th-TH" b="1" dirty="0" smtClean="0"/>
              <a:t>การดูแลผู้ป่วยบาดเจ็บไขสันหลัง</a:t>
            </a:r>
          </a:p>
          <a:p>
            <a:r>
              <a:rPr lang="th-TH" b="1" dirty="0"/>
              <a:t> </a:t>
            </a:r>
            <a:r>
              <a:rPr lang="th-TH" b="1" dirty="0" smtClean="0"/>
              <a:t>    -การจัดทำแนวทางปฏิบัติ</a:t>
            </a:r>
            <a:r>
              <a:rPr lang="th-TH" sz="2000" b="1" dirty="0" smtClean="0"/>
              <a:t>/</a:t>
            </a:r>
            <a:r>
              <a:rPr lang="en-US" sz="2000" b="1" dirty="0" smtClean="0"/>
              <a:t>CPG/CNPG</a:t>
            </a:r>
            <a:endParaRPr lang="th-TH" sz="2000" b="1" dirty="0" smtClean="0"/>
          </a:p>
          <a:p>
            <a:r>
              <a:rPr lang="th-TH" b="1" dirty="0"/>
              <a:t> </a:t>
            </a:r>
            <a:r>
              <a:rPr lang="th-TH" b="1" dirty="0" smtClean="0"/>
              <a:t>    -การประเมินผู้ป่วย</a:t>
            </a:r>
          </a:p>
          <a:p>
            <a:r>
              <a:rPr lang="th-TH" b="1" dirty="0"/>
              <a:t> </a:t>
            </a:r>
            <a:r>
              <a:rPr lang="th-TH" b="1" dirty="0" smtClean="0"/>
              <a:t>    -การวางแผนการจำหน่าย</a:t>
            </a:r>
          </a:p>
          <a:p>
            <a:r>
              <a:rPr lang="th-TH" b="1" dirty="0"/>
              <a:t> </a:t>
            </a:r>
            <a:r>
              <a:rPr lang="th-TH" b="1" dirty="0" smtClean="0"/>
              <a:t>    -งานวิจัยเรื่อง ความเครียดและการเผชิญความเครียดชองผู้ดูแลผู้ป่วยบาดเจ็บไขสันหลัง</a:t>
            </a:r>
          </a:p>
          <a:p>
            <a:r>
              <a:rPr lang="th-TH" b="1" dirty="0" smtClean="0"/>
              <a:t>2.การดูแลผู้สูงอายุที่กระดูกข้อสะโพกหัก</a:t>
            </a:r>
          </a:p>
          <a:p>
            <a:r>
              <a:rPr lang="th-TH" b="1" dirty="0"/>
              <a:t> </a:t>
            </a:r>
            <a:r>
              <a:rPr lang="th-TH" b="1" dirty="0" smtClean="0"/>
              <a:t>    -</a:t>
            </a:r>
            <a:r>
              <a:rPr lang="th-TH" b="1" dirty="0"/>
              <a:t>การจัดทำแนวทางปฏิบัติ</a:t>
            </a:r>
            <a:r>
              <a:rPr lang="th-TH" sz="2000" b="1" dirty="0"/>
              <a:t>/</a:t>
            </a:r>
            <a:r>
              <a:rPr lang="en-US" sz="2000" b="1" dirty="0"/>
              <a:t>CPG/CNPG</a:t>
            </a:r>
            <a:endParaRPr lang="th-TH" sz="2000" b="1" dirty="0"/>
          </a:p>
          <a:p>
            <a:r>
              <a:rPr lang="th-TH" b="1" dirty="0" smtClean="0"/>
              <a:t>     -การสอนสุขศึกษา ฝึกทักษะ การปฏิบัติเพื่อป้องกันการเกิดภาวะแทรกซ้อน </a:t>
            </a:r>
          </a:p>
          <a:p>
            <a:r>
              <a:rPr lang="th-TH" b="1" dirty="0"/>
              <a:t> </a:t>
            </a:r>
            <a:r>
              <a:rPr lang="th-TH" b="1" dirty="0" smtClean="0"/>
              <a:t>   -</a:t>
            </a:r>
            <a:r>
              <a:rPr lang="th-TH" b="1" dirty="0"/>
              <a:t> การวางแผนการจำหน่าย</a:t>
            </a:r>
            <a:endParaRPr lang="th-TH" b="1" dirty="0" smtClean="0"/>
          </a:p>
        </p:txBody>
      </p:sp>
    </p:spTree>
    <p:extLst>
      <p:ext uri="{BB962C8B-B14F-4D97-AF65-F5344CB8AC3E}">
        <p14:creationId xmlns:p14="http://schemas.microsoft.com/office/powerpoint/2010/main" val="35858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B651183A-230E-4517-BA0F-71EC04301E99}"/>
              </a:ext>
            </a:extLst>
          </p:cNvPr>
          <p:cNvSpPr txBox="1"/>
          <p:nvPr/>
        </p:nvSpPr>
        <p:spPr>
          <a:xfrm>
            <a:off x="467544" y="620688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Browallia New" pitchFamily="34" charset="-34"/>
                <a:ea typeface="Tahoma" pitchFamily="34" charset="0"/>
                <a:cs typeface="Browallia New" pitchFamily="34" charset="-34"/>
              </a:rPr>
              <a:t>Process Flowchart </a:t>
            </a:r>
            <a:r>
              <a:rPr lang="th-TH" b="1" dirty="0">
                <a:latin typeface="Browallia New" pitchFamily="34" charset="-34"/>
                <a:ea typeface="Tahoma" pitchFamily="34" charset="0"/>
                <a:cs typeface="Browallia New" pitchFamily="34" charset="-34"/>
              </a:rPr>
              <a:t>การดูแลผู้ป่วย  </a:t>
            </a:r>
            <a:r>
              <a:rPr lang="en-US" b="1" dirty="0" smtClean="0">
                <a:latin typeface="Browallia New" pitchFamily="34" charset="-34"/>
                <a:ea typeface="Tahoma" pitchFamily="34" charset="0"/>
                <a:cs typeface="Browallia New" pitchFamily="34" charset="-34"/>
              </a:rPr>
              <a:t>Fracture  Around Hip</a:t>
            </a:r>
            <a:endParaRPr lang="th-TH" b="1" dirty="0">
              <a:latin typeface="Browallia New" pitchFamily="34" charset="-34"/>
              <a:ea typeface="Tahoma" pitchFamily="34" charset="0"/>
              <a:cs typeface="Browallia New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4E39679-E5F8-489C-9AF9-D704B24825B7}"/>
              </a:ext>
            </a:extLst>
          </p:cNvPr>
          <p:cNvSpPr txBox="1"/>
          <p:nvPr/>
        </p:nvSpPr>
        <p:spPr>
          <a:xfrm>
            <a:off x="899592" y="2060848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RISK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การไม่ได้รับข้อมูลเรื่องการผ่าตัด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73EF00A-00F3-4CA6-A4BE-724D9CCDF4C7}"/>
              </a:ext>
            </a:extLst>
          </p:cNvPr>
          <p:cNvSpPr txBox="1"/>
          <p:nvPr/>
        </p:nvSpPr>
        <p:spPr>
          <a:xfrm>
            <a:off x="2627784" y="2060848"/>
            <a:ext cx="997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RISK</a:t>
            </a:r>
          </a:p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-การ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ประเมิน/วินิจฉัยไม่ครอบคลุม</a:t>
            </a: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-มีโรคร่วม</a:t>
            </a:r>
            <a:endParaRPr lang="en-US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73C28454-13C8-461F-BB16-708A29032400}"/>
              </a:ext>
            </a:extLst>
          </p:cNvPr>
          <p:cNvSpPr txBox="1"/>
          <p:nvPr/>
        </p:nvSpPr>
        <p:spPr>
          <a:xfrm>
            <a:off x="4078897" y="2060848"/>
            <a:ext cx="9971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RISK</a:t>
            </a:r>
          </a:p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การผ่าตัดล่าช้า</a:t>
            </a:r>
          </a:p>
          <a:p>
            <a:r>
              <a:rPr lang="th-TH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-ข้อสะโพกเคลื่อนหลุด</a:t>
            </a:r>
            <a:endParaRPr lang="th-TH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9B61951-9232-4D64-AC00-77151CBEF955}"/>
              </a:ext>
            </a:extLst>
          </p:cNvPr>
          <p:cNvSpPr txBox="1"/>
          <p:nvPr/>
        </p:nvSpPr>
        <p:spPr>
          <a:xfrm>
            <a:off x="5519058" y="2060848"/>
            <a:ext cx="11411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RISK</a:t>
            </a:r>
          </a:p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-การวางแผนการจำหน่ายไม่ครอบคลุม</a:t>
            </a:r>
          </a:p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-ผู้ป่วย/ผู้ดูแลขาดความรู้ทักษะการดูแลตนเอง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039989E9-18A2-4C82-B999-7B29FBAFDA8B}"/>
              </a:ext>
            </a:extLst>
          </p:cNvPr>
          <p:cNvSpPr txBox="1"/>
          <p:nvPr/>
        </p:nvSpPr>
        <p:spPr>
          <a:xfrm>
            <a:off x="7236296" y="2060847"/>
            <a:ext cx="1080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RISK</a:t>
            </a:r>
          </a:p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-การสื่อสารข้อมูลไม่มีประสิทธิภาพ</a:t>
            </a:r>
          </a:p>
          <a:p>
            <a:r>
              <a:rPr lang="th-TH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-ผู้ป่วยไม่ได้รับการเยี่ยม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899592" y="4797152"/>
            <a:ext cx="129614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  </a:t>
            </a:r>
            <a:r>
              <a:rPr lang="en-US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Fx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around Hip 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มา 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ER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627784" y="4800631"/>
            <a:ext cx="1202432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วินิจฉัย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4247964" y="4800631"/>
            <a:ext cx="1116124" cy="9109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ดูแลรักษา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5724128" y="4800631"/>
            <a:ext cx="1244102" cy="9109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วางแผนจำหน่าย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7452320" y="4800631"/>
            <a:ext cx="129614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ดูแลต่อเนื่อง</a:t>
            </a:r>
            <a:endParaRPr lang="th-TH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ลูกศรขวา 20"/>
          <p:cNvSpPr/>
          <p:nvPr/>
        </p:nvSpPr>
        <p:spPr>
          <a:xfrm>
            <a:off x="2195736" y="5085185"/>
            <a:ext cx="432048" cy="436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ขวา 21"/>
          <p:cNvSpPr/>
          <p:nvPr/>
        </p:nvSpPr>
        <p:spPr>
          <a:xfrm>
            <a:off x="3923928" y="5085185"/>
            <a:ext cx="324036" cy="436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ลูกศรขวา 22"/>
          <p:cNvSpPr/>
          <p:nvPr/>
        </p:nvSpPr>
        <p:spPr>
          <a:xfrm>
            <a:off x="5364088" y="5085185"/>
            <a:ext cx="360040" cy="436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ลูกศรขวา 24"/>
          <p:cNvSpPr/>
          <p:nvPr/>
        </p:nvSpPr>
        <p:spPr>
          <a:xfrm>
            <a:off x="6968230" y="5085186"/>
            <a:ext cx="484090" cy="4365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529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6072" y="1"/>
            <a:ext cx="7084314" cy="777875"/>
          </a:xfrm>
          <a:noFill/>
        </p:spPr>
        <p:txBody>
          <a:bodyPr>
            <a:normAutofit/>
          </a:bodyPr>
          <a:lstStyle/>
          <a:p>
            <a:pPr algn="ctr"/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การจัดกระบวนการ การดูแลผู้ป่วย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Fracture around hip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470117"/>
              </p:ext>
            </p:extLst>
          </p:nvPr>
        </p:nvGraphicFramePr>
        <p:xfrm>
          <a:off x="363474" y="719666"/>
          <a:ext cx="8359903" cy="51663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1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73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392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791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8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 &amp; entry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ผ่าตัดทันเวลา 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-ร้อยละผู้ป่วยได้รับการผ่าตัดใน48ชม.</a:t>
                      </a:r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&gt;20%</a:t>
                      </a:r>
                    </a:p>
                    <a:p>
                      <a:pPr algn="l"/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</a:t>
                      </a:r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72</a:t>
                      </a:r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ชั่วโมง ≥ 50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Evidence/Fast Tack/CM /CPG/FLS/Technology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assessment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ผู้ป่วยได้รับการเตรียมความพร้อมก่อนผ่าตัด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อุบัติการเตรียมผ่าตัดไม่พร้อม 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Evidence/CPG/FLS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Safety/Risk-based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thinking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 management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-อัตราการเกิดข้อสะโพกหลุด 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Evidence/</a:t>
                      </a: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นวัตกรรม</a:t>
                      </a:r>
                      <a:endParaRPr lang="en-US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CPG/CNPG/FLS/CM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Safety/Risk-based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thinking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Discharge planning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ฝึกทักษะการดูแลตนเองสำหรับผู้ป่วยและผู้ดูแลหลัก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-ร้อยละความรู้และทักษะการดูแลตนเอง≥ 80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Human-centered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82062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Information &amp; empowerment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education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-ร้อยละผลการประเมินความสามารถในการดูแลตนเองที่บ้านของผู้ป่วยและครอบครัว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≥ 80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Humanize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 healthcare</a:t>
                      </a:r>
                    </a:p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Human-centered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Contineuty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care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Home visit</a:t>
                      </a:r>
                      <a:endParaRPr lang="th-TH" sz="14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อัตราการเยี่ยมบ้าน </a:t>
                      </a:r>
                      <a:r>
                        <a:rPr lang="th-TH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≥ 80 </a:t>
                      </a:r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th-TH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th-TH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อัตราการตอบกลับข้อมูล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Human-centered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</a:t>
                      </a:r>
                      <a:endParaRPr lang="th-TH" sz="14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4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38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2812" y="1622248"/>
            <a:ext cx="4250051" cy="1430339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ประเด็นความเสี่ยงที่สำคัญ</a:t>
            </a:r>
            <a:endParaRPr lang="en-US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การเตรียมผู้ป่วยผ่าตัดไม่พร้อม</a:t>
            </a:r>
          </a:p>
          <a:p>
            <a:pPr marL="0" indent="0">
              <a:buNone/>
            </a:pP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การบรรเทาความทุกข์ทรมาน</a:t>
            </a:r>
          </a:p>
          <a:p>
            <a:pPr marL="0" indent="0">
              <a:buNone/>
            </a:pP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การไม่มีภาวะแทรกซ้อน</a:t>
            </a:r>
          </a:p>
          <a:p>
            <a:pPr marL="0" indent="0">
              <a:buNone/>
            </a:pP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1</a:t>
            </a:r>
          </a:p>
        </p:txBody>
      </p:sp>
      <p:sp>
        <p:nvSpPr>
          <p:cNvPr id="12" name="ตัวแทนหมายเลขสไลด์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B1CA6-DD72-4A91-BFB3-BA21FA9CE420}" type="slidenum">
              <a:rPr lang="th-TH" smtClean="0"/>
              <a:t>5</a:t>
            </a:fld>
            <a:endParaRPr lang="th-TH"/>
          </a:p>
        </p:txBody>
      </p:sp>
      <p:graphicFrame>
        <p:nvGraphicFramePr>
          <p:cNvPr id="8" name="ตาราง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656050"/>
              </p:ext>
            </p:extLst>
          </p:nvPr>
        </p:nvGraphicFramePr>
        <p:xfrm>
          <a:off x="395536" y="3212976"/>
          <a:ext cx="8274478" cy="320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46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64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307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426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7329"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ตัวชี้วัด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พ.ศ.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2561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itchFamily="34" charset="0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พ.ศ.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2562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itchFamily="34" charset="0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พ.ศ.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2563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Browallia New" pitchFamily="34" charset="-34"/>
                        <a:ea typeface="Tahoma" pitchFamily="34" charset="0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5885"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1.ร้อยละของผู้ป่วย </a:t>
                      </a:r>
                      <a:r>
                        <a:rPr lang="en-US" sz="2400" b="1" dirty="0" err="1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Refracture</a:t>
                      </a:r>
                      <a:r>
                        <a:rPr lang="en-US" sz="2400" b="1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Prevention </a:t>
                      </a:r>
                      <a:r>
                        <a:rPr lang="th-TH" sz="2400" b="1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(</a:t>
                      </a:r>
                      <a:r>
                        <a:rPr lang="en-US" sz="2400" b="1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Fracture around hip</a:t>
                      </a:r>
                      <a:r>
                        <a:rPr lang="th-TH" sz="2400" b="1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)</a:t>
                      </a:r>
                      <a:r>
                        <a:rPr lang="en-US" sz="2400" b="1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  </a:t>
                      </a:r>
                      <a:r>
                        <a:rPr lang="th-TH" sz="2400" b="1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ที่ได้รับการผ่าตัดภายใน </a:t>
                      </a:r>
                      <a:r>
                        <a:rPr lang="en-US" sz="2400" b="1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72 </a:t>
                      </a:r>
                      <a:r>
                        <a:rPr lang="th-TH" sz="2400" b="1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ชม </a:t>
                      </a:r>
                      <a:endParaRPr lang="en-US" sz="2400" b="1" dirty="0"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38.16%</a:t>
                      </a:r>
                      <a:endParaRPr lang="th-TH" sz="2400" b="1" dirty="0">
                        <a:latin typeface="Browallia New" pitchFamily="34" charset="-34"/>
                        <a:ea typeface="Tahoma" pitchFamily="34" charset="0"/>
                        <a:cs typeface="Browallia New" pitchFamily="34" charset="-34"/>
                      </a:endParaRPr>
                    </a:p>
                    <a:p>
                      <a:pPr algn="ctr"/>
                      <a:endParaRPr lang="th-TH" sz="2400" b="1" dirty="0">
                        <a:latin typeface="Browallia New" pitchFamily="34" charset="-34"/>
                        <a:ea typeface="Tahoma" pitchFamily="34" charset="0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56.48%</a:t>
                      </a:r>
                      <a:endParaRPr lang="th-TH" sz="2400" b="1" dirty="0">
                        <a:latin typeface="Browallia New" pitchFamily="34" charset="-34"/>
                        <a:ea typeface="Tahoma" pitchFamily="34" charset="0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52.89%</a:t>
                      </a:r>
                    </a:p>
                    <a:p>
                      <a:pPr algn="ctr"/>
                      <a:endParaRPr lang="en-US" sz="2400" b="1" dirty="0">
                        <a:latin typeface="Browallia New" pitchFamily="34" charset="-34"/>
                        <a:ea typeface="Tahoma" pitchFamily="34" charset="0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51481"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2</a:t>
                      </a:r>
                      <a:r>
                        <a:rPr lang="th-TH" sz="2400" b="1" dirty="0" smtClean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.</a:t>
                      </a:r>
                      <a:r>
                        <a:rPr lang="th-TH" sz="2400" b="1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อุบัติการณ์การเตรียมผู้ป่วยผ่าตัดไม่พร้อม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1 </a:t>
                      </a:r>
                      <a:r>
                        <a:rPr lang="th-TH" sz="2400" b="1" dirty="0"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ครั้ง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1 </a:t>
                      </a:r>
                      <a:r>
                        <a:rPr lang="th-TH" sz="2400" b="1" dirty="0"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ครั้ง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1 </a:t>
                      </a:r>
                      <a:r>
                        <a:rPr lang="th-TH" sz="2400" b="1" dirty="0"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ครั้ง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14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3</a:t>
                      </a:r>
                      <a:r>
                        <a:rPr lang="th-TH" sz="2400" b="1" dirty="0" smtClean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.</a:t>
                      </a:r>
                      <a:r>
                        <a:rPr lang="th-TH" sz="2400" b="1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อัตราการเกิดแผลกดทับ</a:t>
                      </a:r>
                      <a:endParaRPr lang="en-US" sz="2400" b="1" dirty="0">
                        <a:latin typeface="Browallia New" pitchFamily="34" charset="-34"/>
                        <a:ea typeface="Tahoma" panose="020B0604030504040204" pitchFamily="34" charset="0"/>
                        <a:cs typeface="Browallia New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0.024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0.036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0.041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7329"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4.ความ</a:t>
                      </a:r>
                      <a:r>
                        <a:rPr lang="th-TH" sz="2400" b="1" dirty="0">
                          <a:latin typeface="Browallia New" pitchFamily="34" charset="-34"/>
                          <a:ea typeface="Tahoma" panose="020B0604030504040204" pitchFamily="34" charset="0"/>
                          <a:cs typeface="Browallia New" pitchFamily="34" charset="-34"/>
                        </a:rPr>
                        <a:t>พึงพอใจต่อการจัดการความปวด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76.25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84.68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1" dirty="0">
                          <a:latin typeface="Browallia New" pitchFamily="34" charset="-34"/>
                          <a:ea typeface="Tahoma" pitchFamily="34" charset="0"/>
                          <a:cs typeface="Browallia New" pitchFamily="34" charset="-34"/>
                        </a:rPr>
                        <a:t>88.76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1560" y="260648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ผลลัพธ์การดูแลผู้ป่วย 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Fracture Hip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429692" y="836712"/>
            <a:ext cx="6916588" cy="70762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Process </a:t>
            </a: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Indicator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</a:t>
            </a: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เสี่ยงการพยาบาลทางคลินิก</a:t>
            </a:r>
          </a:p>
        </p:txBody>
      </p:sp>
    </p:spTree>
    <p:extLst>
      <p:ext uri="{BB962C8B-B14F-4D97-AF65-F5344CB8AC3E}">
        <p14:creationId xmlns:p14="http://schemas.microsoft.com/office/powerpoint/2010/main" val="144342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แผนภูมิ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462735"/>
              </p:ext>
            </p:extLst>
          </p:nvPr>
        </p:nvGraphicFramePr>
        <p:xfrm>
          <a:off x="1115616" y="1484784"/>
          <a:ext cx="468052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สี่เหลี่ยมผืนผ้า 12"/>
          <p:cNvSpPr/>
          <p:nvPr/>
        </p:nvSpPr>
        <p:spPr>
          <a:xfrm>
            <a:off x="539552" y="4653136"/>
            <a:ext cx="4032448" cy="158417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th-TH" sz="2000" b="1" dirty="0" smtClean="0"/>
          </a:p>
          <a:p>
            <a:endParaRPr lang="th-TH" sz="2000" b="1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2000" b="1" dirty="0" smtClean="0"/>
              <a:t>โอกาสพัฒนา</a:t>
            </a:r>
          </a:p>
          <a:p>
            <a:r>
              <a:rPr lang="th-TH" sz="2000" b="1" dirty="0" smtClean="0"/>
              <a:t>-มีหมอเจ้าของไข้สามคน/ในกลุ่มที่มีโรคร่วม</a:t>
            </a:r>
          </a:p>
          <a:p>
            <a:r>
              <a:rPr lang="th-TH" sz="2000" b="1" dirty="0" smtClean="0"/>
              <a:t>-ระบบการเยี่ยมผู้ป่วยโดยทีม </a:t>
            </a:r>
            <a:r>
              <a:rPr lang="en-US" sz="1400" b="1" dirty="0" smtClean="0"/>
              <a:t>HCC/Line</a:t>
            </a:r>
          </a:p>
          <a:p>
            <a:r>
              <a:rPr lang="th-TH" sz="2000" b="1" dirty="0" smtClean="0"/>
              <a:t>-การดูแลผู้ป่วยเชิงป้องกัน</a:t>
            </a:r>
          </a:p>
          <a:p>
            <a:endParaRPr lang="th-TH" sz="2000" b="1" dirty="0" smtClean="0"/>
          </a:p>
          <a:p>
            <a:pPr algn="ctr"/>
            <a:endParaRPr lang="th-TH" b="1" dirty="0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6588224" y="1556792"/>
            <a:ext cx="2304256" cy="4104456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4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กิจกรรมการพัฒนา</a:t>
            </a:r>
          </a:p>
          <a:p>
            <a:pPr marL="285750" indent="-285750">
              <a:buFontTx/>
              <a:buChar char="-"/>
            </a:pP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การสร้างทีม/เครือข่าย</a:t>
            </a:r>
          </a:p>
          <a:p>
            <a:pPr marL="285750" indent="-285750">
              <a:buFontTx/>
              <a:buChar char="-"/>
            </a:pP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การกำหนดแนวทางร่วมกัน</a:t>
            </a:r>
          </a:p>
          <a:p>
            <a:pPr marL="285750" indent="-285750">
              <a:buFontTx/>
              <a:buChar char="-"/>
            </a:pP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การกำหนดเป้าหมายร่วมกัน</a:t>
            </a:r>
          </a:p>
          <a:p>
            <a:pPr marL="285750" indent="-285750">
              <a:buFontTx/>
              <a:buChar char="-"/>
            </a:pP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การกำหนดเป็น </a:t>
            </a:r>
            <a:r>
              <a:rPr lang="en-US" sz="1600" b="1" dirty="0" smtClean="0">
                <a:latin typeface="Browallia New" pitchFamily="34" charset="-34"/>
                <a:cs typeface="Browallia New" pitchFamily="34" charset="-34"/>
              </a:rPr>
              <a:t>Fast track</a:t>
            </a:r>
          </a:p>
          <a:p>
            <a:pPr marL="285750" indent="-285750">
              <a:buFontTx/>
              <a:buChar char="-"/>
            </a:pP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การขานรับนโยบาย นำร่อง</a:t>
            </a:r>
          </a:p>
          <a:p>
            <a:pPr marL="285750" indent="-285750">
              <a:buFontTx/>
              <a:buChar char="-"/>
            </a:pP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การจัดระบบการดูแลผู้ป่วยให้ครอบคลุม</a:t>
            </a:r>
          </a:p>
          <a:p>
            <a:pPr marL="285750" indent="-285750">
              <a:buFontTx/>
              <a:buChar char="-"/>
            </a:pP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การวางแผนจำหน่าย/</a:t>
            </a:r>
            <a:r>
              <a:rPr lang="en-US" sz="1600" b="1" dirty="0" smtClean="0">
                <a:latin typeface="Browallia New" pitchFamily="34" charset="-34"/>
                <a:cs typeface="Browallia New" pitchFamily="34" charset="-34"/>
              </a:rPr>
              <a:t>Line</a:t>
            </a:r>
            <a:endParaRPr lang="th-TH" sz="1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5" name="ลูกศรขวา 14"/>
          <p:cNvSpPr/>
          <p:nvPr/>
        </p:nvSpPr>
        <p:spPr>
          <a:xfrm>
            <a:off x="5940152" y="2780928"/>
            <a:ext cx="50405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6" name="ลูกศรซ้าย 15"/>
          <p:cNvSpPr/>
          <p:nvPr/>
        </p:nvSpPr>
        <p:spPr>
          <a:xfrm>
            <a:off x="4860032" y="4869160"/>
            <a:ext cx="1332148" cy="86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971601" y="404664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spc="50" dirty="0">
                <a:ln w="11430"/>
                <a:latin typeface="TH SarabunPSK" pitchFamily="34" charset="-34"/>
                <a:cs typeface="TH SarabunPSK" pitchFamily="34" charset="-34"/>
              </a:rPr>
              <a:t>ผลลัพธ์การดูแลผู้ป่วย </a:t>
            </a:r>
            <a:r>
              <a:rPr lang="en-US" b="1" spc="50" dirty="0">
                <a:ln w="11430"/>
                <a:latin typeface="TH SarabunPSK" pitchFamily="34" charset="-34"/>
                <a:cs typeface="TH SarabunPSK" pitchFamily="34" charset="-34"/>
              </a:rPr>
              <a:t>Hip Fracture</a:t>
            </a:r>
            <a:endParaRPr lang="th-TH" b="1" spc="50" dirty="0">
              <a:ln w="11430"/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2025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05037" y="194835"/>
            <a:ext cx="6858000" cy="713077"/>
          </a:xfrm>
          <a:noFill/>
          <a:ln w="28575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เป้าหมาย ปัจจัยการขับเคลื่อน ตัวชี้วัด</a:t>
            </a:r>
            <a:br>
              <a:rPr lang="th-TH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</a:br>
            <a:r>
              <a:rPr lang="en-US" sz="2400" b="1" dirty="0"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Spinal Cord Injury</a:t>
            </a:r>
            <a:endParaRPr lang="th-TH" sz="2400" b="1" dirty="0"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525780" y="3591833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ผู้ป่วยปลอดภัย</a:t>
            </a: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2537149" y="1997136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การเข้าถึงบริการรวดเร็ว</a:t>
            </a: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2546603" y="3591833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การดูแลรักษาที่มีคุณภาพ</a:t>
            </a: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2546603" y="5120495"/>
            <a:ext cx="1426464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ได้รับการเสริม</a:t>
            </a:r>
            <a:r>
              <a:rPr lang="th-TH" sz="2000" b="1" dirty="0" smtClean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พลังที่</a:t>
            </a:r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ดี</a:t>
            </a:r>
          </a:p>
        </p:txBody>
      </p:sp>
      <p:sp>
        <p:nvSpPr>
          <p:cNvPr id="16" name="สี่เหลี่ยมผืนผ้ามุมมน 15"/>
          <p:cNvSpPr/>
          <p:nvPr/>
        </p:nvSpPr>
        <p:spPr>
          <a:xfrm>
            <a:off x="4641423" y="1894163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</a:t>
            </a:r>
            <a:r>
              <a:rPr lang="en-US" sz="18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Fast track</a:t>
            </a:r>
            <a:endParaRPr lang="th-TH" sz="18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4705454" y="5719349"/>
            <a:ext cx="1426464" cy="6717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ระบบดูแลต่อเนื่อง</a:t>
            </a:r>
          </a:p>
        </p:txBody>
      </p:sp>
      <p:sp>
        <p:nvSpPr>
          <p:cNvPr id="18" name="สี่เหลี่ยมผืนผ้ามุมมน 17"/>
          <p:cNvSpPr/>
          <p:nvPr/>
        </p:nvSpPr>
        <p:spPr>
          <a:xfrm>
            <a:off x="4668012" y="3427345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 </a:t>
            </a:r>
            <a:r>
              <a:rPr lang="en-US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monitor</a:t>
            </a:r>
            <a:endParaRPr lang="th-TH" sz="20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19" name="สี่เหลี่ยมผืนผ้ามุมมน 18"/>
          <p:cNvSpPr/>
          <p:nvPr/>
        </p:nvSpPr>
        <p:spPr>
          <a:xfrm>
            <a:off x="4705454" y="4929130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ระบบวางแผนจำหน่าย</a:t>
            </a:r>
          </a:p>
        </p:txBody>
      </p:sp>
      <p:sp>
        <p:nvSpPr>
          <p:cNvPr id="20" name="สี่เหลี่ยมผืนผ้ามุมมน 19"/>
          <p:cNvSpPr/>
          <p:nvPr/>
        </p:nvSpPr>
        <p:spPr>
          <a:xfrm>
            <a:off x="6864305" y="1876119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จัดทำแนวทาง</a:t>
            </a:r>
            <a:r>
              <a:rPr lang="en-US" sz="14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Fast track</a:t>
            </a:r>
            <a:r>
              <a:rPr lang="th-TH" sz="14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/สื่อสาร</a:t>
            </a:r>
          </a:p>
        </p:txBody>
      </p:sp>
      <p:sp>
        <p:nvSpPr>
          <p:cNvPr id="21" name="สี่เหลี่ยมผืนผ้ามุมมน 20"/>
          <p:cNvSpPr/>
          <p:nvPr/>
        </p:nvSpPr>
        <p:spPr>
          <a:xfrm>
            <a:off x="6864305" y="2625799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err="1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มีไลน์</a:t>
            </a:r>
            <a:r>
              <a:rPr lang="th-TH" sz="18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</a:t>
            </a:r>
            <a:r>
              <a:rPr lang="en-US" sz="18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Consult</a:t>
            </a:r>
            <a:endParaRPr lang="th-TH" sz="18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2" name="สี่เหลี่ยมผืนผ้ามุมมน 21"/>
          <p:cNvSpPr/>
          <p:nvPr/>
        </p:nvSpPr>
        <p:spPr>
          <a:xfrm>
            <a:off x="6864305" y="3382864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ทบทวน </a:t>
            </a:r>
            <a:r>
              <a:rPr lang="en-US" sz="18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CPG,CNPG</a:t>
            </a:r>
            <a:endParaRPr lang="th-TH" sz="18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3" name="สี่เหลี่ยมผืนผ้ามุมมน 22"/>
          <p:cNvSpPr/>
          <p:nvPr/>
        </p:nvSpPr>
        <p:spPr>
          <a:xfrm>
            <a:off x="6864305" y="4165312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พัฒนาสมรรถนะ</a:t>
            </a:r>
          </a:p>
        </p:txBody>
      </p:sp>
      <p:sp>
        <p:nvSpPr>
          <p:cNvPr id="24" name="สี่เหลี่ยมผืนผ้ามุมมน 23"/>
          <p:cNvSpPr/>
          <p:nvPr/>
        </p:nvSpPr>
        <p:spPr>
          <a:xfrm>
            <a:off x="6864305" y="4947760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ทบทวนแนวทาง</a:t>
            </a:r>
          </a:p>
        </p:txBody>
      </p:sp>
      <p:sp>
        <p:nvSpPr>
          <p:cNvPr id="25" name="สี่เหลี่ยมผืนผ้ามุมมน 24"/>
          <p:cNvSpPr/>
          <p:nvPr/>
        </p:nvSpPr>
        <p:spPr>
          <a:xfrm>
            <a:off x="6864305" y="5767400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พัฒนาเครือข่าย</a:t>
            </a:r>
          </a:p>
        </p:txBody>
      </p:sp>
      <p:sp>
        <p:nvSpPr>
          <p:cNvPr id="26" name="สี่เหลี่ยมผืนผ้ามุมมน 25"/>
          <p:cNvSpPr/>
          <p:nvPr/>
        </p:nvSpPr>
        <p:spPr>
          <a:xfrm>
            <a:off x="4660603" y="2647918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ระบบ</a:t>
            </a:r>
            <a:r>
              <a:rPr lang="en-US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 EMS</a:t>
            </a:r>
            <a:endParaRPr lang="th-TH" sz="2000" b="1" dirty="0">
              <a:solidFill>
                <a:schemeClr val="tx1"/>
              </a:solidFill>
              <a:latin typeface="Browallia New" pitchFamily="34" charset="-34"/>
              <a:ea typeface="Tahoma" panose="020B0604030504040204" pitchFamily="34" charset="0"/>
              <a:cs typeface="Browallia New" pitchFamily="34" charset="-34"/>
            </a:endParaRPr>
          </a:p>
        </p:txBody>
      </p:sp>
      <p:sp>
        <p:nvSpPr>
          <p:cNvPr id="27" name="สี่เหลี่ยมผืนผ้ามุมมน 26"/>
          <p:cNvSpPr/>
          <p:nvPr/>
        </p:nvSpPr>
        <p:spPr>
          <a:xfrm>
            <a:off x="4705454" y="4175375"/>
            <a:ext cx="1426464" cy="6818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Browallia New" pitchFamily="34" charset="-34"/>
                <a:ea typeface="Tahoma" panose="020B0604030504040204" pitchFamily="34" charset="0"/>
                <a:cs typeface="Browallia New" pitchFamily="34" charset="-34"/>
              </a:rPr>
              <a:t>สมรรถนะบุคลากร</a:t>
            </a:r>
          </a:p>
        </p:txBody>
      </p:sp>
      <p:sp>
        <p:nvSpPr>
          <p:cNvPr id="28" name="กล่องข้อความ 27"/>
          <p:cNvSpPr txBox="1"/>
          <p:nvPr/>
        </p:nvSpPr>
        <p:spPr>
          <a:xfrm>
            <a:off x="651511" y="1397363"/>
            <a:ext cx="1128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กล่องข้อความ 28"/>
          <p:cNvSpPr txBox="1"/>
          <p:nvPr/>
        </p:nvSpPr>
        <p:spPr>
          <a:xfrm>
            <a:off x="2537149" y="1386550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กล่องข้อความ 29"/>
          <p:cNvSpPr txBox="1"/>
          <p:nvPr/>
        </p:nvSpPr>
        <p:spPr>
          <a:xfrm>
            <a:off x="4634038" y="1366593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กล่องข้อความ 30"/>
          <p:cNvSpPr txBox="1"/>
          <p:nvPr/>
        </p:nvSpPr>
        <p:spPr>
          <a:xfrm>
            <a:off x="7017775" y="1395498"/>
            <a:ext cx="165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กล่องข้อความ 31"/>
          <p:cNvSpPr txBox="1"/>
          <p:nvPr/>
        </p:nvSpPr>
        <p:spPr>
          <a:xfrm>
            <a:off x="448739" y="4539718"/>
            <a:ext cx="2109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1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th-TH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การเกิดภาวะแทรกซ้อน</a:t>
            </a:r>
          </a:p>
          <a:p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Neurological improvement </a:t>
            </a:r>
            <a:endParaRPr lang="th-TH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ในผู้ป่วย 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incomplete cord </a:t>
            </a: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injury</a:t>
            </a:r>
          </a:p>
          <a:p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th-TH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ผู้ป่วยกลับไป</a:t>
            </a:r>
            <a:r>
              <a:rPr lang="th-TH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ดูแลตนเองต่อเนื่องที่</a:t>
            </a:r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บ้าน</a:t>
            </a:r>
          </a:p>
          <a:p>
            <a:r>
              <a:rPr lang="th-TH" sz="9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ได้</a:t>
            </a:r>
            <a:r>
              <a:rPr lang="th-TH" sz="900" dirty="0">
                <a:latin typeface="Tahoma" pitchFamily="34" charset="0"/>
                <a:ea typeface="Tahoma" pitchFamily="34" charset="0"/>
                <a:cs typeface="Tahoma" pitchFamily="34" charset="0"/>
              </a:rPr>
              <a:t>เหมาะสม</a:t>
            </a:r>
          </a:p>
          <a:p>
            <a:endParaRPr lang="th-TH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กล่องข้อความ 32"/>
          <p:cNvSpPr txBox="1"/>
          <p:nvPr/>
        </p:nvSpPr>
        <p:spPr>
          <a:xfrm>
            <a:off x="2333833" y="2898748"/>
            <a:ext cx="1866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1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)ร้อยละผู้ป่วยได้รับยา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Methyl</a:t>
            </a:r>
            <a:endParaRPr lang="th-TH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ภายใน 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</a:t>
            </a:r>
          </a:p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ผู้ป่วย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Neurogenic shock </a:t>
            </a:r>
            <a:endParaRPr lang="th-TH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ได้รับการดูแลถูกต้อง</a:t>
            </a:r>
          </a:p>
        </p:txBody>
      </p:sp>
      <p:sp>
        <p:nvSpPr>
          <p:cNvPr id="34" name="กล่องข้อความ 33"/>
          <p:cNvSpPr txBox="1"/>
          <p:nvPr/>
        </p:nvSpPr>
        <p:spPr>
          <a:xfrm>
            <a:off x="2333833" y="4451729"/>
            <a:ext cx="1976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1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อัตราการเกิด</a:t>
            </a:r>
            <a:r>
              <a:rPr lang="th-TH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ภาวะแทรกซ้อน</a:t>
            </a:r>
          </a:p>
          <a:p>
            <a:r>
              <a:rPr lang="th-TH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 </a:t>
            </a: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Neurological 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improvement </a:t>
            </a:r>
            <a:endParaRPr lang="th-TH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ในผู้ป่วย 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incomplete cord injury</a:t>
            </a:r>
          </a:p>
          <a:p>
            <a:endParaRPr lang="th-TH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กล่องข้อความ 34"/>
          <p:cNvSpPr txBox="1"/>
          <p:nvPr/>
        </p:nvSpPr>
        <p:spPr>
          <a:xfrm>
            <a:off x="2304689" y="6108322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KPI : 1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อัตราการเกิดภาวะแทรกซ้อนที่บ้าน</a:t>
            </a:r>
          </a:p>
          <a:p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th-TH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คะแนน </a:t>
            </a:r>
            <a:r>
              <a:rPr lang="en-US" sz="9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Bartel</a:t>
            </a: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index</a:t>
            </a:r>
            <a:endParaRPr lang="th-TH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37" name="ลูกศรเชื่อมต่อแบบตรง 36"/>
          <p:cNvCxnSpPr>
            <a:stCxn id="13" idx="1"/>
            <a:endCxn id="12" idx="3"/>
          </p:cNvCxnSpPr>
          <p:nvPr/>
        </p:nvCxnSpPr>
        <p:spPr>
          <a:xfrm flipH="1">
            <a:off x="1952244" y="2454337"/>
            <a:ext cx="584905" cy="15946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ลูกศรเชื่อมต่อแบบตรง 37"/>
          <p:cNvCxnSpPr>
            <a:stCxn id="14" idx="1"/>
            <a:endCxn id="12" idx="3"/>
          </p:cNvCxnSpPr>
          <p:nvPr/>
        </p:nvCxnSpPr>
        <p:spPr>
          <a:xfrm flipH="1">
            <a:off x="1952245" y="4049033"/>
            <a:ext cx="5943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ลูกศรเชื่อมต่อแบบตรง 40"/>
          <p:cNvCxnSpPr>
            <a:stCxn id="15" idx="1"/>
            <a:endCxn id="12" idx="3"/>
          </p:cNvCxnSpPr>
          <p:nvPr/>
        </p:nvCxnSpPr>
        <p:spPr>
          <a:xfrm flipH="1" flipV="1">
            <a:off x="1952245" y="4049033"/>
            <a:ext cx="594359" cy="1528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ลูกศรเชื่อมต่อแบบตรง 49"/>
          <p:cNvCxnSpPr>
            <a:endCxn id="13" idx="3"/>
          </p:cNvCxnSpPr>
          <p:nvPr/>
        </p:nvCxnSpPr>
        <p:spPr>
          <a:xfrm flipH="1">
            <a:off x="3963613" y="2203142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ลูกศรเชื่อมต่อแบบตรง 51"/>
          <p:cNvCxnSpPr/>
          <p:nvPr/>
        </p:nvCxnSpPr>
        <p:spPr>
          <a:xfrm flipH="1" flipV="1">
            <a:off x="3970360" y="2571803"/>
            <a:ext cx="676749" cy="4053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ลูกศรเชื่อมต่อแบบตรง 53"/>
          <p:cNvCxnSpPr/>
          <p:nvPr/>
        </p:nvCxnSpPr>
        <p:spPr>
          <a:xfrm flipH="1">
            <a:off x="3984516" y="3753255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54"/>
          <p:cNvCxnSpPr>
            <a:stCxn id="27" idx="1"/>
          </p:cNvCxnSpPr>
          <p:nvPr/>
        </p:nvCxnSpPr>
        <p:spPr>
          <a:xfrm flipH="1" flipV="1">
            <a:off x="3950542" y="4144156"/>
            <a:ext cx="754913" cy="3721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ลูกศรเชื่อมต่อแบบตรง 56"/>
          <p:cNvCxnSpPr/>
          <p:nvPr/>
        </p:nvCxnSpPr>
        <p:spPr>
          <a:xfrm flipH="1">
            <a:off x="3984516" y="5284184"/>
            <a:ext cx="683496" cy="251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ลูกศรเชื่อมต่อแบบตรง 57"/>
          <p:cNvCxnSpPr>
            <a:stCxn id="17" idx="1"/>
          </p:cNvCxnSpPr>
          <p:nvPr/>
        </p:nvCxnSpPr>
        <p:spPr>
          <a:xfrm flipH="1" flipV="1">
            <a:off x="3984515" y="5660975"/>
            <a:ext cx="720940" cy="394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ลูกศรเชื่อมต่อแบบตรง 59"/>
          <p:cNvCxnSpPr>
            <a:stCxn id="20" idx="1"/>
          </p:cNvCxnSpPr>
          <p:nvPr/>
        </p:nvCxnSpPr>
        <p:spPr>
          <a:xfrm flipH="1">
            <a:off x="6042066" y="2217041"/>
            <a:ext cx="822239" cy="49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ลูกศรเชื่อมต่อแบบตรง 61"/>
          <p:cNvCxnSpPr/>
          <p:nvPr/>
        </p:nvCxnSpPr>
        <p:spPr>
          <a:xfrm flipH="1" flipV="1">
            <a:off x="6042067" y="2367092"/>
            <a:ext cx="841868" cy="5886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ลูกศรเชื่อมต่อแบบตรง 63"/>
          <p:cNvCxnSpPr>
            <a:stCxn id="22" idx="1"/>
          </p:cNvCxnSpPr>
          <p:nvPr/>
        </p:nvCxnSpPr>
        <p:spPr>
          <a:xfrm flipH="1">
            <a:off x="6105925" y="3723785"/>
            <a:ext cx="758381" cy="724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ลูกศรเชื่อมต่อแบบตรง 65"/>
          <p:cNvCxnSpPr>
            <a:endCxn id="27" idx="3"/>
          </p:cNvCxnSpPr>
          <p:nvPr/>
        </p:nvCxnSpPr>
        <p:spPr>
          <a:xfrm flipH="1">
            <a:off x="6131918" y="4498890"/>
            <a:ext cx="732387" cy="174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ลูกศรเชื่อมต่อแบบตรง 67"/>
          <p:cNvCxnSpPr>
            <a:endCxn id="19" idx="3"/>
          </p:cNvCxnSpPr>
          <p:nvPr/>
        </p:nvCxnSpPr>
        <p:spPr>
          <a:xfrm flipH="1">
            <a:off x="6131918" y="5270051"/>
            <a:ext cx="73531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ลูกศรเชื่อมต่อแบบตรง 69"/>
          <p:cNvCxnSpPr>
            <a:endCxn id="17" idx="3"/>
          </p:cNvCxnSpPr>
          <p:nvPr/>
        </p:nvCxnSpPr>
        <p:spPr>
          <a:xfrm flipH="1">
            <a:off x="6131918" y="6052499"/>
            <a:ext cx="752016" cy="2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ลูกศรเชื่อมต่อแบบตรง 71"/>
          <p:cNvCxnSpPr/>
          <p:nvPr/>
        </p:nvCxnSpPr>
        <p:spPr>
          <a:xfrm flipH="1">
            <a:off x="6137643" y="3726376"/>
            <a:ext cx="715214" cy="603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ลูกศรเชื่อมต่อแบบตรง 73"/>
          <p:cNvCxnSpPr/>
          <p:nvPr/>
        </p:nvCxnSpPr>
        <p:spPr>
          <a:xfrm flipH="1">
            <a:off x="6137643" y="3797613"/>
            <a:ext cx="694945" cy="13228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ลูกศรเชื่อมต่อแบบตรง 75"/>
          <p:cNvCxnSpPr>
            <a:endCxn id="17" idx="3"/>
          </p:cNvCxnSpPr>
          <p:nvPr/>
        </p:nvCxnSpPr>
        <p:spPr>
          <a:xfrm flipH="1">
            <a:off x="6131919" y="3882875"/>
            <a:ext cx="706393" cy="2172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ลูกศรเชื่อมต่อแบบตรง 77"/>
          <p:cNvCxnSpPr/>
          <p:nvPr/>
        </p:nvCxnSpPr>
        <p:spPr>
          <a:xfrm flipH="1" flipV="1">
            <a:off x="6085655" y="2489680"/>
            <a:ext cx="758381" cy="11287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สี่เหลี่ยมผืนผ้า 79"/>
          <p:cNvSpPr/>
          <p:nvPr/>
        </p:nvSpPr>
        <p:spPr>
          <a:xfrm>
            <a:off x="6004121" y="3494932"/>
            <a:ext cx="9460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EB,</a:t>
            </a:r>
            <a:r>
              <a:rPr lang="th-TH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นวัตกรรม </a:t>
            </a:r>
            <a:endParaRPr lang="th-TH" sz="900" dirty="0"/>
          </a:p>
        </p:txBody>
      </p:sp>
      <p:sp>
        <p:nvSpPr>
          <p:cNvPr id="81" name="สี่เหลี่ยมผืนผ้า 80"/>
          <p:cNvSpPr/>
          <p:nvPr/>
        </p:nvSpPr>
        <p:spPr>
          <a:xfrm>
            <a:off x="6077947" y="5760528"/>
            <a:ext cx="89159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endParaRPr lang="th-TH" sz="900" dirty="0"/>
          </a:p>
        </p:txBody>
      </p:sp>
      <p:sp>
        <p:nvSpPr>
          <p:cNvPr id="82" name="สี่เหลี่ยมผืนผ้า 81"/>
          <p:cNvSpPr/>
          <p:nvPr/>
        </p:nvSpPr>
        <p:spPr>
          <a:xfrm>
            <a:off x="6035884" y="2365294"/>
            <a:ext cx="7967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endParaRPr lang="th-TH" sz="900" dirty="0"/>
          </a:p>
        </p:txBody>
      </p:sp>
      <p:sp>
        <p:nvSpPr>
          <p:cNvPr id="83" name="สี่เหลี่ยมผืนผ้า 82"/>
          <p:cNvSpPr/>
          <p:nvPr/>
        </p:nvSpPr>
        <p:spPr>
          <a:xfrm>
            <a:off x="6052098" y="4294748"/>
            <a:ext cx="91242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EB,</a:t>
            </a:r>
            <a:r>
              <a:rPr lang="th-TH" sz="9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นวัตกรรม</a:t>
            </a:r>
          </a:p>
          <a:p>
            <a:r>
              <a:rPr lang="en-US" sz="9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Safety/Risk</a:t>
            </a:r>
            <a:r>
              <a:rPr lang="th-TH" sz="9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th-TH" sz="900" dirty="0"/>
          </a:p>
        </p:txBody>
      </p:sp>
      <p:cxnSp>
        <p:nvCxnSpPr>
          <p:cNvPr id="84" name="ลูกศรเชื่อมต่อแบบตรง 83"/>
          <p:cNvCxnSpPr>
            <a:endCxn id="26" idx="3"/>
          </p:cNvCxnSpPr>
          <p:nvPr/>
        </p:nvCxnSpPr>
        <p:spPr>
          <a:xfrm flipH="1">
            <a:off x="6087067" y="2286659"/>
            <a:ext cx="787271" cy="702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ลูกศรเชื่อมต่อแบบตรง 85"/>
          <p:cNvCxnSpPr>
            <a:stCxn id="22" idx="1"/>
          </p:cNvCxnSpPr>
          <p:nvPr/>
        </p:nvCxnSpPr>
        <p:spPr>
          <a:xfrm flipH="1" flipV="1">
            <a:off x="6105926" y="3077967"/>
            <a:ext cx="758380" cy="6458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1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กลุ่ม 6"/>
          <p:cNvGrpSpPr/>
          <p:nvPr/>
        </p:nvGrpSpPr>
        <p:grpSpPr>
          <a:xfrm>
            <a:off x="791581" y="332656"/>
            <a:ext cx="7560839" cy="780617"/>
            <a:chOff x="791581" y="332656"/>
            <a:chExt cx="7560839" cy="780617"/>
          </a:xfrm>
        </p:grpSpPr>
        <p:pic>
          <p:nvPicPr>
            <p:cNvPr id="8" name="Picture 11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515" b="34481"/>
            <a:stretch/>
          </p:blipFill>
          <p:spPr bwMode="auto">
            <a:xfrm>
              <a:off x="1223628" y="332656"/>
              <a:ext cx="6696744" cy="78061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12700" stA="38000" endPos="28000" dist="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 bwMode="auto">
            <a:xfrm>
              <a:off x="791581" y="399798"/>
              <a:ext cx="7560839" cy="64633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th-TH" sz="3600" b="1" spc="50" dirty="0" smtClean="0">
                  <a:ln w="11430"/>
                  <a:solidFill>
                    <a:srgbClr val="FF0066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TH SarabunPSK" pitchFamily="34" charset="-34"/>
                  <a:cs typeface="TH SarabunPSK" pitchFamily="34" charset="-34"/>
                </a:rPr>
                <a:t>การพัฒนาภายหลังการเยี่ยมสำรวจครั้งที่แล้ว</a:t>
              </a:r>
              <a:endParaRPr lang="th-TH" sz="3600" b="1" spc="50" dirty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endParaRPr>
            </a:p>
          </p:txBody>
        </p:sp>
      </p:grpSp>
      <p:sp>
        <p:nvSpPr>
          <p:cNvPr id="10" name="ตัวยึดเนื้อหา 2"/>
          <p:cNvSpPr txBox="1">
            <a:spLocks/>
          </p:cNvSpPr>
          <p:nvPr/>
        </p:nvSpPr>
        <p:spPr>
          <a:xfrm>
            <a:off x="719572" y="1556792"/>
            <a:ext cx="7632848" cy="4680520"/>
          </a:xfrm>
          <a:prstGeom prst="rect">
            <a:avLst/>
          </a:prstGeom>
          <a:noFill/>
          <a:ln w="19050">
            <a:gradFill>
              <a:gsLst>
                <a:gs pos="0">
                  <a:srgbClr val="0F6FC6">
                    <a:tint val="66000"/>
                    <a:satMod val="160000"/>
                  </a:srgbClr>
                </a:gs>
                <a:gs pos="50000">
                  <a:srgbClr val="0F6FC6">
                    <a:tint val="44500"/>
                    <a:satMod val="160000"/>
                  </a:srgbClr>
                </a:gs>
                <a:gs pos="100000">
                  <a:srgbClr val="0F6FC6">
                    <a:tint val="23500"/>
                    <a:satMod val="160000"/>
                  </a:srgbClr>
                </a:gs>
              </a:gsLst>
              <a:lin ang="5400000" scaled="0"/>
            </a:gradFill>
          </a:ln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527048" lvl="5" indent="0" algn="ctr">
              <a:buNone/>
            </a:pP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8989" y="1628800"/>
            <a:ext cx="76169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Process Flowchart </a:t>
            </a: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การดูแลผู้ป่วย </a:t>
            </a:r>
            <a:r>
              <a:rPr lang="en-US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Spinal Cord Injury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420888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RISK</a:t>
            </a:r>
            <a:endParaRPr lang="th-TH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-การปฐมพยาบาลไม่ถูกต้อง</a:t>
            </a:r>
          </a:p>
          <a:p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-การรักษา </a:t>
            </a:r>
            <a:r>
              <a:rPr lang="en-US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Neurogenic shock </a:t>
            </a:r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ไม่ถูกต้อง</a:t>
            </a:r>
          </a:p>
          <a:p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-ผู้ป่วยมาช้ากว่า 8 ชม.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2420888"/>
            <a:ext cx="1008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RISK</a:t>
            </a:r>
          </a:p>
          <a:p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-การประเมิน/วินิจฉัยไม่ครอบคลุม</a:t>
            </a:r>
            <a:endParaRPr lang="en-U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2435632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RISK</a:t>
            </a:r>
          </a:p>
          <a:p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-การผ่าตัดล่าช้า</a:t>
            </a:r>
          </a:p>
          <a:p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-การเกิดภาวะแทรกซ้อน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436096" y="2435632"/>
            <a:ext cx="11491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RISK</a:t>
            </a:r>
          </a:p>
          <a:p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-การวางแผนการจำหน่ายไม่ครอบคลุม</a:t>
            </a:r>
          </a:p>
          <a:p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-ผู้ป่วย/ผู้ดูแลขาดความรู้ทักษะการดูแลตนเอง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48264" y="2467054"/>
            <a:ext cx="10801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RISK</a:t>
            </a:r>
          </a:p>
          <a:p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-การสื่อสารข้อมูลไม่มีประสิทธิภาพ</a:t>
            </a:r>
          </a:p>
          <a:p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-ผู้ป่วยไม่ได้รับการเยี่ยม</a:t>
            </a:r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899592" y="4941168"/>
            <a:ext cx="1152128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ผู้ป่วย  </a:t>
            </a:r>
            <a:r>
              <a:rPr lang="en-US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Fracture</a:t>
            </a:r>
          </a:p>
          <a:p>
            <a:pPr algn="ctr"/>
            <a:r>
              <a:rPr lang="en-US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spine </a:t>
            </a:r>
            <a:r>
              <a:rPr lang="th-TH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มา </a:t>
            </a:r>
            <a:r>
              <a:rPr lang="en-US" sz="1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ER</a:t>
            </a:r>
            <a:endParaRPr lang="th-TH" sz="1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555776" y="4941168"/>
            <a:ext cx="1152127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วินิจฉัย</a:t>
            </a:r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4067944" y="4941168"/>
            <a:ext cx="1080120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ดูแลรักษา</a:t>
            </a: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5508104" y="4941168"/>
            <a:ext cx="1077168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วางแผนจำหน่าย</a:t>
            </a: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6948264" y="4941168"/>
            <a:ext cx="972108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ดูแลต่อเนื่อง</a:t>
            </a:r>
          </a:p>
        </p:txBody>
      </p:sp>
      <p:sp>
        <p:nvSpPr>
          <p:cNvPr id="21" name="ลูกศรขวา 20"/>
          <p:cNvSpPr/>
          <p:nvPr/>
        </p:nvSpPr>
        <p:spPr>
          <a:xfrm>
            <a:off x="2123728" y="5085184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ลูกศรขวา 21"/>
          <p:cNvSpPr/>
          <p:nvPr/>
        </p:nvSpPr>
        <p:spPr>
          <a:xfrm>
            <a:off x="3710070" y="5085184"/>
            <a:ext cx="288033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ลูกศรขวา 22"/>
          <p:cNvSpPr/>
          <p:nvPr/>
        </p:nvSpPr>
        <p:spPr>
          <a:xfrm>
            <a:off x="5220072" y="5085184"/>
            <a:ext cx="28803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ลูกศรขวา 23"/>
          <p:cNvSpPr/>
          <p:nvPr/>
        </p:nvSpPr>
        <p:spPr>
          <a:xfrm>
            <a:off x="6585272" y="5085184"/>
            <a:ext cx="36299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121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084314" cy="692695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th-TH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การจัดกระบวนการ การดูแลผู้ป่วย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Spinal Cord Injury</a:t>
            </a:r>
            <a:endParaRPr lang="th-TH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987450"/>
              </p:ext>
            </p:extLst>
          </p:nvPr>
        </p:nvGraphicFramePr>
        <p:xfrm>
          <a:off x="467544" y="1340768"/>
          <a:ext cx="835990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1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141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176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1401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 &amp; entry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Early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detection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ร้อยละของการได้รับยา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Methylprednisolone 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ภายใน ๘ ชั่วโมง ของผู้ป่วยที่เข้าเกณฑ์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Evidence/CPG</a:t>
                      </a:r>
                    </a:p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assessment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ผู้ป่วยที่มีภาวะ</a:t>
                      </a:r>
                      <a:r>
                        <a:rPr lang="en-US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Neurogenic shock</a:t>
                      </a:r>
                      <a:r>
                        <a:rPr lang="th-TH" sz="12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ปลอดภัย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ร้อยละผู้ป่วย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Neurogenic shock </a:t>
                      </a: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ได้รับการดูแลอย่างเหมาะสม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Evidence/CPG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Safety/Risk-based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thinking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 management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-อัตราการเกิดภาวะแทรกซ้อน</a:t>
                      </a:r>
                    </a:p>
                    <a:p>
                      <a:pPr algn="l"/>
                      <a:r>
                        <a:rPr lang="th-TH" sz="12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-อัตราการผ่าตัดผู้ป่วยที่มีข้อบ่งชี้ได้ภายใน ๗๒ ชั่วโมง </a:t>
                      </a:r>
                    </a:p>
                    <a:p>
                      <a:pPr algn="l"/>
                      <a:r>
                        <a:rPr lang="th-TH" sz="12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Neurological improvement </a:t>
                      </a:r>
                      <a:r>
                        <a:rPr lang="th-TH" sz="12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ในผู้ป่วย </a:t>
                      </a:r>
                      <a:r>
                        <a:rPr lang="en-US" sz="1200" b="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incomplete cord injury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Evidence/</a:t>
                      </a:r>
                      <a:r>
                        <a:rPr lang="th-TH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นวัตกรรม</a:t>
                      </a:r>
                      <a:endParaRPr lang="en-US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CPG/CNPG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Safety/Risk-based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thinking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Discharge planning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ฝึกทักษะการดูแลตนเองสำหรับผู้ป่วยและผู้ดูแลหลัก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ร้อยละผลการประเมินความสามารถในการดูแลตนเองก่อนจำหน่ายของผู้ป่วยและครอบครัว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Human-centered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Information &amp; empowerment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education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ร้อยละผลการประเมินความสามารถในการดูแลตนเองที่บ้านของผู้ป่วยและครอบครัว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Humanize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 healthcare</a:t>
                      </a:r>
                    </a:p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Human-centered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นวัตกรรม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Contineuty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of care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Home visit</a:t>
                      </a:r>
                      <a:endParaRPr lang="th-TH" sz="1200" b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อัตราการเยี่ยมบ้าน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Human-centered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design</a:t>
                      </a:r>
                      <a:endParaRPr lang="th-TH" sz="1200" baseline="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/>
                      <a:endParaRPr lang="th-TH" sz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33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2925</Words>
  <Application>Microsoft Office PowerPoint</Application>
  <PresentationFormat>นำเสนอทางหน้าจอ (4:3)</PresentationFormat>
  <Paragraphs>666</Paragraphs>
  <Slides>27</Slides>
  <Notes>4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8" baseType="lpstr">
      <vt:lpstr>ชุดรูปแบบของ Office</vt:lpstr>
      <vt:lpstr>งานนำเสนอ PowerPoint</vt:lpstr>
      <vt:lpstr>เป้าหมาย ปัจจัยการขับเคลื่อน ตัวชี้วัด Fracture around hip </vt:lpstr>
      <vt:lpstr>งานนำเสนอ PowerPoint</vt:lpstr>
      <vt:lpstr>การจัดกระบวนการ การดูแลผู้ป่วย Fracture around hip </vt:lpstr>
      <vt:lpstr>งานนำเสนอ PowerPoint</vt:lpstr>
      <vt:lpstr>งานนำเสนอ PowerPoint</vt:lpstr>
      <vt:lpstr>เป้าหมาย ปัจจัยการขับเคลื่อน ตัวชี้วัด Spinal Cord Injury</vt:lpstr>
      <vt:lpstr>งานนำเสนอ PowerPoint</vt:lpstr>
      <vt:lpstr>การจัดกระบวนการ การดูแลผู้ป่วย Spinal Cord Injury</vt:lpstr>
      <vt:lpstr>งานนำเสนอ PowerPoint</vt:lpstr>
      <vt:lpstr>งานนำเสนอ PowerPoint</vt:lpstr>
      <vt:lpstr>เป้าหมาย ปัจจัยการขับเคลื่อน ตัวชี้วัด Alcohol withdrawal </vt:lpstr>
      <vt:lpstr>งานนำเสนอ PowerPoint</vt:lpstr>
      <vt:lpstr>การจัดการกระบวนการ (Process Management) Alcohol withdrawal</vt:lpstr>
      <vt:lpstr>Alcohol withdrawal</vt:lpstr>
      <vt:lpstr>งานนำเสนอ PowerPoint</vt:lpstr>
      <vt:lpstr>เป้าหมาย ปัจจัยการขับเคลื่อน ตัวชี้วัด Vascular injury in knee dislocation and Fracture tibia  plateau</vt:lpstr>
      <vt:lpstr>งานนำเสนอ PowerPoint</vt:lpstr>
      <vt:lpstr>การจัดกระบวนการ  Vascular injury in knee dislocation and Fracture tibia plateau</vt:lpstr>
      <vt:lpstr>ผลการดูแลผู้ป่วย  Fracture  Around Knee</vt:lpstr>
      <vt:lpstr>งานนำเสนอ PowerPoint</vt:lpstr>
      <vt:lpstr>งานนำเสนอ PowerPoint</vt:lpstr>
      <vt:lpstr>งานนำเสนอ PowerPoint</vt:lpstr>
      <vt:lpstr> การจัดการกระบวนการการดูแลผู้ป่วยSeptic arthritis 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เป้าหมาย ปัจจัย การขับเคลื่อน ตัวชี้วัด Birth Asphyxia</dc:title>
  <dc:creator>WARD1314_01</dc:creator>
  <cp:lastModifiedBy>f_hack</cp:lastModifiedBy>
  <cp:revision>133</cp:revision>
  <dcterms:created xsi:type="dcterms:W3CDTF">2019-10-08T02:03:56Z</dcterms:created>
  <dcterms:modified xsi:type="dcterms:W3CDTF">2022-01-25T04:15:03Z</dcterms:modified>
</cp:coreProperties>
</file>