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1" r:id="rId2"/>
    <p:sldId id="262" r:id="rId3"/>
    <p:sldId id="263" r:id="rId4"/>
    <p:sldId id="264" r:id="rId5"/>
    <p:sldId id="266" r:id="rId6"/>
    <p:sldId id="35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4" r:id="rId32"/>
    <p:sldId id="295" r:id="rId33"/>
    <p:sldId id="296" r:id="rId34"/>
    <p:sldId id="297" r:id="rId35"/>
    <p:sldId id="298" r:id="rId36"/>
    <p:sldId id="291" r:id="rId37"/>
    <p:sldId id="292" r:id="rId38"/>
    <p:sldId id="293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6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7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37552100604842E-2"/>
          <c:y val="0.13456878810637896"/>
          <c:w val="0.91692568091104498"/>
          <c:h val="0.835307708614478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8.33</c:v>
                </c:pt>
                <c:pt idx="1">
                  <c:v>7.41</c:v>
                </c:pt>
                <c:pt idx="2">
                  <c:v>9.5299999999999994</c:v>
                </c:pt>
                <c:pt idx="3">
                  <c:v>8.02</c:v>
                </c:pt>
                <c:pt idx="4">
                  <c:v>9.77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34-4B85-A7BD-37DE45231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66400"/>
        <c:axId val="132168320"/>
      </c:scatterChart>
      <c:valAx>
        <c:axId val="132166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168320"/>
        <c:crosses val="autoZero"/>
        <c:crossBetween val="midCat"/>
      </c:valAx>
      <c:valAx>
        <c:axId val="13216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>
                <a:latin typeface="Browallia New" panose="020B0604020202020204" pitchFamily="34" charset="-34"/>
                <a:cs typeface="Browallia New" panose="020B0604020202020204" pitchFamily="34" charset="-34"/>
              </a:defRPr>
            </a:pPr>
            <a:endParaRPr lang="th-TH"/>
          </a:p>
        </c:txPr>
        <c:crossAx val="13216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BrowalliaUPC" pitchFamily="34" charset="-34"/>
          <a:cs typeface="BrowalliaUPC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37552100604842E-2"/>
          <c:y val="0.13456878810637896"/>
          <c:w val="0.91692568091104498"/>
          <c:h val="0.835307708614478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29.02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20-492C-BC2E-9BDBCF270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21280"/>
        <c:axId val="132323200"/>
      </c:scatterChart>
      <c:valAx>
        <c:axId val="132321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23200"/>
        <c:crosses val="autoZero"/>
        <c:crossBetween val="midCat"/>
      </c:valAx>
      <c:valAx>
        <c:axId val="13232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32321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9190719716785E-2"/>
          <c:y val="9.3468062935535889E-2"/>
          <c:w val="0.90213174650002992"/>
          <c:h val="0.798769245945852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5.5%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DB0-495C-9C46-C4DAC151AAE7}"/>
                </c:ext>
              </c:extLst>
            </c:dLbl>
            <c:dLbl>
              <c:idx val="1"/>
              <c:layout>
                <c:manualLayout>
                  <c:x val="-1.6793156502227922E-2"/>
                  <c:y val="2.73676488053051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16.07%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B0-495C-9C46-C4DAC151AA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15.68%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DB0-495C-9C46-C4DAC151AA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22.72%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DB0-495C-9C46-C4DAC151AA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13.04%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DB0-495C-9C46-C4DAC151A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5.5</c:v>
                </c:pt>
                <c:pt idx="1">
                  <c:v>16.07</c:v>
                </c:pt>
                <c:pt idx="2">
                  <c:v>15.68</c:v>
                </c:pt>
                <c:pt idx="3">
                  <c:v>22.72</c:v>
                </c:pt>
                <c:pt idx="4">
                  <c:v>13.04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B0-495C-9C46-C4DAC151A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62880"/>
        <c:axId val="138364416"/>
      </c:lineChart>
      <c:catAx>
        <c:axId val="13836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8364416"/>
        <c:crosses val="autoZero"/>
        <c:auto val="1"/>
        <c:lblAlgn val="ctr"/>
        <c:lblOffset val="100"/>
        <c:noMultiLvlLbl val="0"/>
      </c:catAx>
      <c:valAx>
        <c:axId val="138364416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83628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9190719716785E-2"/>
          <c:y val="9.3468062935535889E-2"/>
          <c:w val="0.90213174650002992"/>
          <c:h val="0.798769245945852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latin typeface="Browallia New" pitchFamily="34" charset="-34"/>
                        <a:cs typeface="Browallia New" pitchFamily="34" charset="-34"/>
                      </a:rPr>
                      <a:t>15.52%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E35-44DC-A32F-153B85241E1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latin typeface="Browallia New" pitchFamily="34" charset="-34"/>
                        <a:cs typeface="Browallia New" pitchFamily="34" charset="-34"/>
                      </a:rPr>
                      <a:t>9.50%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E35-44DC-A32F-153B85241E1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latin typeface="Browallia New" pitchFamily="34" charset="-34"/>
                        <a:cs typeface="Browallia New" pitchFamily="34" charset="-34"/>
                      </a:rPr>
                      <a:t>37.57%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E35-44DC-A32F-153B85241E1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>
                        <a:latin typeface="Browallia New" pitchFamily="34" charset="-34"/>
                        <a:cs typeface="Browallia New" pitchFamily="34" charset="-34"/>
                      </a:rPr>
                      <a:t>33.73%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E35-44DC-A32F-153B85241E1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>
                        <a:latin typeface="Browallia New" pitchFamily="34" charset="-34"/>
                        <a:cs typeface="Browallia New" pitchFamily="34" charset="-34"/>
                      </a:rPr>
                      <a:t>28.75%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E35-44DC-A32F-153B85241E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15.52</c:v>
                </c:pt>
                <c:pt idx="1">
                  <c:v>9.5</c:v>
                </c:pt>
                <c:pt idx="2">
                  <c:v>37.57</c:v>
                </c:pt>
                <c:pt idx="3">
                  <c:v>33.729999999999997</c:v>
                </c:pt>
                <c:pt idx="4">
                  <c:v>28.75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35-44DC-A32F-153B85241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422144"/>
        <c:axId val="138423680"/>
      </c:lineChart>
      <c:catAx>
        <c:axId val="13842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38423680"/>
        <c:crosses val="autoZero"/>
        <c:auto val="1"/>
        <c:lblAlgn val="ctr"/>
        <c:lblOffset val="100"/>
        <c:noMultiLvlLbl val="0"/>
      </c:catAx>
      <c:valAx>
        <c:axId val="13842368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384221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177620760952741E-2"/>
          <c:y val="3.5926461493897464E-2"/>
          <c:w val="0.71889591846702383"/>
          <c:h val="0.8802596883096580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มารดา amphetamine used ที่มาคลอด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2564</c:v>
                </c:pt>
                <c:pt idx="1">
                  <c:v>2565</c:v>
                </c:pt>
                <c:pt idx="2">
                  <c:v>2566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1.89</c:v>
                </c:pt>
                <c:pt idx="1">
                  <c:v>2.11</c:v>
                </c:pt>
                <c:pt idx="2">
                  <c:v>0.97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02-43F3-B025-011D0C1C33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หญิงตั้งครรภ์ที่มาฝากครรภ์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724081364829395E-2"/>
                  <c:y val="6.7796998031496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2-43F3-B025-011D0C1C33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2564</c:v>
                </c:pt>
                <c:pt idx="1">
                  <c:v>2565</c:v>
                </c:pt>
                <c:pt idx="2">
                  <c:v>2566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0.52</c:v>
                </c:pt>
                <c:pt idx="1">
                  <c:v>2.06</c:v>
                </c:pt>
                <c:pt idx="2">
                  <c:v>2.62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602-43F3-B025-011D0C1C33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38643712"/>
        <c:axId val="138653696"/>
      </c:scatterChart>
      <c:valAx>
        <c:axId val="13864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38653696"/>
        <c:crosses val="autoZero"/>
        <c:crossBetween val="midCat"/>
        <c:majorUnit val="1"/>
      </c:valAx>
      <c:valAx>
        <c:axId val="1386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38643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92001367565899"/>
          <c:y val="0.4360501968503937"/>
          <c:w val="0.21258004330625332"/>
          <c:h val="0.22589089688562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0.48097</cdr:x>
      <cdr:y>0.32407</cdr:y>
    </cdr:from>
    <cdr:to>
      <cdr:x>0.60733</cdr:x>
      <cdr:y>0.40468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08C35929-AD81-F6FE-F380-897DC1DCE585}"/>
            </a:ext>
          </a:extLst>
        </cdr:cNvPr>
        <cdr:cNvSpPr txBox="1"/>
      </cdr:nvSpPr>
      <cdr:spPr>
        <a:xfrm xmlns:a="http://schemas.openxmlformats.org/drawingml/2006/main">
          <a:off x="4211811" y="1484864"/>
          <a:ext cx="110652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Browallia New" panose="020B0604020202020204" pitchFamily="34" charset="-34"/>
              <a:cs typeface="Browallia New" panose="020B0604020202020204" pitchFamily="34" charset="-34"/>
            </a:rPr>
            <a:t>9.53%</a:t>
          </a:r>
        </a:p>
      </cdr:txBody>
    </cdr:sp>
  </cdr:relSizeAnchor>
  <cdr:relSizeAnchor xmlns:cdr="http://schemas.openxmlformats.org/drawingml/2006/chartDrawing">
    <cdr:from>
      <cdr:x>0.65582</cdr:x>
      <cdr:y>0.30088</cdr:y>
    </cdr:from>
    <cdr:to>
      <cdr:x>0.80418</cdr:x>
      <cdr:y>0.38149</cdr:y>
    </cdr:to>
    <cdr:sp macro="" textlink="">
      <cdr:nvSpPr>
        <cdr:cNvPr id="3" name="TextBox 13">
          <a:extLst xmlns:a="http://schemas.openxmlformats.org/drawingml/2006/main">
            <a:ext uri="{FF2B5EF4-FFF2-40B4-BE49-F238E27FC236}">
              <a16:creationId xmlns:a16="http://schemas.microsoft.com/office/drawing/2014/main" id="{08C35929-AD81-F6FE-F380-897DC1DCE585}"/>
            </a:ext>
          </a:extLst>
        </cdr:cNvPr>
        <cdr:cNvSpPr txBox="1"/>
      </cdr:nvSpPr>
      <cdr:spPr>
        <a:xfrm xmlns:a="http://schemas.openxmlformats.org/drawingml/2006/main">
          <a:off x="5742956" y="1378609"/>
          <a:ext cx="129917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Browallia New" panose="020B0604020202020204" pitchFamily="34" charset="-34"/>
              <a:cs typeface="Browallia New" panose="020B0604020202020204" pitchFamily="34" charset="-34"/>
            </a:rPr>
            <a:t>8.02%</a:t>
          </a:r>
        </a:p>
      </cdr:txBody>
    </cdr:sp>
  </cdr:relSizeAnchor>
  <cdr:relSizeAnchor xmlns:cdr="http://schemas.openxmlformats.org/drawingml/2006/chartDrawing">
    <cdr:from>
      <cdr:x>0.83907</cdr:x>
      <cdr:y>0.28756</cdr:y>
    </cdr:from>
    <cdr:to>
      <cdr:x>0.96542</cdr:x>
      <cdr:y>0.36817</cdr:y>
    </cdr:to>
    <cdr:sp macro="" textlink="">
      <cdr:nvSpPr>
        <cdr:cNvPr id="4" name="TextBox 13">
          <a:extLst xmlns:a="http://schemas.openxmlformats.org/drawingml/2006/main">
            <a:ext uri="{FF2B5EF4-FFF2-40B4-BE49-F238E27FC236}">
              <a16:creationId xmlns:a16="http://schemas.microsoft.com/office/drawing/2014/main" id="{08C35929-AD81-F6FE-F380-897DC1DCE585}"/>
            </a:ext>
          </a:extLst>
        </cdr:cNvPr>
        <cdr:cNvSpPr txBox="1"/>
      </cdr:nvSpPr>
      <cdr:spPr>
        <a:xfrm xmlns:a="http://schemas.openxmlformats.org/drawingml/2006/main">
          <a:off x="7347660" y="1317578"/>
          <a:ext cx="110643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Browallia New" panose="020B0604020202020204" pitchFamily="34" charset="-34"/>
              <a:cs typeface="Browallia New" panose="020B0604020202020204" pitchFamily="34" charset="-34"/>
            </a:rPr>
            <a:t>9.77%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0.33485</cdr:x>
      <cdr:y>0.87906</cdr:y>
    </cdr:from>
    <cdr:to>
      <cdr:x>0.46121</cdr:x>
      <cdr:y>0.95967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08C35929-AD81-F6FE-F380-897DC1DCE585}"/>
            </a:ext>
          </a:extLst>
        </cdr:cNvPr>
        <cdr:cNvSpPr txBox="1"/>
      </cdr:nvSpPr>
      <cdr:spPr>
        <a:xfrm xmlns:a="http://schemas.openxmlformats.org/drawingml/2006/main">
          <a:off x="2932251" y="4027786"/>
          <a:ext cx="110652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Browallia New" panose="020B0604020202020204" pitchFamily="34" charset="-34"/>
              <a:cs typeface="Browallia New" panose="020B0604020202020204" pitchFamily="34" charset="-34"/>
            </a:rPr>
            <a:t>0%</a:t>
          </a:r>
        </a:p>
      </cdr:txBody>
    </cdr:sp>
  </cdr:relSizeAnchor>
  <cdr:relSizeAnchor xmlns:cdr="http://schemas.openxmlformats.org/drawingml/2006/chartDrawing">
    <cdr:from>
      <cdr:x>0.5</cdr:x>
      <cdr:y>0.87906</cdr:y>
    </cdr:from>
    <cdr:to>
      <cdr:x>0.64836</cdr:x>
      <cdr:y>0.95967</cdr:y>
    </cdr:to>
    <cdr:sp macro="" textlink="">
      <cdr:nvSpPr>
        <cdr:cNvPr id="3" name="TextBox 13">
          <a:extLst xmlns:a="http://schemas.openxmlformats.org/drawingml/2006/main">
            <a:ext uri="{FF2B5EF4-FFF2-40B4-BE49-F238E27FC236}">
              <a16:creationId xmlns:a16="http://schemas.microsoft.com/office/drawing/2014/main" id="{08C35929-AD81-F6FE-F380-897DC1DCE585}"/>
            </a:ext>
          </a:extLst>
        </cdr:cNvPr>
        <cdr:cNvSpPr txBox="1"/>
      </cdr:nvSpPr>
      <cdr:spPr>
        <a:xfrm xmlns:a="http://schemas.openxmlformats.org/drawingml/2006/main">
          <a:off x="4378455" y="4027786"/>
          <a:ext cx="129917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Browallia New" panose="020B0604020202020204" pitchFamily="34" charset="-34"/>
              <a:cs typeface="Browallia New" panose="020B0604020202020204" pitchFamily="34" charset="-34"/>
            </a:rPr>
            <a:t>0%</a:t>
          </a:r>
        </a:p>
      </cdr:txBody>
    </cdr:sp>
  </cdr:relSizeAnchor>
  <cdr:relSizeAnchor xmlns:cdr="http://schemas.openxmlformats.org/drawingml/2006/chartDrawing">
    <cdr:from>
      <cdr:x>0.68806</cdr:x>
      <cdr:y>0.87906</cdr:y>
    </cdr:from>
    <cdr:to>
      <cdr:x>0.81441</cdr:x>
      <cdr:y>0.95967</cdr:y>
    </cdr:to>
    <cdr:sp macro="" textlink="">
      <cdr:nvSpPr>
        <cdr:cNvPr id="4" name="TextBox 13">
          <a:extLst xmlns:a="http://schemas.openxmlformats.org/drawingml/2006/main">
            <a:ext uri="{FF2B5EF4-FFF2-40B4-BE49-F238E27FC236}">
              <a16:creationId xmlns:a16="http://schemas.microsoft.com/office/drawing/2014/main" id="{08C35929-AD81-F6FE-F380-897DC1DCE585}"/>
            </a:ext>
          </a:extLst>
        </cdr:cNvPr>
        <cdr:cNvSpPr txBox="1"/>
      </cdr:nvSpPr>
      <cdr:spPr>
        <a:xfrm xmlns:a="http://schemas.openxmlformats.org/drawingml/2006/main">
          <a:off x="6025279" y="4027786"/>
          <a:ext cx="110643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Browallia New" panose="020B0604020202020204" pitchFamily="34" charset="-34"/>
              <a:cs typeface="Browallia New" panose="020B0604020202020204" pitchFamily="34" charset="-34"/>
            </a:rPr>
            <a:t>0%</a:t>
          </a:r>
        </a:p>
      </cdr:txBody>
    </cdr:sp>
  </cdr:relSizeAnchor>
  <cdr:relSizeAnchor xmlns:cdr="http://schemas.openxmlformats.org/drawingml/2006/chartDrawing">
    <cdr:from>
      <cdr:x>0.10369</cdr:x>
      <cdr:y>0.17896</cdr:y>
    </cdr:from>
    <cdr:to>
      <cdr:x>0.25136</cdr:x>
      <cdr:y>0.29315</cdr:y>
    </cdr:to>
    <cdr:sp macro="" textlink="">
      <cdr:nvSpPr>
        <cdr:cNvPr id="6" name="TextBox 13">
          <a:extLst xmlns:a="http://schemas.openxmlformats.org/drawingml/2006/main">
            <a:ext uri="{FF2B5EF4-FFF2-40B4-BE49-F238E27FC236}">
              <a16:creationId xmlns:a16="http://schemas.microsoft.com/office/drawing/2014/main" id="{57B22076-423D-3C57-B986-5D6CCCBEC449}"/>
            </a:ext>
          </a:extLst>
        </cdr:cNvPr>
        <cdr:cNvSpPr txBox="1"/>
      </cdr:nvSpPr>
      <cdr:spPr>
        <a:xfrm xmlns:a="http://schemas.openxmlformats.org/drawingml/2006/main">
          <a:off x="908004" y="819981"/>
          <a:ext cx="129313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latin typeface="Browallia New" panose="020B0604020202020204" pitchFamily="34" charset="-34"/>
              <a:cs typeface="Browallia New" panose="020B0604020202020204" pitchFamily="34" charset="-34"/>
            </a:rPr>
            <a:t>29.02%</a:t>
          </a:r>
        </a:p>
      </cdr:txBody>
    </cdr:sp>
  </cdr:relSizeAnchor>
  <cdr:relSizeAnchor xmlns:cdr="http://schemas.openxmlformats.org/drawingml/2006/chartDrawing">
    <cdr:from>
      <cdr:x>0.86243</cdr:x>
      <cdr:y>0.87906</cdr:y>
    </cdr:from>
    <cdr:to>
      <cdr:x>0.98878</cdr:x>
      <cdr:y>0.95967</cdr:y>
    </cdr:to>
    <cdr:sp macro="" textlink="">
      <cdr:nvSpPr>
        <cdr:cNvPr id="7" name="TextBox 13">
          <a:extLst xmlns:a="http://schemas.openxmlformats.org/drawingml/2006/main">
            <a:ext uri="{FF2B5EF4-FFF2-40B4-BE49-F238E27FC236}">
              <a16:creationId xmlns:a16="http://schemas.microsoft.com/office/drawing/2014/main" id="{57B22076-423D-3C57-B986-5D6CCCBEC449}"/>
            </a:ext>
          </a:extLst>
        </cdr:cNvPr>
        <cdr:cNvSpPr txBox="1"/>
      </cdr:nvSpPr>
      <cdr:spPr>
        <a:xfrm xmlns:a="http://schemas.openxmlformats.org/drawingml/2006/main">
          <a:off x="7552221" y="4027786"/>
          <a:ext cx="110643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latin typeface="Browallia New" panose="020B0604020202020204" pitchFamily="34" charset="-34"/>
              <a:cs typeface="Browallia New" panose="020B0604020202020204" pitchFamily="34" charset="-34"/>
            </a:rPr>
            <a:t>0%</a:t>
          </a:r>
        </a:p>
      </cdr:txBody>
    </cdr:sp>
  </cdr:relSizeAnchor>
  <cdr:relSizeAnchor xmlns:cdr="http://schemas.openxmlformats.org/drawingml/2006/chartDrawing">
    <cdr:from>
      <cdr:x>0.0914</cdr:x>
      <cdr:y>0.29067</cdr:y>
    </cdr:from>
    <cdr:to>
      <cdr:x>0.26365</cdr:x>
      <cdr:y>0.41853</cdr:y>
    </cdr:to>
    <cdr:sp macro="" textlink="">
      <cdr:nvSpPr>
        <cdr:cNvPr id="8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6CFB9E55-1769-9A08-193E-983579D87325}"/>
            </a:ext>
          </a:extLst>
        </cdr:cNvPr>
        <cdr:cNvSpPr txBox="1"/>
      </cdr:nvSpPr>
      <cdr:spPr>
        <a:xfrm xmlns:a="http://schemas.openxmlformats.org/drawingml/2006/main">
          <a:off x="569167" y="1262858"/>
          <a:ext cx="1072640" cy="55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Browallia New" panose="020B0604020202020204" pitchFamily="34" charset="-34"/>
              <a:cs typeface="Browallia New" panose="020B0604020202020204" pitchFamily="34" charset="-34"/>
            </a:rPr>
            <a:t>PIH 1 </a:t>
          </a:r>
          <a:r>
            <a:rPr lang="th-TH" sz="1800" b="1" dirty="0">
              <a:latin typeface="Browallia New" panose="020B0604020202020204" pitchFamily="34" charset="-34"/>
              <a:cs typeface="Browallia New" panose="020B0604020202020204" pitchFamily="34" charset="-34"/>
            </a:rPr>
            <a:t>ราย</a:t>
          </a:r>
        </a:p>
        <a:p xmlns:a="http://schemas.openxmlformats.org/drawingml/2006/main">
          <a:r>
            <a:rPr lang="en-US" sz="1800" b="1" dirty="0">
              <a:latin typeface="Browallia New" panose="020B0604020202020204" pitchFamily="34" charset="-34"/>
              <a:cs typeface="Browallia New" panose="020B0604020202020204" pitchFamily="34" charset="-34"/>
            </a:rPr>
            <a:t>Sepsis 1 </a:t>
          </a:r>
          <a:r>
            <a:rPr lang="th-TH" sz="1800" b="1" dirty="0">
              <a:latin typeface="Browallia New" panose="020B0604020202020204" pitchFamily="34" charset="-34"/>
              <a:cs typeface="Browallia New" panose="020B0604020202020204" pitchFamily="34" charset="-34"/>
            </a:rPr>
            <a:t>ราย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2522-2C95-439D-B024-9DA5B19B4E2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2C8E4-2C91-436B-A90B-49DAAEB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1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01BF-A091-B10F-01CE-B8AA5E263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025E0-5968-E4F4-3AF3-0C93D1A10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932DC-B86D-306E-D081-E9C4E178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94E7-B86E-9856-9FD9-948E5E87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3567-0946-A52F-7381-895393B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6086-7DE6-4A72-A1E9-00ACC3EA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8E5EE-2DB7-B28D-EC1B-458CC5EE7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90A5-5C90-0336-BBE1-4A86A93F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E35B-FDE1-2EFB-ACBC-B0F460A4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8E31-47CE-117B-4D32-E15C88FF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296EB-D0C4-A4BD-CA25-E9069177F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D279B-0295-17BE-CA79-C34F7DDC2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26D7-ADF3-A03C-FA78-73888649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015B-1A96-5175-14F6-FF3E5446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2D34-97B8-1F80-F53F-0829A612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AF4F7DE-3723-E901-EA73-0D890E4F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</p:spPr>
        <p:txBody>
          <a:bodyPr/>
          <a:lstStyle/>
          <a:p>
            <a:fld id="{45E68964-9426-4831-8F17-B89633F7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CE6C-50D0-D26E-4E9A-1BD1355F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BED2C-0FEB-7690-779A-4891894E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5484F-A224-F91F-CC0A-9D752991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841F0-47AB-62DA-0FEA-408DB7B6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1A63-EFEA-FB65-331F-93E0E37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F87D-8529-9B9A-32EA-5128C504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70877-B480-9A78-0499-074E50E7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64DE9-F302-F475-F82C-EF8D859E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5E63-8A0D-3E66-C870-02C50E75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614D-E5DB-A146-D98B-81AADC7D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F2CE-3533-24FE-AC6F-10CAABC3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616B-6FDE-E8DB-A217-16CBDFA51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3AD2C-747C-E09F-BAF8-D8647AC2E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42C18-2F17-63A3-A73F-C55902DC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E0B34-9A85-D9DB-AF8D-03FB1C8F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F719-F9B8-9431-E9CA-290C4289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9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1B6D-4CF8-BBD4-389C-C6B28A00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6B5E0-9FBF-9CEF-CED3-D357B25D9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E551B-2FAD-3B38-03AA-5B99411B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DE561-6B28-A755-0EC3-21BE071D8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3FE4-EC60-1E28-ED96-355346BFA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FDE37-04FC-4822-77DB-1617EB36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913D0-CA1D-4E3C-31CD-E5954354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DAA87-6E46-83B2-90D0-FC7CEC39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37DA-5F2D-364B-78F3-8D5CA58A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14D00-652E-80AA-F381-2FE9F261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3118E-D225-2C24-DAD3-53AA923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60804-FAEE-A077-3A31-25874A4D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3B170-EF67-824A-09C6-97468213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1CA44-5161-4CF6-DF2D-71E7383A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CDE7E-006D-191E-DE8E-8486CA29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8888-9406-007F-C70C-9B067655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BF39-B643-BCED-ACBD-925C1E9D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3A0BD-2DDC-143A-005B-93AABDCBB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6FC86-C655-1958-F9F5-CE32B417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03049-366A-3CA3-8A69-C79281F3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6DD55-5FAA-1439-330C-C50F2ABF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639A-B8CC-6C85-AF8A-E3B0B85C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B08C3-FD82-CA7B-3054-7225D7E54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5C37E-AD7D-1D46-FFCD-CB5320FE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81018-1F38-51BD-D21C-DCDA110A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654D9-563A-CE84-33E7-566EBF99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263DF-C9A6-E8B3-1492-BDAF927F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01E3F-D22C-9A7C-170B-7A3473C7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71834-01D9-FD8A-4A49-E07D567D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5D00-DAC1-80D9-5F58-E3FE29678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AB20-0BC5-79F3-2C3F-946654A70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D3ADE-AA2D-899D-5861-9721EA4D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5AC6302-565C-C879-15A9-D32731F6D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7" b="89992" l="1372" r="95884">
                        <a14:foregroundMark x1="10250" y1="39064" x2="5973" y2="36885"/>
                        <a14:foregroundMark x1="24294" y1="55206" x2="20339" y2="60452"/>
                        <a14:foregroundMark x1="14689" y1="59080" x2="11461" y2="58676"/>
                        <a14:foregroundMark x1="48749" y1="42534" x2="48023" y2="63358"/>
                        <a14:foregroundMark x1="40274" y1="54237" x2="47861" y2="58757"/>
                        <a14:foregroundMark x1="43745" y1="48103" x2="53753" y2="51090"/>
                        <a14:foregroundMark x1="57789" y1="47377" x2="58838" y2="50767"/>
                        <a14:foregroundMark x1="85956" y1="30670" x2="95884" y2="43664"/>
                        <a14:foregroundMark x1="4036" y1="42050" x2="1372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27" y="-243818"/>
            <a:ext cx="5854929" cy="585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711D9F-96A2-EDB9-A02A-C731A6ED9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287381" y="3027437"/>
            <a:ext cx="11666770" cy="2377683"/>
          </a:xfrm>
          <a:prstGeom prst="rect">
            <a:avLst/>
          </a:prstGeom>
        </p:spPr>
      </p:pic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9" y="343606"/>
            <a:ext cx="1241777" cy="17565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B85C34-D72D-D1A2-8260-98345372B019}"/>
              </a:ext>
            </a:extLst>
          </p:cNvPr>
          <p:cNvSpPr txBox="1"/>
          <p:nvPr/>
        </p:nvSpPr>
        <p:spPr>
          <a:xfrm>
            <a:off x="2447386" y="3222669"/>
            <a:ext cx="70064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altLang="zh-CN" sz="4000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en-US" altLang="zh-CN" sz="8000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 </a:t>
            </a:r>
            <a:r>
              <a:rPr lang="th-TH" altLang="zh-CN" sz="8000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สูติกรรม</a:t>
            </a:r>
            <a:endParaRPr lang="en-US" altLang="zh-CN" sz="8000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th-TH" altLang="zh-CN" sz="4000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4000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91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7FFE753-8BD2-5E75-7E3D-BFAA5E4E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049" y="388065"/>
            <a:ext cx="4583727" cy="6409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F2F306-E779-E7FB-3804-5612D8DB6033}"/>
              </a:ext>
            </a:extLst>
          </p:cNvPr>
          <p:cNvGraphicFramePr>
            <a:graphicFrameLocks noGrp="1"/>
          </p:cNvGraphicFramePr>
          <p:nvPr/>
        </p:nvGraphicFramePr>
        <p:xfrm>
          <a:off x="176981" y="1993525"/>
          <a:ext cx="11693158" cy="34684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6427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2233539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  <a:gridCol w="2519265">
                  <a:extLst>
                    <a:ext uri="{9D8B030D-6E8A-4147-A177-3AD203B41FA5}">
                      <a16:colId xmlns:a16="http://schemas.microsoft.com/office/drawing/2014/main" val="3973286567"/>
                    </a:ext>
                  </a:extLst>
                </a:gridCol>
                <a:gridCol w="3453927">
                  <a:extLst>
                    <a:ext uri="{9D8B030D-6E8A-4147-A177-3AD203B41FA5}">
                      <a16:colId xmlns:a16="http://schemas.microsoft.com/office/drawing/2014/main" val="3245453508"/>
                    </a:ext>
                  </a:extLst>
                </a:gridCol>
              </a:tblGrid>
              <a:tr h="571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ระดับความเสี่ยง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risk level</a:t>
                      </a: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ผลการติดตาม/การควบคุม</a:t>
                      </a:r>
                      <a:endParaRPr lang="th-TH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2554069">
                <a:tc>
                  <a:txBody>
                    <a:bodyPr/>
                    <a:lstStyle/>
                    <a:p>
                      <a:pPr marL="228600" indent="-228600" algn="l">
                        <a:buAutoNum type="arabicParenR"/>
                      </a:pP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Post Partum Hemorrhage –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การเกิดภาวะ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active bleeding with hypovolemic shock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</a:t>
                      </a:r>
                      <a:endParaRPr lang="en-US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Prevention</a:t>
                      </a:r>
                    </a:p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Early detection</a:t>
                      </a:r>
                    </a:p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Early management </a:t>
                      </a:r>
                    </a:p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Coordination of multidiscipline and multilevel of care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ประเมิน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high risk group at ANC</a:t>
                      </a:r>
                    </a:p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ประเมิน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warning sign </a:t>
                      </a:r>
                    </a:p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ปฏิบัติตาม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</a:p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พัฒนาศักยภาพโรงพยาบาล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Node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และเครือข่าย</a:t>
                      </a:r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ทบทวนแนวทางการส่งต่อ การให้คำปรึกษาและการดูแลรักษาเบื้องต้นขณะส่งต่อ</a:t>
                      </a:r>
                    </a:p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ทบทวน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near miss / maternal death case</a:t>
                      </a:r>
                      <a:endParaRPr lang="th-TH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พัฒนาระบบการนิเทศระหว่างโรงพยาบาลจังหวัดและโรงพยาบาลชุมชน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198858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79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FA100144-0EFB-54C3-4101-AF521051817A}"/>
              </a:ext>
            </a:extLst>
          </p:cNvPr>
          <p:cNvGraphicFramePr>
            <a:graphicFrameLocks noGrp="1"/>
          </p:cNvGraphicFramePr>
          <p:nvPr/>
        </p:nvGraphicFramePr>
        <p:xfrm>
          <a:off x="249735" y="2005236"/>
          <a:ext cx="11721019" cy="33750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94734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2487153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  <a:gridCol w="2656347">
                  <a:extLst>
                    <a:ext uri="{9D8B030D-6E8A-4147-A177-3AD203B41FA5}">
                      <a16:colId xmlns:a16="http://schemas.microsoft.com/office/drawing/2014/main" val="3973286567"/>
                    </a:ext>
                  </a:extLst>
                </a:gridCol>
                <a:gridCol w="3082785">
                  <a:extLst>
                    <a:ext uri="{9D8B030D-6E8A-4147-A177-3AD203B41FA5}">
                      <a16:colId xmlns:a16="http://schemas.microsoft.com/office/drawing/2014/main" val="3245453508"/>
                    </a:ext>
                  </a:extLst>
                </a:gridCol>
              </a:tblGrid>
              <a:tr h="6398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ระดับความเสี่ยง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risk level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ผลการติดตาม/การควบคุม</a:t>
                      </a:r>
                      <a:endParaRPr lang="th-TH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26435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2) Pregnancy Induce Hypertension</a:t>
                      </a:r>
                    </a:p>
                    <a:p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การเกิดภาวะชัก </a:t>
                      </a:r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(Eclampsia)</a:t>
                      </a:r>
                      <a:endParaRPr lang="en-US" sz="20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screening and assessment</a:t>
                      </a:r>
                    </a:p>
                    <a:p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Early treatment</a:t>
                      </a:r>
                      <a:endParaRPr lang="th-TH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20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Screening for high and moderate risk group 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ASA prophylaxis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Magnesium sulphate for stabilization and antihypertensive drug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Eclampsia prevention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Postpartum follow up</a:t>
                      </a:r>
                      <a:endParaRPr lang="en-US" sz="20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6227168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9E4696C-676B-8C84-B962-4E221E16C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672" y="399776"/>
            <a:ext cx="4828986" cy="6717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</a:t>
            </a:r>
            <a:r>
              <a:rPr lang="th-TH" altLang="en-US" sz="38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ป้องกัน</a:t>
            </a:r>
            <a:endParaRPr lang="en-US" altLang="en-US" sz="38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393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6439193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FC9E69D-123D-D712-8597-4604AE04F963}"/>
              </a:ext>
            </a:extLst>
          </p:cNvPr>
          <p:cNvGraphicFramePr>
            <a:graphicFrameLocks noGrp="1"/>
          </p:cNvGraphicFramePr>
          <p:nvPr/>
        </p:nvGraphicFramePr>
        <p:xfrm>
          <a:off x="235490" y="1598523"/>
          <a:ext cx="11721019" cy="49172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94734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2487153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  <a:gridCol w="2656347">
                  <a:extLst>
                    <a:ext uri="{9D8B030D-6E8A-4147-A177-3AD203B41FA5}">
                      <a16:colId xmlns:a16="http://schemas.microsoft.com/office/drawing/2014/main" val="3973286567"/>
                    </a:ext>
                  </a:extLst>
                </a:gridCol>
                <a:gridCol w="3082785">
                  <a:extLst>
                    <a:ext uri="{9D8B030D-6E8A-4147-A177-3AD203B41FA5}">
                      <a16:colId xmlns:a16="http://schemas.microsoft.com/office/drawing/2014/main" val="3245453508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ระดับความเสี่ยง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risk level</a:t>
                      </a: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ผลการติดตาม/การควบคุม</a:t>
                      </a:r>
                      <a:endParaRPr lang="th-TH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10607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3) Ectopic pregnancy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Early diagnosis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Early management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การประเมินและรวบรวมข้อมูลเพื่อการวินิจฉัยอย่างถูกต้องและรวดเร็ว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ปฏิบัติตาม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guideline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ในกรณี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Fast tract </a:t>
                      </a:r>
                      <a:endParaRPr lang="en-US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extLst>
                  <a:ext uri="{0D108BD9-81ED-4DB2-BD59-A6C34878D82A}">
                    <a16:rowId xmlns:a16="http://schemas.microsoft.com/office/drawing/2014/main" val="2293182767"/>
                  </a:ext>
                </a:extLst>
              </a:tr>
              <a:tr h="298949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4) Preterm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Prevention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Early detection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Early treatment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Coordination of multidiscipline and multilevel of care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Detection of high risk group at ANC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Progesterone supplement for prevention preterm birth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ให้คำแนะนำอาการที่ต้องมาโรงพยาบาล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ปฏิบัติตาม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guideline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พัฒนาศักยภาพโรงพยาบาล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Node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และเครือข่าย</a:t>
                      </a:r>
                      <a:endParaRPr lang="en-US" sz="1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ทบทวนแนวทางการส่งต่อ การให้คำปรึกษาและการดูแลรักษาเบื้องต้นขณะส่งต่อ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การให้คำแนะนำการดูแลต่อเนื่องที่บ้านและส่งต่อข้อมูลพื้นที่ที่รับผิดชอบติดตามลงเยี่ยม</a:t>
                      </a:r>
                      <a:endParaRPr lang="th-TH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extLst>
                  <a:ext uri="{0D108BD9-81ED-4DB2-BD59-A6C34878D82A}">
                    <a16:rowId xmlns:a16="http://schemas.microsoft.com/office/drawing/2014/main" val="132371592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243633C-43BE-AE69-88A5-0D51856DF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844" y="369385"/>
            <a:ext cx="4828986" cy="6717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089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CC9ACB51-8383-174F-172F-0CD6E16B4F3F}"/>
              </a:ext>
            </a:extLst>
          </p:cNvPr>
          <p:cNvGraphicFramePr>
            <a:graphicFrameLocks noGrp="1"/>
          </p:cNvGraphicFramePr>
          <p:nvPr/>
        </p:nvGraphicFramePr>
        <p:xfrm>
          <a:off x="249735" y="2002877"/>
          <a:ext cx="11721019" cy="40605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4734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2283107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  <a:gridCol w="2659224">
                  <a:extLst>
                    <a:ext uri="{9D8B030D-6E8A-4147-A177-3AD203B41FA5}">
                      <a16:colId xmlns:a16="http://schemas.microsoft.com/office/drawing/2014/main" val="3973286567"/>
                    </a:ext>
                  </a:extLst>
                </a:gridCol>
                <a:gridCol w="3283954">
                  <a:extLst>
                    <a:ext uri="{9D8B030D-6E8A-4147-A177-3AD203B41FA5}">
                      <a16:colId xmlns:a16="http://schemas.microsoft.com/office/drawing/2014/main" val="3245453508"/>
                    </a:ext>
                  </a:extLst>
                </a:gridCol>
              </a:tblGrid>
              <a:tr h="5897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ระดับความเสี่ยง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risk level</a:t>
                      </a: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ผลการติดตาม/การควบคุม</a:t>
                      </a:r>
                      <a:endParaRPr lang="th-TH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1578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5) Fetal distress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-Early detection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-Early treatment/ resuscitation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ประเมิน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EFM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ทุกรายเมื่อแรกรับ และประเมินซ้ำในเคสที่มีความเสี่ยง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-Early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resuscitation</a:t>
                      </a:r>
                      <a:endParaRPr lang="th-TH" sz="1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-NCPR team</a:t>
                      </a:r>
                    </a:p>
                    <a:p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extLst>
                  <a:ext uri="{0D108BD9-81ED-4DB2-BD59-A6C34878D82A}">
                    <a16:rowId xmlns:a16="http://schemas.microsoft.com/office/drawing/2014/main" val="458651441"/>
                  </a:ext>
                </a:extLst>
              </a:tr>
              <a:tr h="1872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6) Maternal amphetamine used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-Early detection in high risk group</a:t>
                      </a:r>
                    </a:p>
                    <a:p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ส่งพบจิตแพทย์ตั้งแต่คลินิกฝากครรภ์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(ANC)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เพื่อบำบัด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ส่งปรึกษา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OSCC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เพื่อประเมินความพร้อมในการเลี้ยงดูบุตร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ติดตามผลการบำบัดในระหว่างการฝากครรภ์</a:t>
                      </a:r>
                      <a:endParaRPr lang="th-TH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extLst>
                  <a:ext uri="{0D108BD9-81ED-4DB2-BD59-A6C34878D82A}">
                    <a16:rowId xmlns:a16="http://schemas.microsoft.com/office/drawing/2014/main" val="23453986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01E3B9A-7CCF-2951-C4B6-874D997E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302" y="392909"/>
            <a:ext cx="4583726" cy="6409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249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C5B8551-E72A-A723-432D-D7DA6756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085" y="365222"/>
            <a:ext cx="5948371" cy="680034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ผลงานความภาคภูมิใจ</a:t>
            </a:r>
            <a:endParaRPr lang="en-US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50900A-F404-000A-CD6D-D1819F79B208}"/>
              </a:ext>
            </a:extLst>
          </p:cNvPr>
          <p:cNvGrpSpPr/>
          <p:nvPr/>
        </p:nvGrpSpPr>
        <p:grpSpPr>
          <a:xfrm>
            <a:off x="731093" y="1957155"/>
            <a:ext cx="3639331" cy="4005397"/>
            <a:chOff x="937269" y="1398245"/>
            <a:chExt cx="4457057" cy="490537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A9EF93-1334-312C-4490-4B1FF5C5B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189" y="3377687"/>
              <a:ext cx="774701" cy="606426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solidFill>
                <a:schemeClr val="tx2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A095ED5-1406-1208-6612-4629A793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9" y="1398245"/>
              <a:ext cx="4418013" cy="4905375"/>
            </a:xfrm>
            <a:custGeom>
              <a:avLst/>
              <a:gdLst>
                <a:gd name="T0" fmla="*/ 3027 w 8349"/>
                <a:gd name="T1" fmla="*/ 0 h 9270"/>
                <a:gd name="T2" fmla="*/ 8349 w 8349"/>
                <a:gd name="T3" fmla="*/ 0 h 9270"/>
                <a:gd name="T4" fmla="*/ 5438 w 8349"/>
                <a:gd name="T5" fmla="*/ 9270 h 9270"/>
                <a:gd name="T6" fmla="*/ 0 w 8349"/>
                <a:gd name="T7" fmla="*/ 9270 h 9270"/>
                <a:gd name="T8" fmla="*/ 3027 w 8349"/>
                <a:gd name="T9" fmla="*/ 0 h 9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9" h="9270">
                  <a:moveTo>
                    <a:pt x="3027" y="0"/>
                  </a:moveTo>
                  <a:lnTo>
                    <a:pt x="8349" y="0"/>
                  </a:lnTo>
                  <a:lnTo>
                    <a:pt x="5438" y="9270"/>
                  </a:lnTo>
                  <a:lnTo>
                    <a:pt x="0" y="9270"/>
                  </a:lnTo>
                  <a:lnTo>
                    <a:pt x="3027" y="0"/>
                  </a:lnTo>
                  <a:close/>
                </a:path>
              </a:pathLst>
            </a:custGeom>
            <a:gradFill>
              <a:gsLst>
                <a:gs pos="62808">
                  <a:schemeClr val="tx1">
                    <a:lumMod val="50000"/>
                    <a:lumOff val="50000"/>
                    <a:alpha val="64000"/>
                  </a:schemeClr>
                </a:gs>
                <a:gs pos="34000">
                  <a:schemeClr val="tx1">
                    <a:lumMod val="50000"/>
                    <a:lumOff val="50000"/>
                    <a:alpha val="45000"/>
                  </a:schemeClr>
                </a:gs>
                <a:gs pos="0">
                  <a:srgbClr val="DCE1E7"/>
                </a:gs>
                <a:gs pos="82000">
                  <a:srgbClr val="DCE1E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6B303EB-FAEC-EA0D-9043-3185C32ED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3" y="1398245"/>
              <a:ext cx="4418013" cy="4905374"/>
            </a:xfrm>
            <a:custGeom>
              <a:avLst/>
              <a:gdLst>
                <a:gd name="T0" fmla="*/ 3027 w 8349"/>
                <a:gd name="T1" fmla="*/ 0 h 9270"/>
                <a:gd name="T2" fmla="*/ 8349 w 8349"/>
                <a:gd name="T3" fmla="*/ 0 h 9270"/>
                <a:gd name="T4" fmla="*/ 5438 w 8349"/>
                <a:gd name="T5" fmla="*/ 9270 h 9270"/>
                <a:gd name="T6" fmla="*/ 0 w 8349"/>
                <a:gd name="T7" fmla="*/ 9270 h 9270"/>
                <a:gd name="T8" fmla="*/ 3027 w 8349"/>
                <a:gd name="T9" fmla="*/ 0 h 9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9" h="9270">
                  <a:moveTo>
                    <a:pt x="3027" y="0"/>
                  </a:moveTo>
                  <a:lnTo>
                    <a:pt x="8349" y="0"/>
                  </a:lnTo>
                  <a:lnTo>
                    <a:pt x="5438" y="9270"/>
                  </a:lnTo>
                  <a:lnTo>
                    <a:pt x="0" y="9270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61674F3-FD4D-3E2C-5C1B-9301A9EA8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189" y="1775898"/>
              <a:ext cx="2878138" cy="1601788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FF6502-48AC-C5C2-606E-53AE0E4F2025}"/>
              </a:ext>
            </a:extLst>
          </p:cNvPr>
          <p:cNvSpPr txBox="1"/>
          <p:nvPr/>
        </p:nvSpPr>
        <p:spPr>
          <a:xfrm rot="156748">
            <a:off x="1156287" y="1607657"/>
            <a:ext cx="1560173" cy="266226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299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173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endParaRPr lang="en-US" sz="10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CD6C5D-3DA2-31F1-9B44-DD3785C08E61}"/>
              </a:ext>
            </a:extLst>
          </p:cNvPr>
          <p:cNvGrpSpPr/>
          <p:nvPr/>
        </p:nvGrpSpPr>
        <p:grpSpPr>
          <a:xfrm>
            <a:off x="4350008" y="1945129"/>
            <a:ext cx="3639331" cy="4005397"/>
            <a:chOff x="937269" y="1398245"/>
            <a:chExt cx="4457057" cy="4905375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2CAA36D9-80CD-F1CB-C237-BC0B2550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34" y="3389106"/>
              <a:ext cx="774701" cy="606426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843D1C9-6A55-6F31-93AA-0EEA4C008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9" y="1398245"/>
              <a:ext cx="4418013" cy="4905375"/>
            </a:xfrm>
            <a:custGeom>
              <a:avLst/>
              <a:gdLst>
                <a:gd name="T0" fmla="*/ 3027 w 8349"/>
                <a:gd name="T1" fmla="*/ 0 h 9270"/>
                <a:gd name="T2" fmla="*/ 8349 w 8349"/>
                <a:gd name="T3" fmla="*/ 0 h 9270"/>
                <a:gd name="T4" fmla="*/ 5438 w 8349"/>
                <a:gd name="T5" fmla="*/ 9270 h 9270"/>
                <a:gd name="T6" fmla="*/ 0 w 8349"/>
                <a:gd name="T7" fmla="*/ 9270 h 9270"/>
                <a:gd name="T8" fmla="*/ 3027 w 8349"/>
                <a:gd name="T9" fmla="*/ 0 h 9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9" h="9270">
                  <a:moveTo>
                    <a:pt x="3027" y="0"/>
                  </a:moveTo>
                  <a:lnTo>
                    <a:pt x="8349" y="0"/>
                  </a:lnTo>
                  <a:lnTo>
                    <a:pt x="5438" y="9270"/>
                  </a:lnTo>
                  <a:lnTo>
                    <a:pt x="0" y="9270"/>
                  </a:lnTo>
                  <a:lnTo>
                    <a:pt x="3027" y="0"/>
                  </a:lnTo>
                  <a:close/>
                </a:path>
              </a:pathLst>
            </a:custGeom>
            <a:gradFill>
              <a:gsLst>
                <a:gs pos="62808">
                  <a:schemeClr val="tx1">
                    <a:lumMod val="50000"/>
                    <a:lumOff val="50000"/>
                    <a:alpha val="64000"/>
                  </a:schemeClr>
                </a:gs>
                <a:gs pos="34000">
                  <a:schemeClr val="tx1">
                    <a:lumMod val="50000"/>
                    <a:lumOff val="50000"/>
                    <a:alpha val="45000"/>
                  </a:schemeClr>
                </a:gs>
                <a:gs pos="0">
                  <a:srgbClr val="DCE1E7"/>
                </a:gs>
                <a:gs pos="82000">
                  <a:srgbClr val="DCE1E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F98D5D8-A3BD-4FF6-F486-B70567B36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3" y="1398245"/>
              <a:ext cx="4418013" cy="4905374"/>
            </a:xfrm>
            <a:custGeom>
              <a:avLst/>
              <a:gdLst>
                <a:gd name="T0" fmla="*/ 3027 w 8349"/>
                <a:gd name="T1" fmla="*/ 0 h 9270"/>
                <a:gd name="T2" fmla="*/ 8349 w 8349"/>
                <a:gd name="T3" fmla="*/ 0 h 9270"/>
                <a:gd name="T4" fmla="*/ 5438 w 8349"/>
                <a:gd name="T5" fmla="*/ 9270 h 9270"/>
                <a:gd name="T6" fmla="*/ 0 w 8349"/>
                <a:gd name="T7" fmla="*/ 9270 h 9270"/>
                <a:gd name="T8" fmla="*/ 3027 w 8349"/>
                <a:gd name="T9" fmla="*/ 0 h 9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9" h="9270">
                  <a:moveTo>
                    <a:pt x="3027" y="0"/>
                  </a:moveTo>
                  <a:lnTo>
                    <a:pt x="8349" y="0"/>
                  </a:lnTo>
                  <a:lnTo>
                    <a:pt x="5438" y="9270"/>
                  </a:lnTo>
                  <a:lnTo>
                    <a:pt x="0" y="9270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13FAC2F0-F8F3-EFD5-9B88-7C1133FFA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34" y="1787317"/>
              <a:ext cx="2878138" cy="1601788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7C2E1E-0295-2E0D-442A-D2A1A1DBA548}"/>
              </a:ext>
            </a:extLst>
          </p:cNvPr>
          <p:cNvGrpSpPr/>
          <p:nvPr/>
        </p:nvGrpSpPr>
        <p:grpSpPr>
          <a:xfrm>
            <a:off x="7937042" y="1952959"/>
            <a:ext cx="3639331" cy="4005397"/>
            <a:chOff x="937269" y="1398245"/>
            <a:chExt cx="4457057" cy="4905375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F66946D-DB9E-26D6-91A6-FC0976407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759" y="3354829"/>
              <a:ext cx="774701" cy="606426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96C6C7BE-B3A8-EDF2-7137-0B7539BA7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9" y="1398245"/>
              <a:ext cx="4418013" cy="4905375"/>
            </a:xfrm>
            <a:custGeom>
              <a:avLst/>
              <a:gdLst>
                <a:gd name="T0" fmla="*/ 3027 w 8349"/>
                <a:gd name="T1" fmla="*/ 0 h 9270"/>
                <a:gd name="T2" fmla="*/ 8349 w 8349"/>
                <a:gd name="T3" fmla="*/ 0 h 9270"/>
                <a:gd name="T4" fmla="*/ 5438 w 8349"/>
                <a:gd name="T5" fmla="*/ 9270 h 9270"/>
                <a:gd name="T6" fmla="*/ 0 w 8349"/>
                <a:gd name="T7" fmla="*/ 9270 h 9270"/>
                <a:gd name="T8" fmla="*/ 3027 w 8349"/>
                <a:gd name="T9" fmla="*/ 0 h 9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9" h="9270">
                  <a:moveTo>
                    <a:pt x="3027" y="0"/>
                  </a:moveTo>
                  <a:lnTo>
                    <a:pt x="8349" y="0"/>
                  </a:lnTo>
                  <a:lnTo>
                    <a:pt x="5438" y="9270"/>
                  </a:lnTo>
                  <a:lnTo>
                    <a:pt x="0" y="9270"/>
                  </a:lnTo>
                  <a:lnTo>
                    <a:pt x="3027" y="0"/>
                  </a:lnTo>
                  <a:close/>
                </a:path>
              </a:pathLst>
            </a:custGeom>
            <a:gradFill>
              <a:gsLst>
                <a:gs pos="62808">
                  <a:schemeClr val="tx1">
                    <a:lumMod val="50000"/>
                    <a:lumOff val="50000"/>
                    <a:alpha val="64000"/>
                  </a:schemeClr>
                </a:gs>
                <a:gs pos="34000">
                  <a:schemeClr val="tx1">
                    <a:lumMod val="50000"/>
                    <a:lumOff val="50000"/>
                    <a:alpha val="45000"/>
                  </a:schemeClr>
                </a:gs>
                <a:gs pos="0">
                  <a:srgbClr val="DCE1E7"/>
                </a:gs>
                <a:gs pos="82000">
                  <a:srgbClr val="DCE1E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6491BD10-7A9F-9FEA-F3A3-39690B92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3" y="1398245"/>
              <a:ext cx="4418013" cy="4905374"/>
            </a:xfrm>
            <a:custGeom>
              <a:avLst/>
              <a:gdLst>
                <a:gd name="T0" fmla="*/ 3027 w 8349"/>
                <a:gd name="T1" fmla="*/ 0 h 9270"/>
                <a:gd name="T2" fmla="*/ 8349 w 8349"/>
                <a:gd name="T3" fmla="*/ 0 h 9270"/>
                <a:gd name="T4" fmla="*/ 5438 w 8349"/>
                <a:gd name="T5" fmla="*/ 9270 h 9270"/>
                <a:gd name="T6" fmla="*/ 0 w 8349"/>
                <a:gd name="T7" fmla="*/ 9270 h 9270"/>
                <a:gd name="T8" fmla="*/ 3027 w 8349"/>
                <a:gd name="T9" fmla="*/ 0 h 9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9" h="9270">
                  <a:moveTo>
                    <a:pt x="3027" y="0"/>
                  </a:moveTo>
                  <a:lnTo>
                    <a:pt x="8349" y="0"/>
                  </a:lnTo>
                  <a:lnTo>
                    <a:pt x="5438" y="9270"/>
                  </a:lnTo>
                  <a:lnTo>
                    <a:pt x="0" y="9270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93A94FD-C579-CBBD-56F7-77781A34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759" y="1753041"/>
              <a:ext cx="2878138" cy="1601788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13CBC1C-DA5F-B7E0-9FA0-46AE27F66E2D}"/>
              </a:ext>
            </a:extLst>
          </p:cNvPr>
          <p:cNvSpPr txBox="1"/>
          <p:nvPr/>
        </p:nvSpPr>
        <p:spPr>
          <a:xfrm rot="21195513">
            <a:off x="5011861" y="1585641"/>
            <a:ext cx="1560173" cy="266226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299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th-TH" sz="173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endParaRPr lang="en-US" sz="10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D7C57B-D3D6-A05F-B5C7-9B37843BD3DA}"/>
              </a:ext>
            </a:extLst>
          </p:cNvPr>
          <p:cNvSpPr txBox="1"/>
          <p:nvPr/>
        </p:nvSpPr>
        <p:spPr>
          <a:xfrm rot="156748">
            <a:off x="8453973" y="1534604"/>
            <a:ext cx="1560173" cy="266226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299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th-TH" sz="173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endParaRPr lang="en-US" sz="10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F18A3B-AA0E-5ED3-5E8B-314A09C35929}"/>
              </a:ext>
            </a:extLst>
          </p:cNvPr>
          <p:cNvSpPr txBox="1"/>
          <p:nvPr/>
        </p:nvSpPr>
        <p:spPr>
          <a:xfrm>
            <a:off x="1123010" y="4464314"/>
            <a:ext cx="2579309" cy="731462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การพัฒนาศักยภาพ สมรรถนะและทักษะของบุคลากร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2AEF54-F3D0-1C2C-7458-096AFE2D41B5}"/>
              </a:ext>
            </a:extLst>
          </p:cNvPr>
          <p:cNvSpPr txBox="1"/>
          <p:nvPr/>
        </p:nvSpPr>
        <p:spPr>
          <a:xfrm>
            <a:off x="4756136" y="4500914"/>
            <a:ext cx="2802453" cy="731462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ปรับปรุงแนวปฏิบัติในการป้องกันการเกิดความเสี่ยงรายโรค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42DD7-34B0-99BD-9355-EBAD105A60AD}"/>
              </a:ext>
            </a:extLst>
          </p:cNvPr>
          <p:cNvSpPr txBox="1"/>
          <p:nvPr/>
        </p:nvSpPr>
        <p:spPr>
          <a:xfrm>
            <a:off x="8417584" y="4500914"/>
            <a:ext cx="2208883" cy="731462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ไม่มีมารดาเสียชีวิตจากงานคุณภาพบริการ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886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712032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A4E3258-A526-5AA3-D0C1-B5A0FDD74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567" y="384773"/>
            <a:ext cx="5476599" cy="6409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ตาราง 7">
            <a:extLst>
              <a:ext uri="{FF2B5EF4-FFF2-40B4-BE49-F238E27FC236}">
                <a16:creationId xmlns:a16="http://schemas.microsoft.com/office/drawing/2014/main" id="{F1E0F79F-2A3C-399E-A251-AF99AA8C3A17}"/>
              </a:ext>
            </a:extLst>
          </p:cNvPr>
          <p:cNvGraphicFramePr>
            <a:graphicFrameLocks noGrp="1"/>
          </p:cNvGraphicFramePr>
          <p:nvPr/>
        </p:nvGraphicFramePr>
        <p:xfrm>
          <a:off x="218054" y="1911333"/>
          <a:ext cx="11784382" cy="43133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4369">
                  <a:extLst>
                    <a:ext uri="{9D8B030D-6E8A-4147-A177-3AD203B41FA5}">
                      <a16:colId xmlns:a16="http://schemas.microsoft.com/office/drawing/2014/main" val="4199446495"/>
                    </a:ext>
                  </a:extLst>
                </a:gridCol>
                <a:gridCol w="2247967">
                  <a:extLst>
                    <a:ext uri="{9D8B030D-6E8A-4147-A177-3AD203B41FA5}">
                      <a16:colId xmlns:a16="http://schemas.microsoft.com/office/drawing/2014/main" val="3336308985"/>
                    </a:ext>
                  </a:extLst>
                </a:gridCol>
                <a:gridCol w="3277848">
                  <a:extLst>
                    <a:ext uri="{9D8B030D-6E8A-4147-A177-3AD203B41FA5}">
                      <a16:colId xmlns:a16="http://schemas.microsoft.com/office/drawing/2014/main" val="2509419359"/>
                    </a:ext>
                  </a:extLst>
                </a:gridCol>
                <a:gridCol w="4764198">
                  <a:extLst>
                    <a:ext uri="{9D8B030D-6E8A-4147-A177-3AD203B41FA5}">
                      <a16:colId xmlns:a16="http://schemas.microsoft.com/office/drawing/2014/main" val="3553571499"/>
                    </a:ext>
                  </a:extLst>
                </a:gridCol>
              </a:tblGrid>
              <a:tr h="485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</a:rPr>
                        <a:t>เป้าหมาย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</a:rPr>
                        <a:t>การพัฒนา</a:t>
                      </a:r>
                      <a:r>
                        <a:rPr lang="th-TH" sz="2000" baseline="0" dirty="0">
                          <a:solidFill>
                            <a:schemeClr val="bg1"/>
                          </a:solidFill>
                          <a:effectLst/>
                        </a:rPr>
                        <a:t> การวิจัย นวัตกรรม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</a:rPr>
                        <a:t>ผลลัพธ์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200687208"/>
                  </a:ext>
                </a:extLst>
              </a:tr>
              <a:tr h="283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</a:rPr>
                        <a:t>1.การพัฒนาระบบการเฝ้าระวังและป้องกันมารดาตายจากการตกเลือดหลังคลอด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</a:rPr>
                        <a:t>-ร้อยละมารดาตายจากการตกเลือดหลังคลอด เท่ากับ 0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</a:rPr>
                        <a:t>-อัตรามารดาตายไม่เกิน 17 ต่อแสนทารกเกิดมีชีพ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br>
                        <a:rPr lang="th-TH" sz="1800" dirty="0">
                          <a:effectLst/>
                        </a:rPr>
                      </a:br>
                      <a:r>
                        <a:rPr lang="en-US" sz="1800" dirty="0"/>
                        <a:t>- </a:t>
                      </a:r>
                      <a:r>
                        <a:rPr lang="th-TH" sz="1800" dirty="0"/>
                        <a:t>ประเมิน </a:t>
                      </a:r>
                      <a:r>
                        <a:rPr lang="en-US" sz="1800" dirty="0"/>
                        <a:t>high risk group at ANC</a:t>
                      </a:r>
                    </a:p>
                    <a:p>
                      <a:r>
                        <a:rPr lang="en-US" sz="1800" dirty="0"/>
                        <a:t>- </a:t>
                      </a:r>
                      <a:r>
                        <a:rPr lang="th-TH" sz="1800" dirty="0"/>
                        <a:t>ประเมิน </a:t>
                      </a:r>
                      <a:r>
                        <a:rPr lang="en-US" sz="1800" dirty="0"/>
                        <a:t>early warning sign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</a:rPr>
                        <a:t>ปฏิบัติตาม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CPG</a:t>
                      </a:r>
                    </a:p>
                    <a:p>
                      <a:r>
                        <a:rPr lang="en-US" sz="1800" dirty="0"/>
                        <a:t>- </a:t>
                      </a:r>
                      <a:r>
                        <a:rPr lang="th-TH" sz="1800" dirty="0"/>
                        <a:t>พัฒนาศักยภาพโรงพยาบาล </a:t>
                      </a:r>
                      <a:r>
                        <a:rPr lang="en-US" sz="1800" dirty="0"/>
                        <a:t>Node </a:t>
                      </a:r>
                      <a:r>
                        <a:rPr lang="th-TH" sz="1800" dirty="0"/>
                        <a:t>และเครือข่าย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- </a:t>
                      </a:r>
                      <a:r>
                        <a:rPr lang="th-TH" sz="1800" dirty="0"/>
                        <a:t>ทบทวนแนวทางการส่งต่อ การให้คำปรึกษาและการดูแลรักษาเบื้องต้นขณะส่งต่อ</a:t>
                      </a:r>
                    </a:p>
                    <a:p>
                      <a:r>
                        <a:rPr lang="en-US" sz="1800" dirty="0"/>
                        <a:t>- </a:t>
                      </a:r>
                      <a:r>
                        <a:rPr lang="th-TH" sz="1800" dirty="0"/>
                        <a:t>ทบทวน </a:t>
                      </a:r>
                      <a:r>
                        <a:rPr lang="en-US" sz="1800" dirty="0"/>
                        <a:t>near miss / maternal death case</a:t>
                      </a:r>
                      <a:endParaRPr lang="th-TH" sz="1800" dirty="0"/>
                    </a:p>
                    <a:p>
                      <a:r>
                        <a:rPr lang="en-US" sz="1800" dirty="0"/>
                        <a:t>- </a:t>
                      </a:r>
                      <a:r>
                        <a:rPr lang="th-TH" sz="1800" dirty="0"/>
                        <a:t>พัฒนาระบบการนิเทศระหว่างโรงพยาบาลจังหวัดและโรงพยาบาลชุมชน</a:t>
                      </a:r>
                      <a:endParaRPr lang="en-US" sz="18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4300" algn="l"/>
                        </a:tabLst>
                      </a:pP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</a:rPr>
                        <a:t>-พบอัตราการตกเลือดตลอด 3 ปีย้อนหลัง ปี 2564 ,2565 และ 2566 เท่ากับ 1.01 ,0.96 และ 1.24 ตามลำดับ( เกณฑ์ </a:t>
                      </a:r>
                      <a:r>
                        <a:rPr lang="en-GB" sz="1800" dirty="0">
                          <a:effectLst/>
                        </a:rPr>
                        <a:t>&lt; 2 %</a:t>
                      </a:r>
                      <a:r>
                        <a:rPr lang="th-TH" sz="1800" dirty="0">
                          <a:effectLst/>
                        </a:rPr>
                        <a:t>)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</a:rPr>
                        <a:t>-ร้อยละมารดาตายจากการตกเลือดหลังคลอด 3 ปี ย้อนหลัง ปี 256</a:t>
                      </a:r>
                      <a:r>
                        <a:rPr lang="en-US" sz="1800" dirty="0">
                          <a:effectLst/>
                        </a:rPr>
                        <a:t>4</a:t>
                      </a:r>
                      <a:r>
                        <a:rPr lang="th-TH" sz="1800" dirty="0">
                          <a:effectLst/>
                        </a:rPr>
                        <a:t> 256</a:t>
                      </a:r>
                      <a:r>
                        <a:rPr lang="en-US" sz="1800" dirty="0">
                          <a:effectLst/>
                        </a:rPr>
                        <a:t>5</a:t>
                      </a:r>
                      <a:r>
                        <a:rPr lang="th-TH" sz="1800" dirty="0">
                          <a:effectLst/>
                        </a:rPr>
                        <a:t> 256</a:t>
                      </a:r>
                      <a:r>
                        <a:rPr lang="en-US" sz="1800" dirty="0">
                          <a:effectLst/>
                        </a:rPr>
                        <a:t>6</a:t>
                      </a:r>
                      <a:r>
                        <a:rPr lang="th-TH" sz="1800" dirty="0">
                          <a:effectLst/>
                        </a:rPr>
                        <a:t> เท่ากับ 0 ,0 ,0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</a:rPr>
                        <a:t>-อัตรามารดาตายไม่เกิน 17 ต่อแสนทารกเกิดมีชีพ 3 ปี ย้อนหลัง ปี 2564 ,2565 และ 2566 เท่ากับ 0 ,0 ,</a:t>
                      </a:r>
                      <a:r>
                        <a:rPr lang="en-US" sz="1800" dirty="0">
                          <a:effectLst/>
                        </a:rPr>
                        <a:t>28.43 </a:t>
                      </a:r>
                      <a:r>
                        <a:rPr lang="th-TH" sz="1800" dirty="0">
                          <a:effectLst/>
                        </a:rPr>
                        <a:t>(</a:t>
                      </a:r>
                      <a:r>
                        <a:rPr lang="en-GB" sz="1800" dirty="0">
                          <a:effectLst/>
                        </a:rPr>
                        <a:t>U/D Thyroid</a:t>
                      </a:r>
                      <a:r>
                        <a:rPr lang="th-TH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st</a:t>
                      </a:r>
                      <a:r>
                        <a:rPr lang="en-US" sz="1800" dirty="0">
                          <a:effectLst/>
                        </a:rPr>
                        <a:t>or</a:t>
                      </a:r>
                      <a:r>
                        <a:rPr lang="en-GB" sz="1800" dirty="0">
                          <a:effectLst/>
                        </a:rPr>
                        <a:t>m</a:t>
                      </a:r>
                      <a:r>
                        <a:rPr lang="th-TH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263205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36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691931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0C25021-5595-7116-7008-7F4DBFE0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060" y="384773"/>
            <a:ext cx="5476599" cy="6409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ตาราง 7">
            <a:extLst>
              <a:ext uri="{FF2B5EF4-FFF2-40B4-BE49-F238E27FC236}">
                <a16:creationId xmlns:a16="http://schemas.microsoft.com/office/drawing/2014/main" id="{0248E158-D0D1-89B7-7ED9-9D9CCED4CD03}"/>
              </a:ext>
            </a:extLst>
          </p:cNvPr>
          <p:cNvGraphicFramePr>
            <a:graphicFrameLocks noGrp="1"/>
          </p:cNvGraphicFramePr>
          <p:nvPr/>
        </p:nvGraphicFramePr>
        <p:xfrm>
          <a:off x="110213" y="1413765"/>
          <a:ext cx="12000063" cy="519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463">
                  <a:extLst>
                    <a:ext uri="{9D8B030D-6E8A-4147-A177-3AD203B41FA5}">
                      <a16:colId xmlns:a16="http://schemas.microsoft.com/office/drawing/2014/main" val="4199446495"/>
                    </a:ext>
                  </a:extLst>
                </a:gridCol>
                <a:gridCol w="2233063">
                  <a:extLst>
                    <a:ext uri="{9D8B030D-6E8A-4147-A177-3AD203B41FA5}">
                      <a16:colId xmlns:a16="http://schemas.microsoft.com/office/drawing/2014/main" val="3336308985"/>
                    </a:ext>
                  </a:extLst>
                </a:gridCol>
                <a:gridCol w="5081937">
                  <a:extLst>
                    <a:ext uri="{9D8B030D-6E8A-4147-A177-3AD203B41FA5}">
                      <a16:colId xmlns:a16="http://schemas.microsoft.com/office/drawing/2014/main" val="2509419359"/>
                    </a:ext>
                  </a:extLst>
                </a:gridCol>
                <a:gridCol w="3200600">
                  <a:extLst>
                    <a:ext uri="{9D8B030D-6E8A-4147-A177-3AD203B41FA5}">
                      <a16:colId xmlns:a16="http://schemas.microsoft.com/office/drawing/2014/main" val="3553571499"/>
                    </a:ext>
                  </a:extLst>
                </a:gridCol>
              </a:tblGrid>
              <a:tr h="466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0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200687208"/>
                  </a:ext>
                </a:extLst>
              </a:tr>
              <a:tr h="4024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2.การพัฒนาระบบการดูแลหญิงตั้งครรภ์ที่มีภาวะความดันโลหิตสูง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-ร้อยละมารดาชักในหญิงตั้งครรภ์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Pre eclampsia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                  เท่ากับ 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-อัตรามารดาตายไม่เกิน 17 ต่อแสนทารกเกิดมีชีพ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พัฒนาระบบการเข้าถึง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-รณรงค์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Early ANC GA&lt;12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Wks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เพื่อคัดกรองกลุ่มเสี่ยงได้เร็วและวางแผนเฝ้าระวังภาวะ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PIH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มีระบบส่งต่อ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Screening for high and moderate risk group  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- ASA prophylaxis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- Magnesium sulphate for stabilization and antihypertensive drug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- Eclampsia prevention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- Postpartum follow up</a:t>
                      </a:r>
                      <a:endParaRPr lang="th-TH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ข้อมูลสู่ห้องคลอด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มีระบบ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Consult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กับสูติแพทย์โดยตรง 24 ชม.เพื่อให้ผู้ป่วยได้รับการรักษาตั้งแต่แรก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Admitted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รพ</a:t>
                      </a:r>
                      <a:r>
                        <a:rPr lang="th-TH" sz="1800" kern="1200" dirty="0" err="1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ช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.(ทางโทรศัพท์-ทาง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Line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)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มีระบบ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Fast tract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ในกรณี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Eclampsia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ที่ยังมี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FHS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พิจารณา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Admit ICU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ศัลยกรรม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-จัดทำ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CPG NCPG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การดูแลภาวะความดันโลหิตสูงขณะตั้งครรภ์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-จัดทำ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conference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ในกรณี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near miss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หรือ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Death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เพื่อทบทวนระบบการดูแลและเป็นแนวทางการปรับปรุงการดูแลต่อไป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-ร้อยละมารดาชักในหญิงตั้งครรภ์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Preeclampsia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เท่ากับ 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-อัตรามารดาตายไม่เกิน 17 ต่อแสนทารกเกิดมีชีพ 3 ปี ย้อนหลัง ปี 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2564 2565 2566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เท่ากับ 0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0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,28.43%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U/D Thyroid storm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63205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37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6946263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70D0B85-89C9-272F-08E8-333AA1C10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798" y="384773"/>
            <a:ext cx="5476599" cy="6409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ตาราง 7">
            <a:extLst>
              <a:ext uri="{FF2B5EF4-FFF2-40B4-BE49-F238E27FC236}">
                <a16:creationId xmlns:a16="http://schemas.microsoft.com/office/drawing/2014/main" id="{D5560DD3-DBE5-6A65-2C1A-E9F52C4F5F0E}"/>
              </a:ext>
            </a:extLst>
          </p:cNvPr>
          <p:cNvGraphicFramePr>
            <a:graphicFrameLocks noGrp="1"/>
          </p:cNvGraphicFramePr>
          <p:nvPr/>
        </p:nvGraphicFramePr>
        <p:xfrm>
          <a:off x="462431" y="1840403"/>
          <a:ext cx="11267138" cy="360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78">
                  <a:extLst>
                    <a:ext uri="{9D8B030D-6E8A-4147-A177-3AD203B41FA5}">
                      <a16:colId xmlns:a16="http://schemas.microsoft.com/office/drawing/2014/main" val="4199446495"/>
                    </a:ext>
                  </a:extLst>
                </a:gridCol>
                <a:gridCol w="2149298">
                  <a:extLst>
                    <a:ext uri="{9D8B030D-6E8A-4147-A177-3AD203B41FA5}">
                      <a16:colId xmlns:a16="http://schemas.microsoft.com/office/drawing/2014/main" val="3336308985"/>
                    </a:ext>
                  </a:extLst>
                </a:gridCol>
                <a:gridCol w="4891309">
                  <a:extLst>
                    <a:ext uri="{9D8B030D-6E8A-4147-A177-3AD203B41FA5}">
                      <a16:colId xmlns:a16="http://schemas.microsoft.com/office/drawing/2014/main" val="2509419359"/>
                    </a:ext>
                  </a:extLst>
                </a:gridCol>
                <a:gridCol w="2797753">
                  <a:extLst>
                    <a:ext uri="{9D8B030D-6E8A-4147-A177-3AD203B41FA5}">
                      <a16:colId xmlns:a16="http://schemas.microsoft.com/office/drawing/2014/main" val="3553571499"/>
                    </a:ext>
                  </a:extLst>
                </a:gridCol>
              </a:tblGrid>
              <a:tr h="383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0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200687208"/>
                  </a:ext>
                </a:extLst>
              </a:tr>
              <a:tr h="2903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การพัฒนาระบบการป้องกันภาวะช็อกเนื่องจากการตั้งครรภ์นอกมดลูก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-ร้อยละของผู้ป่วย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ectopic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ที่มีภาวะช็อกจาก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ER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ก่อนเข้ารับรักษาที่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ward </a:t>
                      </a:r>
                    </a:p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-ร้อยละของระยะเวลาส่งผู้ป่วยไปห้องผ่าตัดภายใน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30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นาที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การประเมินและรวบรวมข้อมูลเพื่อการวินิจฉัยอย่างถูกต้องและรวดเร็ว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ปฏิบัติตาม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CPG guideline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และ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พัฒนาระบบ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FAST TRACK </a:t>
                      </a:r>
                      <a:endParaRPr lang="en-US" sz="18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-ร้อยละของผู้ป่วย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ectopic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ที่มีภาวะช็อกจาก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ER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ก่อนเข้ารับรักษาที่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ward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) 3 ปี ย้อนหลัง ปี 256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เท่ากับ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23.2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 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2.8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13.04</a:t>
                      </a:r>
                    </a:p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-ร้อยละของระยะเวลาส่งผู้ป่วยไปห้องผ่าตัดภายใน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30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นาที ปี 256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เท่ากับ 100, 100, 100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63205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02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6999031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BEF745A-1AFC-061D-8C17-E38274EB3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060" y="417661"/>
            <a:ext cx="5476599" cy="6409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ตาราง 7">
            <a:extLst>
              <a:ext uri="{FF2B5EF4-FFF2-40B4-BE49-F238E27FC236}">
                <a16:creationId xmlns:a16="http://schemas.microsoft.com/office/drawing/2014/main" id="{DBE3DCD9-929C-689F-C2D5-5492D0689836}"/>
              </a:ext>
            </a:extLst>
          </p:cNvPr>
          <p:cNvGraphicFramePr>
            <a:graphicFrameLocks noGrp="1"/>
          </p:cNvGraphicFramePr>
          <p:nvPr/>
        </p:nvGraphicFramePr>
        <p:xfrm>
          <a:off x="462431" y="1522552"/>
          <a:ext cx="11267138" cy="409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78">
                  <a:extLst>
                    <a:ext uri="{9D8B030D-6E8A-4147-A177-3AD203B41FA5}">
                      <a16:colId xmlns:a16="http://schemas.microsoft.com/office/drawing/2014/main" val="4199446495"/>
                    </a:ext>
                  </a:extLst>
                </a:gridCol>
                <a:gridCol w="2149298">
                  <a:extLst>
                    <a:ext uri="{9D8B030D-6E8A-4147-A177-3AD203B41FA5}">
                      <a16:colId xmlns:a16="http://schemas.microsoft.com/office/drawing/2014/main" val="3336308985"/>
                    </a:ext>
                  </a:extLst>
                </a:gridCol>
                <a:gridCol w="4891309">
                  <a:extLst>
                    <a:ext uri="{9D8B030D-6E8A-4147-A177-3AD203B41FA5}">
                      <a16:colId xmlns:a16="http://schemas.microsoft.com/office/drawing/2014/main" val="2509419359"/>
                    </a:ext>
                  </a:extLst>
                </a:gridCol>
                <a:gridCol w="2797753">
                  <a:extLst>
                    <a:ext uri="{9D8B030D-6E8A-4147-A177-3AD203B41FA5}">
                      <a16:colId xmlns:a16="http://schemas.microsoft.com/office/drawing/2014/main" val="3553571499"/>
                    </a:ext>
                  </a:extLst>
                </a:gridCol>
              </a:tblGrid>
              <a:tr h="43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0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200687208"/>
                  </a:ext>
                </a:extLst>
              </a:tr>
              <a:tr h="3076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4.การพัฒนาระบบการป้องกันการคลอดก่อนกำหนด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-ร้อยละการคลอดก่อนกำหนดไม่เกิน ร้อยละ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7</a:t>
                      </a: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-ระบบส่งต่อ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case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เสี่ยงสูง/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case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ที่ได้รับ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progesterone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จาก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ANC</a:t>
                      </a: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-จัดทำแบบประเมินความรู้ทักษะการดูแลตนเองรายโรคของ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Preterm contraction</a:t>
                      </a: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-จัดทำสื่อการสอนแผ่นพับให้ความรู้ภาวะเจ็บครรภ์คลอดก่อนกำหนด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-จัดทำแบบประเมินตนเองที่บ้าน ให้ข้อมูลแหล่งบริการ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จัดทำแนวทางการดูแลรักษาการพยาบาลหญิงตั้งครรภ์ที่มีภาวะเจ็บครรภ์คลอดก่อนกำหนด(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CPG,NCPG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)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-ให้คำจำกัดความของ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Preterm contraction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จัดทำ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Standing order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เพื่อเป็นแนวทางการรักษา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endParaRPr lang="th-TH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-ร้อยละการคลอดก่อนกำหนด 3 ปี ย้อนหลัง ปี 256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,256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และ 256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เท่ากับ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9.53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,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8.02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และ 9.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77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ยังพบสาเหตุการคลอดก่อนกำหนดจากปากมดลูกเปิด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&gt;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3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cms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.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แรกรับจำนวนมากซึ่งเป็นการเข้าถึงบริการช้า ได้ดำเนินการเบื้องต้นโดยการวินิจฉัยภาวะเจ็บครรภ์คลอดก่อนกำหนดเร็วขึ้น โดยปรับเป็นมี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UC 1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ครั้ง ใน 10 นาที หรือ 6 ครั้งใน 1 ชั่วโมง แทนอันเดิมที่ 2 ครั้งใน 10 นาทีหรือ 8 ครั้งใน 1 ชั่วโมง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63205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36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7092336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D6F8020-8F2F-05C8-09C7-ABBE011CB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049" y="384773"/>
            <a:ext cx="5476599" cy="6409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ตาราง 7">
            <a:extLst>
              <a:ext uri="{FF2B5EF4-FFF2-40B4-BE49-F238E27FC236}">
                <a16:creationId xmlns:a16="http://schemas.microsoft.com/office/drawing/2014/main" id="{27586050-7DE4-7D60-F3CF-FD848ECC1573}"/>
              </a:ext>
            </a:extLst>
          </p:cNvPr>
          <p:cNvGraphicFramePr>
            <a:graphicFrameLocks noGrp="1"/>
          </p:cNvGraphicFramePr>
          <p:nvPr/>
        </p:nvGraphicFramePr>
        <p:xfrm>
          <a:off x="476676" y="1647293"/>
          <a:ext cx="11267138" cy="3667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1632">
                  <a:extLst>
                    <a:ext uri="{9D8B030D-6E8A-4147-A177-3AD203B41FA5}">
                      <a16:colId xmlns:a16="http://schemas.microsoft.com/office/drawing/2014/main" val="4199446495"/>
                    </a:ext>
                  </a:extLst>
                </a:gridCol>
                <a:gridCol w="2016444">
                  <a:extLst>
                    <a:ext uri="{9D8B030D-6E8A-4147-A177-3AD203B41FA5}">
                      <a16:colId xmlns:a16="http://schemas.microsoft.com/office/drawing/2014/main" val="3336308985"/>
                    </a:ext>
                  </a:extLst>
                </a:gridCol>
                <a:gridCol w="4891309">
                  <a:extLst>
                    <a:ext uri="{9D8B030D-6E8A-4147-A177-3AD203B41FA5}">
                      <a16:colId xmlns:a16="http://schemas.microsoft.com/office/drawing/2014/main" val="2509419359"/>
                    </a:ext>
                  </a:extLst>
                </a:gridCol>
                <a:gridCol w="2797753">
                  <a:extLst>
                    <a:ext uri="{9D8B030D-6E8A-4147-A177-3AD203B41FA5}">
                      <a16:colId xmlns:a16="http://schemas.microsoft.com/office/drawing/2014/main" val="3553571499"/>
                    </a:ext>
                  </a:extLst>
                </a:gridCol>
              </a:tblGrid>
              <a:tr h="375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4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200687208"/>
                  </a:ext>
                </a:extLst>
              </a:tr>
              <a:tr h="2662872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5.การพัฒนาระบบการดูแลหญิงตั้งครรภ์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ที่มีภาวะ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Fetal distress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-อัตราทารกแรกเกิดขาดออกซิเจนไม่เกิน 25 ต่อ 1,000 ทารกเกิดมีชีพ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หญิงตั้งครรภ์ที่ตรวจพบว่ามีภาวะ </a:t>
                      </a:r>
                      <a:r>
                        <a:rPr kumimoji="0" lang="en-GB" sz="1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fetal</a:t>
                      </a:r>
                      <a:r>
                        <a:rPr kumimoji="0" lang="en-GB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distress </a:t>
                      </a:r>
                      <a:r>
                        <a:rPr kumimoji="0" lang="th-TH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</a:t>
                      </a:r>
                      <a:r>
                        <a:rPr kumimoji="0" lang="th-TH" sz="1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การทำ</a:t>
                      </a:r>
                      <a:r>
                        <a:rPr kumimoji="0" lang="en-GB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IUR 100 %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พัฒนาองค์ความรู้และศักยภาพของบุคลากรในโรงพยาบาลและเครือข่ายในการเฝ้าระวัง ประเมินความเสี่ยงและสามารถวินิจฉัยภาวะ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Fetal distress</a:t>
                      </a:r>
                      <a:endParaRPr lang="th-TH" sz="1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en-US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</a:t>
                      </a:r>
                      <a:r>
                        <a:rPr lang="th-TH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ประเมิน </a:t>
                      </a:r>
                      <a:r>
                        <a:rPr lang="en-US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EFM</a:t>
                      </a:r>
                      <a:r>
                        <a:rPr lang="th-TH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ทุกรายเมื่อแรกรับ และประเมินซ้ำในรายที่มีความเสี่ยง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-Early</a:t>
                      </a:r>
                      <a:r>
                        <a:rPr lang="th-TH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resuscitation</a:t>
                      </a:r>
                      <a:endParaRPr lang="th-TH" sz="1800" b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-NCPR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อบรมเชิงปฏิบัติการพัฒนาทักษะและสมรรถนะในการทำ </a:t>
                      </a:r>
                      <a:r>
                        <a:rPr lang="en-GB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NCPR </a:t>
                      </a:r>
                      <a:r>
                        <a:rPr lang="th-TH" sz="18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ของบุคลากร</a:t>
                      </a:r>
                      <a:endParaRPr lang="en-US" sz="1800" b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-พบอัตราทารกแรกเกิดขาดออกซิเจน  ปี 2564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2565และ 2566 เท่ากับ 37.57, 33.72และ 28.75 ตามลำดับ จากผลการวิเคราะห์พบว่าเกิดจาก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very preterm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ทารกมีน้ำหนักน้อยกว่า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1,500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กรัม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63205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99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0BD8746-0A03-700D-D64C-A6D54526D946}"/>
              </a:ext>
            </a:extLst>
          </p:cNvPr>
          <p:cNvSpPr/>
          <p:nvPr/>
        </p:nvSpPr>
        <p:spPr>
          <a:xfrm>
            <a:off x="1395109" y="4097641"/>
            <a:ext cx="1946820" cy="74491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DEA668A-BB44-905F-477A-25DF99DCBF2A}"/>
              </a:ext>
            </a:extLst>
          </p:cNvPr>
          <p:cNvSpPr/>
          <p:nvPr/>
        </p:nvSpPr>
        <p:spPr>
          <a:xfrm>
            <a:off x="1127916" y="1800973"/>
            <a:ext cx="3919945" cy="766949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809" y="188615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409" y="188615"/>
            <a:ext cx="1211297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29" y="-15944"/>
            <a:ext cx="1241777" cy="1756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3978057" y="-321534"/>
            <a:ext cx="56501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altLang="zh-CN" sz="4000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 </a:t>
            </a:r>
            <a:r>
              <a:rPr lang="th-TH" altLang="zh-CN" sz="4800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สูติกรรม</a:t>
            </a:r>
            <a:endParaRPr lang="en-US" altLang="zh-CN" sz="4800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th-TH" altLang="zh-CN" sz="4000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4000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BFC94-F816-5DB8-EBBD-6710C3EFA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139" y="1956316"/>
            <a:ext cx="3554599" cy="4562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4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พันธกิจ/ความมุ่งหมายของ </a:t>
            </a:r>
            <a:r>
              <a:rPr lang="en-US" altLang="en-US" sz="24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CLT/PCT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E17F5-84BC-DBF0-4939-8EC10C9C6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86" y="5009790"/>
            <a:ext cx="11077398" cy="16258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ให้บริการผู้ป่วยสูติ-นรีเวชกรรม ตั้งแต่หญิงตั้งครรภ์</a:t>
            </a:r>
            <a:r>
              <a:rPr lang="en-US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บริการคลอด</a:t>
            </a:r>
            <a:r>
              <a:rPr lang="en-US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ดูแลมารดาหลังคลอดและทารกแรกเกิด ผู้ป่วยที่มีโรคทางนรีเวชกรรมอื่น ( ยกเว้นเคมีบำบัด การฉายแสงฝังแร่) ให้บริการวางแผนครอบครัวซึ่งการให้บริการครอบคลุมตั้งแต่กระบวนการ รับใหม่ จนกระทั่งจำหน่ายกลับบ้าน  เน้นการฝึกสอนนักศึกษาแพทยศาสตร์ชั้นคลินิก และ บุคลากรสาธารณสุขตามแผนงานของโรงพยาบาล </a:t>
            </a:r>
            <a:endParaRPr lang="en-US" sz="2000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FFCE5AB-0B23-12D0-3FB8-AA75EC239B66}"/>
              </a:ext>
            </a:extLst>
          </p:cNvPr>
          <p:cNvSpPr txBox="1"/>
          <p:nvPr/>
        </p:nvSpPr>
        <p:spPr>
          <a:xfrm>
            <a:off x="787997" y="2769789"/>
            <a:ext cx="10616005" cy="1039239"/>
          </a:xfrm>
          <a:prstGeom prst="rect">
            <a:avLst/>
          </a:prstGeom>
          <a:noFill/>
        </p:spPr>
        <p:txBody>
          <a:bodyPr wrap="square" lIns="114789" tIns="57394" rIns="114789" bIns="57394">
            <a:spAutoFit/>
          </a:bodyPr>
          <a:lstStyle/>
          <a:p>
            <a:pPr indent="573947" algn="just"/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ให้บริการด้านสูติ-นรีเวชกรรมและวางแผนครอบครัวอย่างมีคุณภาพปลอดภัยได้มาตรฐานวิชาชีพและทันสมัย โดยมุ่งเน้นการรักษา ส่งเสริม ป้องกัน ฟื้นฟูสมรรถภาพครอบคลุมองค์รวมทั้ง </a:t>
            </a:r>
            <a:r>
              <a:rPr lang="en-US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4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มิติ มีการพัฒนาคุณภาพอย่างต่อเนื่อง เป็นที่พึงพอใจแก่ผู้มารับบริการและประชาชนทั่วไปบุคลากรได้รับการพัฒนาศักยภาพอย่างเหมาะและมีความสุขในการปฏิบัติงาน</a:t>
            </a:r>
            <a:endParaRPr lang="en-US" sz="2000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5C8C1E-D3B6-37C1-7499-DDCFA220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662" y="4283094"/>
            <a:ext cx="1587714" cy="4562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4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ขอบเขตบริการ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1758696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7064345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AA8D7F4-A65F-2DE4-2290-6C3E28F22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049" y="384773"/>
            <a:ext cx="5476599" cy="6409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ตาราง 7">
            <a:extLst>
              <a:ext uri="{FF2B5EF4-FFF2-40B4-BE49-F238E27FC236}">
                <a16:creationId xmlns:a16="http://schemas.microsoft.com/office/drawing/2014/main" id="{543FA033-95EB-6387-D797-B24D017C1FA5}"/>
              </a:ext>
            </a:extLst>
          </p:cNvPr>
          <p:cNvGraphicFramePr>
            <a:graphicFrameLocks noGrp="1"/>
          </p:cNvGraphicFramePr>
          <p:nvPr/>
        </p:nvGraphicFramePr>
        <p:xfrm>
          <a:off x="478373" y="1595280"/>
          <a:ext cx="11235254" cy="35600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2648">
                  <a:extLst>
                    <a:ext uri="{9D8B030D-6E8A-4147-A177-3AD203B41FA5}">
                      <a16:colId xmlns:a16="http://schemas.microsoft.com/office/drawing/2014/main" val="4199446495"/>
                    </a:ext>
                  </a:extLst>
                </a:gridCol>
                <a:gridCol w="1917122">
                  <a:extLst>
                    <a:ext uri="{9D8B030D-6E8A-4147-A177-3AD203B41FA5}">
                      <a16:colId xmlns:a16="http://schemas.microsoft.com/office/drawing/2014/main" val="3336308985"/>
                    </a:ext>
                  </a:extLst>
                </a:gridCol>
                <a:gridCol w="4647731">
                  <a:extLst>
                    <a:ext uri="{9D8B030D-6E8A-4147-A177-3AD203B41FA5}">
                      <a16:colId xmlns:a16="http://schemas.microsoft.com/office/drawing/2014/main" val="2509419359"/>
                    </a:ext>
                  </a:extLst>
                </a:gridCol>
                <a:gridCol w="2797753">
                  <a:extLst>
                    <a:ext uri="{9D8B030D-6E8A-4147-A177-3AD203B41FA5}">
                      <a16:colId xmlns:a16="http://schemas.microsoft.com/office/drawing/2014/main" val="3553571499"/>
                    </a:ext>
                  </a:extLst>
                </a:gridCol>
              </a:tblGrid>
              <a:tr h="376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0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200687208"/>
                  </a:ext>
                </a:extLst>
              </a:tr>
              <a:tr h="2854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6.Maternal amphetamine used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urine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amphetamine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positive</a:t>
                      </a:r>
                      <a:r>
                        <a:rPr kumimoji="0" lang="th-TH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ได้รับการบำบัดโดยจิตแพทย์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ปฏิบัติตาม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100%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ส่งพบจิตแพทย์ตั้งแต่คลินิกฝากครรภ์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(ANC)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เพื่อบำบัด 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มารดาที่เข้ารับการรักษาที่ห้องคลอดโรงพยาบาลกาฬสินธุ์ ส่งปรึกษาจิตแพทย์เพื่อบำบัด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ส่งปรึกษา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OSCC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เพื่อประเมินความพร้อมในการเลี้ยงดูบุตร</a:t>
                      </a:r>
                    </a:p>
                    <a:p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ติดตามผลการบำบัดในระหว่างการฝากครรภ์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kumimoji="0" lang="th-TH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หญิงตั้งครรภ์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amphetamine used </a:t>
                      </a:r>
                      <a:r>
                        <a:rPr kumimoji="0" lang="th-TH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ที่มาฝากครรภ์ปี 2564 2565 2566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นับถึงมิถุนายน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2566)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เท่ากับ 9 ,36 ,37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kumimoji="0" lang="en-US" sz="18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มารดา </a:t>
                      </a:r>
                      <a:r>
                        <a:rPr lang="en-US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amphetamine used </a:t>
                      </a:r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ที่มาคลอด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 256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นับถึงมิถุนายน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2566)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เท่ากับ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43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46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ราย, 14ราย ตามลำดับ โดยทั้งหมดผ่านการส่งปรึกษาจิตแพทย์ทุกราย</a:t>
                      </a: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63205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44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7717487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38A3E-2A6A-072C-AC8D-E3C33084E930}"/>
              </a:ext>
            </a:extLst>
          </p:cNvPr>
          <p:cNvSpPr txBox="1"/>
          <p:nvPr/>
        </p:nvSpPr>
        <p:spPr>
          <a:xfrm>
            <a:off x="4654884" y="434283"/>
            <a:ext cx="6130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แผนการพัฒนาคุณภาพ การวิจัย นวัตกรรม</a:t>
            </a:r>
            <a:endParaRPr 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endParaRPr lang="en-US" sz="36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Google Shape;1041;p29">
            <a:extLst>
              <a:ext uri="{FF2B5EF4-FFF2-40B4-BE49-F238E27FC236}">
                <a16:creationId xmlns:a16="http://schemas.microsoft.com/office/drawing/2014/main" id="{A055D718-1277-2558-7919-05EB9174C004}"/>
              </a:ext>
            </a:extLst>
          </p:cNvPr>
          <p:cNvSpPr/>
          <p:nvPr/>
        </p:nvSpPr>
        <p:spPr>
          <a:xfrm>
            <a:off x="669462" y="1945129"/>
            <a:ext cx="2868208" cy="4374818"/>
          </a:xfrm>
          <a:custGeom>
            <a:avLst/>
            <a:gdLst/>
            <a:ahLst/>
            <a:cxnLst/>
            <a:rect l="l" t="t" r="r" b="b"/>
            <a:pathLst>
              <a:path w="52572" h="80187" extrusionOk="0">
                <a:moveTo>
                  <a:pt x="5290" y="793"/>
                </a:moveTo>
                <a:cubicBezTo>
                  <a:pt x="6018" y="793"/>
                  <a:pt x="6588" y="1363"/>
                  <a:pt x="6588" y="2059"/>
                </a:cubicBezTo>
                <a:cubicBezTo>
                  <a:pt x="6588" y="2788"/>
                  <a:pt x="6018" y="3358"/>
                  <a:pt x="5290" y="3358"/>
                </a:cubicBezTo>
                <a:cubicBezTo>
                  <a:pt x="4593" y="3358"/>
                  <a:pt x="4023" y="2788"/>
                  <a:pt x="4023" y="2059"/>
                </a:cubicBezTo>
                <a:cubicBezTo>
                  <a:pt x="4023" y="1363"/>
                  <a:pt x="4593" y="793"/>
                  <a:pt x="5290" y="793"/>
                </a:cubicBezTo>
                <a:close/>
                <a:moveTo>
                  <a:pt x="5290" y="1"/>
                </a:moveTo>
                <a:cubicBezTo>
                  <a:pt x="4149" y="1"/>
                  <a:pt x="3231" y="919"/>
                  <a:pt x="3231" y="2059"/>
                </a:cubicBezTo>
                <a:cubicBezTo>
                  <a:pt x="3231" y="3200"/>
                  <a:pt x="4149" y="4150"/>
                  <a:pt x="5290" y="4150"/>
                </a:cubicBezTo>
                <a:cubicBezTo>
                  <a:pt x="6303" y="4150"/>
                  <a:pt x="7126" y="3421"/>
                  <a:pt x="7316" y="2471"/>
                </a:cubicBezTo>
                <a:lnTo>
                  <a:pt x="41741" y="2471"/>
                </a:lnTo>
                <a:cubicBezTo>
                  <a:pt x="44433" y="2471"/>
                  <a:pt x="46934" y="3516"/>
                  <a:pt x="48866" y="5448"/>
                </a:cubicBezTo>
                <a:cubicBezTo>
                  <a:pt x="50735" y="7348"/>
                  <a:pt x="51780" y="9818"/>
                  <a:pt x="51748" y="12447"/>
                </a:cubicBezTo>
                <a:cubicBezTo>
                  <a:pt x="51716" y="15075"/>
                  <a:pt x="50703" y="17546"/>
                  <a:pt x="48835" y="19414"/>
                </a:cubicBezTo>
                <a:cubicBezTo>
                  <a:pt x="46966" y="21282"/>
                  <a:pt x="44464" y="22328"/>
                  <a:pt x="41804" y="22328"/>
                </a:cubicBezTo>
                <a:lnTo>
                  <a:pt x="6715" y="22328"/>
                </a:lnTo>
                <a:cubicBezTo>
                  <a:pt x="3009" y="22328"/>
                  <a:pt x="1" y="25336"/>
                  <a:pt x="1" y="29041"/>
                </a:cubicBezTo>
                <a:lnTo>
                  <a:pt x="1" y="73473"/>
                </a:lnTo>
                <a:cubicBezTo>
                  <a:pt x="1" y="77178"/>
                  <a:pt x="3009" y="80187"/>
                  <a:pt x="6715" y="80187"/>
                </a:cubicBezTo>
                <a:lnTo>
                  <a:pt x="48391" y="80187"/>
                </a:lnTo>
                <a:lnTo>
                  <a:pt x="48391" y="79395"/>
                </a:lnTo>
                <a:lnTo>
                  <a:pt x="6715" y="79395"/>
                </a:lnTo>
                <a:cubicBezTo>
                  <a:pt x="3453" y="79395"/>
                  <a:pt x="793" y="76735"/>
                  <a:pt x="793" y="73441"/>
                </a:cubicBezTo>
                <a:lnTo>
                  <a:pt x="793" y="29041"/>
                </a:lnTo>
                <a:cubicBezTo>
                  <a:pt x="793" y="25779"/>
                  <a:pt x="3453" y="23119"/>
                  <a:pt x="6715" y="23119"/>
                </a:cubicBezTo>
                <a:lnTo>
                  <a:pt x="41836" y="23119"/>
                </a:lnTo>
                <a:cubicBezTo>
                  <a:pt x="44686" y="23119"/>
                  <a:pt x="47378" y="22011"/>
                  <a:pt x="49405" y="19984"/>
                </a:cubicBezTo>
                <a:cubicBezTo>
                  <a:pt x="51400" y="17957"/>
                  <a:pt x="52508" y="15297"/>
                  <a:pt x="52540" y="12447"/>
                </a:cubicBezTo>
                <a:cubicBezTo>
                  <a:pt x="52572" y="9628"/>
                  <a:pt x="51463" y="6936"/>
                  <a:pt x="49405" y="4878"/>
                </a:cubicBezTo>
                <a:cubicBezTo>
                  <a:pt x="47346" y="2820"/>
                  <a:pt x="44623" y="1679"/>
                  <a:pt x="41741" y="1679"/>
                </a:cubicBezTo>
                <a:lnTo>
                  <a:pt x="7316" y="1679"/>
                </a:lnTo>
                <a:cubicBezTo>
                  <a:pt x="7126" y="729"/>
                  <a:pt x="6303" y="1"/>
                  <a:pt x="5290" y="1"/>
                </a:cubicBez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36;p29">
            <a:extLst>
              <a:ext uri="{FF2B5EF4-FFF2-40B4-BE49-F238E27FC236}">
                <a16:creationId xmlns:a16="http://schemas.microsoft.com/office/drawing/2014/main" id="{21CAC467-927C-3F39-12FF-CF744D402264}"/>
              </a:ext>
            </a:extLst>
          </p:cNvPr>
          <p:cNvSpPr/>
          <p:nvPr/>
        </p:nvSpPr>
        <p:spPr>
          <a:xfrm>
            <a:off x="196716" y="2190293"/>
            <a:ext cx="2565037" cy="846956"/>
          </a:xfrm>
          <a:custGeom>
            <a:avLst/>
            <a:gdLst/>
            <a:ahLst/>
            <a:cxnLst/>
            <a:rect l="l" t="t" r="r" b="b"/>
            <a:pathLst>
              <a:path w="34076" h="14347" extrusionOk="0">
                <a:moveTo>
                  <a:pt x="0" y="0"/>
                </a:moveTo>
                <a:lnTo>
                  <a:pt x="0" y="14346"/>
                </a:lnTo>
                <a:lnTo>
                  <a:pt x="34076" y="14346"/>
                </a:lnTo>
                <a:cubicBezTo>
                  <a:pt x="31891" y="12700"/>
                  <a:pt x="30497" y="10103"/>
                  <a:pt x="30497" y="7158"/>
                </a:cubicBezTo>
                <a:cubicBezTo>
                  <a:pt x="30497" y="4244"/>
                  <a:pt x="31891" y="1647"/>
                  <a:pt x="34076" y="0"/>
                </a:cubicBez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tabLst>
                <a:tab pos="3168660" algn="l"/>
              </a:tabLst>
            </a:pPr>
            <a:r>
              <a:rPr lang="th-TH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1) 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Post Partum Hemorrhage (PPH)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ea typeface="Calibri" panose="020F0502020204030204" pitchFamily="34" charset="0"/>
              <a:cs typeface="BrowalliaUPC" pitchFamily="34" charset="-34"/>
            </a:endParaRPr>
          </a:p>
        </p:txBody>
      </p:sp>
      <p:grpSp>
        <p:nvGrpSpPr>
          <p:cNvPr id="8" name="Google Shape;1047;p29">
            <a:extLst>
              <a:ext uri="{FF2B5EF4-FFF2-40B4-BE49-F238E27FC236}">
                <a16:creationId xmlns:a16="http://schemas.microsoft.com/office/drawing/2014/main" id="{36DB74E8-F800-FB1B-572E-086E63122B3D}"/>
              </a:ext>
            </a:extLst>
          </p:cNvPr>
          <p:cNvGrpSpPr/>
          <p:nvPr/>
        </p:nvGrpSpPr>
        <p:grpSpPr>
          <a:xfrm>
            <a:off x="2590312" y="2306987"/>
            <a:ext cx="753161" cy="652144"/>
            <a:chOff x="3855415" y="1753159"/>
            <a:chExt cx="337866" cy="292550"/>
          </a:xfrm>
        </p:grpSpPr>
        <p:sp>
          <p:nvSpPr>
            <p:cNvPr id="9" name="Google Shape;1048;p29">
              <a:extLst>
                <a:ext uri="{FF2B5EF4-FFF2-40B4-BE49-F238E27FC236}">
                  <a16:creationId xmlns:a16="http://schemas.microsoft.com/office/drawing/2014/main" id="{EB06F732-E734-D647-3EF2-770FFE9A875D}"/>
                </a:ext>
              </a:extLst>
            </p:cNvPr>
            <p:cNvSpPr/>
            <p:nvPr/>
          </p:nvSpPr>
          <p:spPr>
            <a:xfrm>
              <a:off x="4032699" y="1808553"/>
              <a:ext cx="139899" cy="183411"/>
            </a:xfrm>
            <a:custGeom>
              <a:avLst/>
              <a:gdLst/>
              <a:ahLst/>
              <a:cxnLst/>
              <a:rect l="l" t="t" r="r" b="b"/>
              <a:pathLst>
                <a:path w="4498" h="5897" extrusionOk="0">
                  <a:moveTo>
                    <a:pt x="2570" y="1"/>
                  </a:moveTo>
                  <a:cubicBezTo>
                    <a:pt x="2471" y="1"/>
                    <a:pt x="2376" y="40"/>
                    <a:pt x="2313" y="119"/>
                  </a:cubicBezTo>
                  <a:lnTo>
                    <a:pt x="919" y="1608"/>
                  </a:lnTo>
                  <a:cubicBezTo>
                    <a:pt x="856" y="1703"/>
                    <a:pt x="824" y="1829"/>
                    <a:pt x="824" y="1924"/>
                  </a:cubicBezTo>
                  <a:lnTo>
                    <a:pt x="1014" y="2811"/>
                  </a:lnTo>
                  <a:cubicBezTo>
                    <a:pt x="1046" y="2938"/>
                    <a:pt x="1014" y="3065"/>
                    <a:pt x="919" y="3160"/>
                  </a:cubicBezTo>
                  <a:lnTo>
                    <a:pt x="159" y="3888"/>
                  </a:lnTo>
                  <a:cubicBezTo>
                    <a:pt x="32" y="4015"/>
                    <a:pt x="1" y="4205"/>
                    <a:pt x="96" y="4363"/>
                  </a:cubicBezTo>
                  <a:cubicBezTo>
                    <a:pt x="127" y="4458"/>
                    <a:pt x="159" y="4553"/>
                    <a:pt x="191" y="4680"/>
                  </a:cubicBezTo>
                  <a:cubicBezTo>
                    <a:pt x="191" y="4806"/>
                    <a:pt x="254" y="4933"/>
                    <a:pt x="381" y="4996"/>
                  </a:cubicBezTo>
                  <a:cubicBezTo>
                    <a:pt x="571" y="5091"/>
                    <a:pt x="887" y="5313"/>
                    <a:pt x="919" y="5598"/>
                  </a:cubicBezTo>
                  <a:cubicBezTo>
                    <a:pt x="943" y="5839"/>
                    <a:pt x="1205" y="5896"/>
                    <a:pt x="1468" y="5896"/>
                  </a:cubicBezTo>
                  <a:cubicBezTo>
                    <a:pt x="1551" y="5896"/>
                    <a:pt x="1635" y="5891"/>
                    <a:pt x="1711" y="5883"/>
                  </a:cubicBezTo>
                  <a:cubicBezTo>
                    <a:pt x="1901" y="5883"/>
                    <a:pt x="2028" y="5725"/>
                    <a:pt x="2059" y="5566"/>
                  </a:cubicBezTo>
                  <a:lnTo>
                    <a:pt x="2091" y="5218"/>
                  </a:lnTo>
                  <a:cubicBezTo>
                    <a:pt x="2123" y="5155"/>
                    <a:pt x="2154" y="5060"/>
                    <a:pt x="2218" y="5028"/>
                  </a:cubicBezTo>
                  <a:lnTo>
                    <a:pt x="3104" y="4078"/>
                  </a:lnTo>
                  <a:cubicBezTo>
                    <a:pt x="3199" y="3983"/>
                    <a:pt x="3231" y="3856"/>
                    <a:pt x="3199" y="3730"/>
                  </a:cubicBezTo>
                  <a:lnTo>
                    <a:pt x="3073" y="3255"/>
                  </a:lnTo>
                  <a:cubicBezTo>
                    <a:pt x="3041" y="3096"/>
                    <a:pt x="3073" y="2938"/>
                    <a:pt x="3168" y="2843"/>
                  </a:cubicBezTo>
                  <a:lnTo>
                    <a:pt x="3738" y="2368"/>
                  </a:lnTo>
                  <a:cubicBezTo>
                    <a:pt x="3833" y="2304"/>
                    <a:pt x="3896" y="2273"/>
                    <a:pt x="3991" y="2273"/>
                  </a:cubicBezTo>
                  <a:lnTo>
                    <a:pt x="4086" y="2273"/>
                  </a:lnTo>
                  <a:cubicBezTo>
                    <a:pt x="4276" y="2273"/>
                    <a:pt x="4434" y="2114"/>
                    <a:pt x="4466" y="1924"/>
                  </a:cubicBezTo>
                  <a:cubicBezTo>
                    <a:pt x="4498" y="1829"/>
                    <a:pt x="4434" y="1703"/>
                    <a:pt x="4371" y="1608"/>
                  </a:cubicBezTo>
                  <a:lnTo>
                    <a:pt x="2851" y="119"/>
                  </a:lnTo>
                  <a:cubicBezTo>
                    <a:pt x="2772" y="40"/>
                    <a:pt x="2669" y="1"/>
                    <a:pt x="2570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9;p29">
              <a:extLst>
                <a:ext uri="{FF2B5EF4-FFF2-40B4-BE49-F238E27FC236}">
                  <a16:creationId xmlns:a16="http://schemas.microsoft.com/office/drawing/2014/main" id="{EF1A64FA-9DB0-80F1-3A88-922563B28BE9}"/>
                </a:ext>
              </a:extLst>
            </p:cNvPr>
            <p:cNvSpPr/>
            <p:nvPr/>
          </p:nvSpPr>
          <p:spPr>
            <a:xfrm>
              <a:off x="3855415" y="1753159"/>
              <a:ext cx="337866" cy="292550"/>
            </a:xfrm>
            <a:custGeom>
              <a:avLst/>
              <a:gdLst/>
              <a:ahLst/>
              <a:cxnLst/>
              <a:rect l="l" t="t" r="r" b="b"/>
              <a:pathLst>
                <a:path w="10863" h="9406" extrusionOk="0">
                  <a:moveTo>
                    <a:pt x="3104" y="475"/>
                  </a:moveTo>
                  <a:cubicBezTo>
                    <a:pt x="3167" y="475"/>
                    <a:pt x="3199" y="475"/>
                    <a:pt x="3231" y="507"/>
                  </a:cubicBezTo>
                  <a:lnTo>
                    <a:pt x="3801" y="1077"/>
                  </a:lnTo>
                  <a:cubicBezTo>
                    <a:pt x="3864" y="1140"/>
                    <a:pt x="3864" y="1267"/>
                    <a:pt x="3801" y="1330"/>
                  </a:cubicBezTo>
                  <a:lnTo>
                    <a:pt x="1362" y="3800"/>
                  </a:lnTo>
                  <a:cubicBezTo>
                    <a:pt x="1330" y="3832"/>
                    <a:pt x="1299" y="3864"/>
                    <a:pt x="1235" y="3864"/>
                  </a:cubicBezTo>
                  <a:cubicBezTo>
                    <a:pt x="1204" y="3864"/>
                    <a:pt x="1140" y="3832"/>
                    <a:pt x="1109" y="3800"/>
                  </a:cubicBezTo>
                  <a:lnTo>
                    <a:pt x="507" y="3199"/>
                  </a:lnTo>
                  <a:cubicBezTo>
                    <a:pt x="475" y="3167"/>
                    <a:pt x="444" y="3104"/>
                    <a:pt x="444" y="3072"/>
                  </a:cubicBezTo>
                  <a:cubicBezTo>
                    <a:pt x="444" y="3009"/>
                    <a:pt x="475" y="2977"/>
                    <a:pt x="507" y="2945"/>
                  </a:cubicBezTo>
                  <a:lnTo>
                    <a:pt x="2977" y="507"/>
                  </a:lnTo>
                  <a:cubicBezTo>
                    <a:pt x="3009" y="475"/>
                    <a:pt x="3072" y="475"/>
                    <a:pt x="3104" y="475"/>
                  </a:cubicBezTo>
                  <a:close/>
                  <a:moveTo>
                    <a:pt x="7759" y="475"/>
                  </a:moveTo>
                  <a:cubicBezTo>
                    <a:pt x="7791" y="475"/>
                    <a:pt x="7854" y="475"/>
                    <a:pt x="7886" y="507"/>
                  </a:cubicBezTo>
                  <a:lnTo>
                    <a:pt x="10324" y="2945"/>
                  </a:lnTo>
                  <a:cubicBezTo>
                    <a:pt x="10356" y="2977"/>
                    <a:pt x="10388" y="3040"/>
                    <a:pt x="10388" y="3072"/>
                  </a:cubicBezTo>
                  <a:cubicBezTo>
                    <a:pt x="10388" y="3135"/>
                    <a:pt x="10388" y="3167"/>
                    <a:pt x="10356" y="3199"/>
                  </a:cubicBezTo>
                  <a:lnTo>
                    <a:pt x="9754" y="3800"/>
                  </a:lnTo>
                  <a:cubicBezTo>
                    <a:pt x="9723" y="3832"/>
                    <a:pt x="9659" y="3864"/>
                    <a:pt x="9628" y="3864"/>
                  </a:cubicBezTo>
                  <a:cubicBezTo>
                    <a:pt x="9564" y="3864"/>
                    <a:pt x="9533" y="3832"/>
                    <a:pt x="9501" y="3800"/>
                  </a:cubicBezTo>
                  <a:lnTo>
                    <a:pt x="7062" y="1330"/>
                  </a:lnTo>
                  <a:cubicBezTo>
                    <a:pt x="6999" y="1267"/>
                    <a:pt x="6999" y="1140"/>
                    <a:pt x="7062" y="1077"/>
                  </a:cubicBezTo>
                  <a:lnTo>
                    <a:pt x="7633" y="507"/>
                  </a:lnTo>
                  <a:cubicBezTo>
                    <a:pt x="7664" y="475"/>
                    <a:pt x="7696" y="475"/>
                    <a:pt x="7759" y="475"/>
                  </a:cubicBezTo>
                  <a:close/>
                  <a:moveTo>
                    <a:pt x="3199" y="4941"/>
                  </a:moveTo>
                  <a:cubicBezTo>
                    <a:pt x="3262" y="4941"/>
                    <a:pt x="3357" y="4972"/>
                    <a:pt x="3421" y="5036"/>
                  </a:cubicBezTo>
                  <a:cubicBezTo>
                    <a:pt x="3547" y="5162"/>
                    <a:pt x="3547" y="5352"/>
                    <a:pt x="3421" y="5479"/>
                  </a:cubicBezTo>
                  <a:lnTo>
                    <a:pt x="2439" y="6461"/>
                  </a:lnTo>
                  <a:lnTo>
                    <a:pt x="2217" y="6239"/>
                  </a:lnTo>
                  <a:cubicBezTo>
                    <a:pt x="2090" y="6112"/>
                    <a:pt x="2090" y="5922"/>
                    <a:pt x="2217" y="5796"/>
                  </a:cubicBezTo>
                  <a:lnTo>
                    <a:pt x="2977" y="5036"/>
                  </a:lnTo>
                  <a:cubicBezTo>
                    <a:pt x="3040" y="4972"/>
                    <a:pt x="3104" y="4941"/>
                    <a:pt x="3199" y="4941"/>
                  </a:cubicBezTo>
                  <a:close/>
                  <a:moveTo>
                    <a:pt x="4390" y="5313"/>
                  </a:moveTo>
                  <a:cubicBezTo>
                    <a:pt x="4474" y="5313"/>
                    <a:pt x="4561" y="5336"/>
                    <a:pt x="4624" y="5384"/>
                  </a:cubicBezTo>
                  <a:cubicBezTo>
                    <a:pt x="4656" y="5447"/>
                    <a:pt x="4719" y="5542"/>
                    <a:pt x="4719" y="5606"/>
                  </a:cubicBezTo>
                  <a:cubicBezTo>
                    <a:pt x="4719" y="5701"/>
                    <a:pt x="4687" y="5796"/>
                    <a:pt x="4624" y="5827"/>
                  </a:cubicBezTo>
                  <a:lnTo>
                    <a:pt x="3199" y="7252"/>
                  </a:lnTo>
                  <a:lnTo>
                    <a:pt x="2755" y="6777"/>
                  </a:lnTo>
                  <a:lnTo>
                    <a:pt x="4181" y="5384"/>
                  </a:lnTo>
                  <a:cubicBezTo>
                    <a:pt x="4228" y="5336"/>
                    <a:pt x="4307" y="5313"/>
                    <a:pt x="4390" y="5313"/>
                  </a:cubicBezTo>
                  <a:close/>
                  <a:moveTo>
                    <a:pt x="4972" y="6271"/>
                  </a:moveTo>
                  <a:cubicBezTo>
                    <a:pt x="5051" y="6271"/>
                    <a:pt x="5131" y="6302"/>
                    <a:pt x="5194" y="6366"/>
                  </a:cubicBezTo>
                  <a:cubicBezTo>
                    <a:pt x="5321" y="6492"/>
                    <a:pt x="5321" y="6682"/>
                    <a:pt x="5194" y="6809"/>
                  </a:cubicBezTo>
                  <a:lnTo>
                    <a:pt x="3959" y="8044"/>
                  </a:lnTo>
                  <a:lnTo>
                    <a:pt x="3516" y="7569"/>
                  </a:lnTo>
                  <a:lnTo>
                    <a:pt x="4751" y="6366"/>
                  </a:lnTo>
                  <a:cubicBezTo>
                    <a:pt x="4814" y="6302"/>
                    <a:pt x="4893" y="6271"/>
                    <a:pt x="4972" y="6271"/>
                  </a:cubicBezTo>
                  <a:close/>
                  <a:moveTo>
                    <a:pt x="5701" y="7094"/>
                  </a:moveTo>
                  <a:cubicBezTo>
                    <a:pt x="5780" y="7094"/>
                    <a:pt x="5859" y="7126"/>
                    <a:pt x="5922" y="7189"/>
                  </a:cubicBezTo>
                  <a:cubicBezTo>
                    <a:pt x="6049" y="7316"/>
                    <a:pt x="6049" y="7506"/>
                    <a:pt x="5922" y="7632"/>
                  </a:cubicBezTo>
                  <a:lnTo>
                    <a:pt x="5131" y="8424"/>
                  </a:lnTo>
                  <a:lnTo>
                    <a:pt x="4909" y="8646"/>
                  </a:lnTo>
                  <a:cubicBezTo>
                    <a:pt x="4877" y="8677"/>
                    <a:pt x="4814" y="8709"/>
                    <a:pt x="4751" y="8709"/>
                  </a:cubicBezTo>
                  <a:cubicBezTo>
                    <a:pt x="4656" y="8709"/>
                    <a:pt x="4592" y="8677"/>
                    <a:pt x="4561" y="8646"/>
                  </a:cubicBezTo>
                  <a:lnTo>
                    <a:pt x="4307" y="8361"/>
                  </a:lnTo>
                  <a:lnTo>
                    <a:pt x="5479" y="7189"/>
                  </a:lnTo>
                  <a:cubicBezTo>
                    <a:pt x="5542" y="7126"/>
                    <a:pt x="5622" y="7094"/>
                    <a:pt x="5701" y="7094"/>
                  </a:cubicBezTo>
                  <a:close/>
                  <a:moveTo>
                    <a:pt x="6872" y="1774"/>
                  </a:moveTo>
                  <a:lnTo>
                    <a:pt x="8931" y="3864"/>
                  </a:lnTo>
                  <a:lnTo>
                    <a:pt x="8804" y="4022"/>
                  </a:lnTo>
                  <a:cubicBezTo>
                    <a:pt x="8646" y="4212"/>
                    <a:pt x="8614" y="4434"/>
                    <a:pt x="8614" y="4624"/>
                  </a:cubicBezTo>
                  <a:cubicBezTo>
                    <a:pt x="8646" y="4751"/>
                    <a:pt x="8614" y="4972"/>
                    <a:pt x="8456" y="5226"/>
                  </a:cubicBezTo>
                  <a:lnTo>
                    <a:pt x="7474" y="4244"/>
                  </a:lnTo>
                  <a:cubicBezTo>
                    <a:pt x="7427" y="4196"/>
                    <a:pt x="7371" y="4173"/>
                    <a:pt x="7316" y="4173"/>
                  </a:cubicBezTo>
                  <a:cubicBezTo>
                    <a:pt x="7260" y="4173"/>
                    <a:pt x="7205" y="4196"/>
                    <a:pt x="7157" y="4244"/>
                  </a:cubicBezTo>
                  <a:cubicBezTo>
                    <a:pt x="7062" y="4339"/>
                    <a:pt x="7062" y="4497"/>
                    <a:pt x="7157" y="4592"/>
                  </a:cubicBezTo>
                  <a:lnTo>
                    <a:pt x="8614" y="6049"/>
                  </a:lnTo>
                  <a:cubicBezTo>
                    <a:pt x="8678" y="6112"/>
                    <a:pt x="8709" y="6176"/>
                    <a:pt x="8709" y="6271"/>
                  </a:cubicBezTo>
                  <a:cubicBezTo>
                    <a:pt x="8709" y="6366"/>
                    <a:pt x="8678" y="6429"/>
                    <a:pt x="8614" y="6492"/>
                  </a:cubicBezTo>
                  <a:cubicBezTo>
                    <a:pt x="8583" y="6556"/>
                    <a:pt x="8488" y="6587"/>
                    <a:pt x="8393" y="6587"/>
                  </a:cubicBezTo>
                  <a:cubicBezTo>
                    <a:pt x="8329" y="6587"/>
                    <a:pt x="8234" y="6556"/>
                    <a:pt x="8171" y="6492"/>
                  </a:cubicBezTo>
                  <a:cubicBezTo>
                    <a:pt x="8139" y="6445"/>
                    <a:pt x="8084" y="6421"/>
                    <a:pt x="8024" y="6421"/>
                  </a:cubicBezTo>
                  <a:cubicBezTo>
                    <a:pt x="7965" y="6421"/>
                    <a:pt x="7902" y="6445"/>
                    <a:pt x="7854" y="6492"/>
                  </a:cubicBezTo>
                  <a:cubicBezTo>
                    <a:pt x="7759" y="6587"/>
                    <a:pt x="7759" y="6746"/>
                    <a:pt x="7854" y="6809"/>
                  </a:cubicBezTo>
                  <a:cubicBezTo>
                    <a:pt x="7918" y="6872"/>
                    <a:pt x="7949" y="6967"/>
                    <a:pt x="7949" y="7031"/>
                  </a:cubicBezTo>
                  <a:cubicBezTo>
                    <a:pt x="7949" y="7126"/>
                    <a:pt x="7918" y="7221"/>
                    <a:pt x="7854" y="7252"/>
                  </a:cubicBezTo>
                  <a:cubicBezTo>
                    <a:pt x="7791" y="7316"/>
                    <a:pt x="7728" y="7347"/>
                    <a:pt x="7633" y="7347"/>
                  </a:cubicBezTo>
                  <a:cubicBezTo>
                    <a:pt x="7537" y="7347"/>
                    <a:pt x="7474" y="7316"/>
                    <a:pt x="7411" y="7252"/>
                  </a:cubicBezTo>
                  <a:cubicBezTo>
                    <a:pt x="7363" y="7221"/>
                    <a:pt x="7300" y="7205"/>
                    <a:pt x="7241" y="7205"/>
                  </a:cubicBezTo>
                  <a:cubicBezTo>
                    <a:pt x="7181" y="7205"/>
                    <a:pt x="7126" y="7221"/>
                    <a:pt x="7094" y="7252"/>
                  </a:cubicBezTo>
                  <a:cubicBezTo>
                    <a:pt x="6999" y="7347"/>
                    <a:pt x="6999" y="7506"/>
                    <a:pt x="7094" y="7601"/>
                  </a:cubicBezTo>
                  <a:cubicBezTo>
                    <a:pt x="7157" y="7664"/>
                    <a:pt x="7189" y="7727"/>
                    <a:pt x="7189" y="7822"/>
                  </a:cubicBezTo>
                  <a:cubicBezTo>
                    <a:pt x="7189" y="7886"/>
                    <a:pt x="7157" y="7981"/>
                    <a:pt x="7094" y="8044"/>
                  </a:cubicBezTo>
                  <a:cubicBezTo>
                    <a:pt x="7031" y="8107"/>
                    <a:pt x="6936" y="8139"/>
                    <a:pt x="6872" y="8139"/>
                  </a:cubicBezTo>
                  <a:cubicBezTo>
                    <a:pt x="6777" y="8139"/>
                    <a:pt x="6714" y="8107"/>
                    <a:pt x="6651" y="8044"/>
                  </a:cubicBezTo>
                  <a:cubicBezTo>
                    <a:pt x="6603" y="7997"/>
                    <a:pt x="6540" y="7973"/>
                    <a:pt x="6477" y="7973"/>
                  </a:cubicBezTo>
                  <a:cubicBezTo>
                    <a:pt x="6413" y="7973"/>
                    <a:pt x="6350" y="7997"/>
                    <a:pt x="6302" y="8044"/>
                  </a:cubicBezTo>
                  <a:cubicBezTo>
                    <a:pt x="6207" y="8139"/>
                    <a:pt x="6207" y="8266"/>
                    <a:pt x="6302" y="8361"/>
                  </a:cubicBezTo>
                  <a:cubicBezTo>
                    <a:pt x="6366" y="8424"/>
                    <a:pt x="6397" y="8519"/>
                    <a:pt x="6397" y="8582"/>
                  </a:cubicBezTo>
                  <a:cubicBezTo>
                    <a:pt x="6397" y="8677"/>
                    <a:pt x="6366" y="8741"/>
                    <a:pt x="6302" y="8804"/>
                  </a:cubicBezTo>
                  <a:cubicBezTo>
                    <a:pt x="6239" y="8867"/>
                    <a:pt x="6160" y="8899"/>
                    <a:pt x="6081" y="8899"/>
                  </a:cubicBezTo>
                  <a:cubicBezTo>
                    <a:pt x="6002" y="8899"/>
                    <a:pt x="5922" y="8867"/>
                    <a:pt x="5859" y="8804"/>
                  </a:cubicBezTo>
                  <a:lnTo>
                    <a:pt x="5637" y="8582"/>
                  </a:lnTo>
                  <a:lnTo>
                    <a:pt x="6271" y="7949"/>
                  </a:lnTo>
                  <a:cubicBezTo>
                    <a:pt x="6587" y="7632"/>
                    <a:pt x="6587" y="7157"/>
                    <a:pt x="6271" y="6841"/>
                  </a:cubicBezTo>
                  <a:cubicBezTo>
                    <a:pt x="6144" y="6714"/>
                    <a:pt x="5954" y="6619"/>
                    <a:pt x="5764" y="6619"/>
                  </a:cubicBezTo>
                  <a:cubicBezTo>
                    <a:pt x="5796" y="6397"/>
                    <a:pt x="5701" y="6176"/>
                    <a:pt x="5542" y="6017"/>
                  </a:cubicBezTo>
                  <a:cubicBezTo>
                    <a:pt x="5447" y="5922"/>
                    <a:pt x="5321" y="5827"/>
                    <a:pt x="5162" y="5796"/>
                  </a:cubicBezTo>
                  <a:cubicBezTo>
                    <a:pt x="5162" y="5732"/>
                    <a:pt x="5194" y="5669"/>
                    <a:pt x="5194" y="5606"/>
                  </a:cubicBezTo>
                  <a:cubicBezTo>
                    <a:pt x="5194" y="5384"/>
                    <a:pt x="5099" y="5194"/>
                    <a:pt x="4972" y="5036"/>
                  </a:cubicBezTo>
                  <a:cubicBezTo>
                    <a:pt x="4814" y="4909"/>
                    <a:pt x="4624" y="4814"/>
                    <a:pt x="4402" y="4814"/>
                  </a:cubicBezTo>
                  <a:cubicBezTo>
                    <a:pt x="4244" y="4814"/>
                    <a:pt x="4086" y="4877"/>
                    <a:pt x="3959" y="4972"/>
                  </a:cubicBezTo>
                  <a:cubicBezTo>
                    <a:pt x="3896" y="4846"/>
                    <a:pt x="3832" y="4751"/>
                    <a:pt x="3769" y="4687"/>
                  </a:cubicBezTo>
                  <a:cubicBezTo>
                    <a:pt x="3611" y="4529"/>
                    <a:pt x="3413" y="4450"/>
                    <a:pt x="3215" y="4450"/>
                  </a:cubicBezTo>
                  <a:cubicBezTo>
                    <a:pt x="3017" y="4450"/>
                    <a:pt x="2819" y="4529"/>
                    <a:pt x="2660" y="4687"/>
                  </a:cubicBezTo>
                  <a:lnTo>
                    <a:pt x="2185" y="5162"/>
                  </a:lnTo>
                  <a:cubicBezTo>
                    <a:pt x="2122" y="4972"/>
                    <a:pt x="2122" y="4846"/>
                    <a:pt x="2154" y="4751"/>
                  </a:cubicBezTo>
                  <a:cubicBezTo>
                    <a:pt x="2185" y="4497"/>
                    <a:pt x="2122" y="4244"/>
                    <a:pt x="1964" y="4054"/>
                  </a:cubicBezTo>
                  <a:lnTo>
                    <a:pt x="1869" y="3959"/>
                  </a:lnTo>
                  <a:lnTo>
                    <a:pt x="3927" y="1869"/>
                  </a:lnTo>
                  <a:lnTo>
                    <a:pt x="4054" y="2027"/>
                  </a:lnTo>
                  <a:cubicBezTo>
                    <a:pt x="4190" y="2163"/>
                    <a:pt x="4362" y="2228"/>
                    <a:pt x="4534" y="2228"/>
                  </a:cubicBezTo>
                  <a:cubicBezTo>
                    <a:pt x="4641" y="2228"/>
                    <a:pt x="4748" y="2202"/>
                    <a:pt x="4846" y="2154"/>
                  </a:cubicBezTo>
                  <a:cubicBezTo>
                    <a:pt x="4913" y="2131"/>
                    <a:pt x="4980" y="2109"/>
                    <a:pt x="5058" y="2109"/>
                  </a:cubicBezTo>
                  <a:cubicBezTo>
                    <a:pt x="5091" y="2109"/>
                    <a:pt x="5125" y="2113"/>
                    <a:pt x="5162" y="2122"/>
                  </a:cubicBezTo>
                  <a:lnTo>
                    <a:pt x="3864" y="3420"/>
                  </a:lnTo>
                  <a:cubicBezTo>
                    <a:pt x="3737" y="3579"/>
                    <a:pt x="3674" y="3769"/>
                    <a:pt x="3737" y="3959"/>
                  </a:cubicBezTo>
                  <a:cubicBezTo>
                    <a:pt x="3801" y="4149"/>
                    <a:pt x="3959" y="4307"/>
                    <a:pt x="4149" y="4339"/>
                  </a:cubicBezTo>
                  <a:cubicBezTo>
                    <a:pt x="4276" y="4371"/>
                    <a:pt x="4434" y="4402"/>
                    <a:pt x="4592" y="4402"/>
                  </a:cubicBezTo>
                  <a:cubicBezTo>
                    <a:pt x="5004" y="4402"/>
                    <a:pt x="5511" y="4244"/>
                    <a:pt x="5954" y="3800"/>
                  </a:cubicBezTo>
                  <a:cubicBezTo>
                    <a:pt x="6049" y="3705"/>
                    <a:pt x="6049" y="3579"/>
                    <a:pt x="5954" y="3484"/>
                  </a:cubicBezTo>
                  <a:cubicBezTo>
                    <a:pt x="5907" y="3436"/>
                    <a:pt x="5843" y="3413"/>
                    <a:pt x="5784" y="3413"/>
                  </a:cubicBezTo>
                  <a:cubicBezTo>
                    <a:pt x="5724" y="3413"/>
                    <a:pt x="5669" y="3436"/>
                    <a:pt x="5637" y="3484"/>
                  </a:cubicBezTo>
                  <a:cubicBezTo>
                    <a:pt x="5313" y="3784"/>
                    <a:pt x="4968" y="3926"/>
                    <a:pt x="4573" y="3926"/>
                  </a:cubicBezTo>
                  <a:cubicBezTo>
                    <a:pt x="4467" y="3926"/>
                    <a:pt x="4358" y="3916"/>
                    <a:pt x="4244" y="3895"/>
                  </a:cubicBezTo>
                  <a:cubicBezTo>
                    <a:pt x="4212" y="3864"/>
                    <a:pt x="4181" y="3832"/>
                    <a:pt x="4181" y="3832"/>
                  </a:cubicBezTo>
                  <a:cubicBezTo>
                    <a:pt x="4181" y="3800"/>
                    <a:pt x="4181" y="3769"/>
                    <a:pt x="4212" y="3737"/>
                  </a:cubicBezTo>
                  <a:lnTo>
                    <a:pt x="5732" y="2185"/>
                  </a:lnTo>
                  <a:lnTo>
                    <a:pt x="5764" y="2154"/>
                  </a:lnTo>
                  <a:cubicBezTo>
                    <a:pt x="5810" y="2107"/>
                    <a:pt x="5874" y="2078"/>
                    <a:pt x="5942" y="2078"/>
                  </a:cubicBezTo>
                  <a:cubicBezTo>
                    <a:pt x="5966" y="2078"/>
                    <a:pt x="5992" y="2082"/>
                    <a:pt x="6017" y="2090"/>
                  </a:cubicBezTo>
                  <a:lnTo>
                    <a:pt x="6112" y="2090"/>
                  </a:lnTo>
                  <a:cubicBezTo>
                    <a:pt x="6172" y="2107"/>
                    <a:pt x="6229" y="2115"/>
                    <a:pt x="6284" y="2115"/>
                  </a:cubicBezTo>
                  <a:cubicBezTo>
                    <a:pt x="6434" y="2115"/>
                    <a:pt x="6567" y="2056"/>
                    <a:pt x="6682" y="1964"/>
                  </a:cubicBezTo>
                  <a:lnTo>
                    <a:pt x="6872" y="1774"/>
                  </a:lnTo>
                  <a:close/>
                  <a:moveTo>
                    <a:pt x="3116" y="0"/>
                  </a:moveTo>
                  <a:cubicBezTo>
                    <a:pt x="2953" y="0"/>
                    <a:pt x="2787" y="64"/>
                    <a:pt x="2660" y="190"/>
                  </a:cubicBezTo>
                  <a:lnTo>
                    <a:pt x="190" y="2629"/>
                  </a:lnTo>
                  <a:cubicBezTo>
                    <a:pt x="64" y="2755"/>
                    <a:pt x="0" y="2914"/>
                    <a:pt x="0" y="3072"/>
                  </a:cubicBezTo>
                  <a:cubicBezTo>
                    <a:pt x="0" y="3262"/>
                    <a:pt x="64" y="3420"/>
                    <a:pt x="159" y="3515"/>
                  </a:cubicBezTo>
                  <a:lnTo>
                    <a:pt x="792" y="4149"/>
                  </a:lnTo>
                  <a:cubicBezTo>
                    <a:pt x="887" y="4244"/>
                    <a:pt x="1045" y="4307"/>
                    <a:pt x="1235" y="4307"/>
                  </a:cubicBezTo>
                  <a:cubicBezTo>
                    <a:pt x="1330" y="4307"/>
                    <a:pt x="1394" y="4307"/>
                    <a:pt x="1489" y="4276"/>
                  </a:cubicBezTo>
                  <a:lnTo>
                    <a:pt x="1584" y="4402"/>
                  </a:lnTo>
                  <a:cubicBezTo>
                    <a:pt x="1647" y="4466"/>
                    <a:pt x="1679" y="4561"/>
                    <a:pt x="1679" y="4656"/>
                  </a:cubicBezTo>
                  <a:cubicBezTo>
                    <a:pt x="1615" y="4877"/>
                    <a:pt x="1615" y="5162"/>
                    <a:pt x="1805" y="5542"/>
                  </a:cubicBezTo>
                  <a:cubicBezTo>
                    <a:pt x="1584" y="5859"/>
                    <a:pt x="1615" y="6302"/>
                    <a:pt x="1869" y="6556"/>
                  </a:cubicBezTo>
                  <a:lnTo>
                    <a:pt x="2090" y="6809"/>
                  </a:lnTo>
                  <a:lnTo>
                    <a:pt x="3009" y="7727"/>
                  </a:lnTo>
                  <a:lnTo>
                    <a:pt x="3801" y="8519"/>
                  </a:lnTo>
                  <a:lnTo>
                    <a:pt x="3801" y="8551"/>
                  </a:lnTo>
                  <a:lnTo>
                    <a:pt x="4212" y="8962"/>
                  </a:lnTo>
                  <a:cubicBezTo>
                    <a:pt x="4339" y="9089"/>
                    <a:pt x="4529" y="9184"/>
                    <a:pt x="4719" y="9184"/>
                  </a:cubicBezTo>
                  <a:cubicBezTo>
                    <a:pt x="4909" y="9184"/>
                    <a:pt x="5099" y="9121"/>
                    <a:pt x="5226" y="8962"/>
                  </a:cubicBezTo>
                  <a:lnTo>
                    <a:pt x="5289" y="8931"/>
                  </a:lnTo>
                  <a:lnTo>
                    <a:pt x="5511" y="9153"/>
                  </a:lnTo>
                  <a:cubicBezTo>
                    <a:pt x="5669" y="9311"/>
                    <a:pt x="5859" y="9406"/>
                    <a:pt x="6049" y="9406"/>
                  </a:cubicBezTo>
                  <a:cubicBezTo>
                    <a:pt x="6271" y="9406"/>
                    <a:pt x="6461" y="9311"/>
                    <a:pt x="6619" y="9153"/>
                  </a:cubicBezTo>
                  <a:cubicBezTo>
                    <a:pt x="6746" y="9026"/>
                    <a:pt x="6841" y="8836"/>
                    <a:pt x="6841" y="8614"/>
                  </a:cubicBezTo>
                  <a:cubicBezTo>
                    <a:pt x="7031" y="8614"/>
                    <a:pt x="7252" y="8519"/>
                    <a:pt x="7379" y="8392"/>
                  </a:cubicBezTo>
                  <a:cubicBezTo>
                    <a:pt x="7537" y="8234"/>
                    <a:pt x="7633" y="8044"/>
                    <a:pt x="7633" y="7822"/>
                  </a:cubicBezTo>
                  <a:cubicBezTo>
                    <a:pt x="7823" y="7822"/>
                    <a:pt x="8013" y="7759"/>
                    <a:pt x="8171" y="7601"/>
                  </a:cubicBezTo>
                  <a:cubicBezTo>
                    <a:pt x="8329" y="7442"/>
                    <a:pt x="8393" y="7252"/>
                    <a:pt x="8393" y="7062"/>
                  </a:cubicBezTo>
                  <a:cubicBezTo>
                    <a:pt x="8614" y="7062"/>
                    <a:pt x="8804" y="6967"/>
                    <a:pt x="8931" y="6841"/>
                  </a:cubicBezTo>
                  <a:cubicBezTo>
                    <a:pt x="9089" y="6682"/>
                    <a:pt x="9184" y="6492"/>
                    <a:pt x="9184" y="6271"/>
                  </a:cubicBezTo>
                  <a:cubicBezTo>
                    <a:pt x="9184" y="6049"/>
                    <a:pt x="9089" y="5859"/>
                    <a:pt x="8931" y="5732"/>
                  </a:cubicBezTo>
                  <a:lnTo>
                    <a:pt x="8773" y="5542"/>
                  </a:lnTo>
                  <a:cubicBezTo>
                    <a:pt x="9058" y="5131"/>
                    <a:pt x="9089" y="4782"/>
                    <a:pt x="9089" y="4561"/>
                  </a:cubicBezTo>
                  <a:cubicBezTo>
                    <a:pt x="9058" y="4497"/>
                    <a:pt x="9089" y="4402"/>
                    <a:pt x="9153" y="4339"/>
                  </a:cubicBezTo>
                  <a:lnTo>
                    <a:pt x="9248" y="4212"/>
                  </a:lnTo>
                  <a:cubicBezTo>
                    <a:pt x="9343" y="4276"/>
                    <a:pt x="9469" y="4307"/>
                    <a:pt x="9596" y="4307"/>
                  </a:cubicBezTo>
                  <a:cubicBezTo>
                    <a:pt x="9786" y="4307"/>
                    <a:pt x="9944" y="4244"/>
                    <a:pt x="10071" y="4117"/>
                  </a:cubicBezTo>
                  <a:lnTo>
                    <a:pt x="10673" y="3515"/>
                  </a:lnTo>
                  <a:cubicBezTo>
                    <a:pt x="10799" y="3389"/>
                    <a:pt x="10863" y="3230"/>
                    <a:pt x="10863" y="3072"/>
                  </a:cubicBezTo>
                  <a:cubicBezTo>
                    <a:pt x="10863" y="2914"/>
                    <a:pt x="10799" y="2755"/>
                    <a:pt x="10673" y="2629"/>
                  </a:cubicBezTo>
                  <a:lnTo>
                    <a:pt x="8203" y="190"/>
                  </a:lnTo>
                  <a:cubicBezTo>
                    <a:pt x="8076" y="64"/>
                    <a:pt x="7910" y="0"/>
                    <a:pt x="7743" y="0"/>
                  </a:cubicBezTo>
                  <a:cubicBezTo>
                    <a:pt x="7577" y="0"/>
                    <a:pt x="7411" y="64"/>
                    <a:pt x="7284" y="190"/>
                  </a:cubicBezTo>
                  <a:lnTo>
                    <a:pt x="6714" y="760"/>
                  </a:lnTo>
                  <a:cubicBezTo>
                    <a:pt x="6556" y="919"/>
                    <a:pt x="6492" y="1172"/>
                    <a:pt x="6587" y="1425"/>
                  </a:cubicBezTo>
                  <a:lnTo>
                    <a:pt x="6334" y="1615"/>
                  </a:lnTo>
                  <a:cubicBezTo>
                    <a:pt x="6302" y="1647"/>
                    <a:pt x="6239" y="1679"/>
                    <a:pt x="6207" y="1679"/>
                  </a:cubicBezTo>
                  <a:lnTo>
                    <a:pt x="6081" y="1647"/>
                  </a:lnTo>
                  <a:cubicBezTo>
                    <a:pt x="6036" y="1640"/>
                    <a:pt x="5989" y="1636"/>
                    <a:pt x="5942" y="1636"/>
                  </a:cubicBezTo>
                  <a:cubicBezTo>
                    <a:pt x="5790" y="1636"/>
                    <a:pt x="5632" y="1677"/>
                    <a:pt x="5511" y="1774"/>
                  </a:cubicBezTo>
                  <a:cubicBezTo>
                    <a:pt x="5343" y="1704"/>
                    <a:pt x="5188" y="1677"/>
                    <a:pt x="5051" y="1677"/>
                  </a:cubicBezTo>
                  <a:cubicBezTo>
                    <a:pt x="4876" y="1677"/>
                    <a:pt x="4730" y="1720"/>
                    <a:pt x="4624" y="1774"/>
                  </a:cubicBezTo>
                  <a:cubicBezTo>
                    <a:pt x="4607" y="1782"/>
                    <a:pt x="4585" y="1786"/>
                    <a:pt x="4562" y="1786"/>
                  </a:cubicBezTo>
                  <a:cubicBezTo>
                    <a:pt x="4497" y="1786"/>
                    <a:pt x="4417" y="1757"/>
                    <a:pt x="4371" y="1710"/>
                  </a:cubicBezTo>
                  <a:lnTo>
                    <a:pt x="4212" y="1552"/>
                  </a:lnTo>
                  <a:cubicBezTo>
                    <a:pt x="4371" y="1299"/>
                    <a:pt x="4339" y="982"/>
                    <a:pt x="4117" y="760"/>
                  </a:cubicBezTo>
                  <a:lnTo>
                    <a:pt x="3547" y="190"/>
                  </a:lnTo>
                  <a:cubicBezTo>
                    <a:pt x="3436" y="64"/>
                    <a:pt x="3278" y="0"/>
                    <a:pt x="3116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50;p29">
              <a:extLst>
                <a:ext uri="{FF2B5EF4-FFF2-40B4-BE49-F238E27FC236}">
                  <a16:creationId xmlns:a16="http://schemas.microsoft.com/office/drawing/2014/main" id="{52F1CA50-59C2-49A2-C8F8-53BFB6105103}"/>
                </a:ext>
              </a:extLst>
            </p:cNvPr>
            <p:cNvSpPr/>
            <p:nvPr/>
          </p:nvSpPr>
          <p:spPr>
            <a:xfrm>
              <a:off x="3881012" y="1838847"/>
              <a:ext cx="22705" cy="22674"/>
            </a:xfrm>
            <a:custGeom>
              <a:avLst/>
              <a:gdLst/>
              <a:ahLst/>
              <a:cxnLst/>
              <a:rect l="l" t="t" r="r" b="b"/>
              <a:pathLst>
                <a:path w="730" h="729" extrusionOk="0"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70"/>
                    <a:pt x="159" y="729"/>
                    <a:pt x="349" y="729"/>
                  </a:cubicBezTo>
                  <a:cubicBezTo>
                    <a:pt x="539" y="729"/>
                    <a:pt x="729" y="570"/>
                    <a:pt x="729" y="349"/>
                  </a:cubicBezTo>
                  <a:cubicBezTo>
                    <a:pt x="729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037;p29">
            <a:extLst>
              <a:ext uri="{FF2B5EF4-FFF2-40B4-BE49-F238E27FC236}">
                <a16:creationId xmlns:a16="http://schemas.microsoft.com/office/drawing/2014/main" id="{47CA6AEA-B216-3028-DD6E-C596DCA8850E}"/>
              </a:ext>
            </a:extLst>
          </p:cNvPr>
          <p:cNvSpPr/>
          <p:nvPr/>
        </p:nvSpPr>
        <p:spPr>
          <a:xfrm>
            <a:off x="4262014" y="2227631"/>
            <a:ext cx="2488959" cy="783881"/>
          </a:xfrm>
          <a:custGeom>
            <a:avLst/>
            <a:gdLst/>
            <a:ahLst/>
            <a:cxnLst/>
            <a:rect l="l" t="t" r="r" b="b"/>
            <a:pathLst>
              <a:path w="34108" h="14347" extrusionOk="0">
                <a:moveTo>
                  <a:pt x="0" y="0"/>
                </a:moveTo>
                <a:lnTo>
                  <a:pt x="0" y="14346"/>
                </a:lnTo>
                <a:lnTo>
                  <a:pt x="34108" y="14346"/>
                </a:lnTo>
                <a:cubicBezTo>
                  <a:pt x="31923" y="12700"/>
                  <a:pt x="30498" y="10103"/>
                  <a:pt x="30498" y="7158"/>
                </a:cubicBezTo>
                <a:cubicBezTo>
                  <a:pt x="30498" y="4244"/>
                  <a:pt x="31923" y="1647"/>
                  <a:pt x="34108" y="0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tabLst>
                <a:tab pos="3168660" algn="l"/>
              </a:tabLst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2</a:t>
            </a:r>
            <a:r>
              <a:rPr lang="th-TH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 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Pregnancy Induce Hypertension (PIH)</a:t>
            </a:r>
          </a:p>
        </p:txBody>
      </p:sp>
      <p:sp>
        <p:nvSpPr>
          <p:cNvPr id="16" name="Google Shape;1043;p29">
            <a:extLst>
              <a:ext uri="{FF2B5EF4-FFF2-40B4-BE49-F238E27FC236}">
                <a16:creationId xmlns:a16="http://schemas.microsoft.com/office/drawing/2014/main" id="{731417F1-2D18-6455-1213-77A9E58A817E}"/>
              </a:ext>
            </a:extLst>
          </p:cNvPr>
          <p:cNvSpPr/>
          <p:nvPr/>
        </p:nvSpPr>
        <p:spPr>
          <a:xfrm>
            <a:off x="4612307" y="1933299"/>
            <a:ext cx="2872334" cy="4377699"/>
          </a:xfrm>
          <a:custGeom>
            <a:avLst/>
            <a:gdLst/>
            <a:ahLst/>
            <a:cxnLst/>
            <a:rect l="l" t="t" r="r" b="b"/>
            <a:pathLst>
              <a:path w="52571" h="80123" extrusionOk="0">
                <a:moveTo>
                  <a:pt x="4750" y="792"/>
                </a:moveTo>
                <a:cubicBezTo>
                  <a:pt x="5447" y="792"/>
                  <a:pt x="6017" y="1362"/>
                  <a:pt x="6017" y="2059"/>
                </a:cubicBezTo>
                <a:cubicBezTo>
                  <a:pt x="6017" y="2787"/>
                  <a:pt x="5447" y="3357"/>
                  <a:pt x="4750" y="3357"/>
                </a:cubicBezTo>
                <a:cubicBezTo>
                  <a:pt x="4022" y="3357"/>
                  <a:pt x="3452" y="2787"/>
                  <a:pt x="3452" y="2059"/>
                </a:cubicBezTo>
                <a:cubicBezTo>
                  <a:pt x="3452" y="1362"/>
                  <a:pt x="4022" y="792"/>
                  <a:pt x="4750" y="792"/>
                </a:cubicBezTo>
                <a:close/>
                <a:moveTo>
                  <a:pt x="4750" y="0"/>
                </a:moveTo>
                <a:cubicBezTo>
                  <a:pt x="3610" y="0"/>
                  <a:pt x="2660" y="919"/>
                  <a:pt x="2660" y="2059"/>
                </a:cubicBezTo>
                <a:cubicBezTo>
                  <a:pt x="2660" y="3199"/>
                  <a:pt x="3579" y="4117"/>
                  <a:pt x="4750" y="4117"/>
                </a:cubicBezTo>
                <a:cubicBezTo>
                  <a:pt x="5764" y="4117"/>
                  <a:pt x="6619" y="3389"/>
                  <a:pt x="6777" y="2407"/>
                </a:cubicBezTo>
                <a:lnTo>
                  <a:pt x="41740" y="2407"/>
                </a:lnTo>
                <a:cubicBezTo>
                  <a:pt x="44432" y="2407"/>
                  <a:pt x="46965" y="3452"/>
                  <a:pt x="48865" y="5384"/>
                </a:cubicBezTo>
                <a:cubicBezTo>
                  <a:pt x="50734" y="7284"/>
                  <a:pt x="51779" y="9754"/>
                  <a:pt x="51747" y="12383"/>
                </a:cubicBezTo>
                <a:cubicBezTo>
                  <a:pt x="51747" y="15011"/>
                  <a:pt x="50702" y="17482"/>
                  <a:pt x="48834" y="19350"/>
                </a:cubicBezTo>
                <a:cubicBezTo>
                  <a:pt x="46965" y="21218"/>
                  <a:pt x="44463" y="22264"/>
                  <a:pt x="41835" y="22264"/>
                </a:cubicBezTo>
                <a:lnTo>
                  <a:pt x="6714" y="22264"/>
                </a:lnTo>
                <a:cubicBezTo>
                  <a:pt x="3009" y="22264"/>
                  <a:pt x="0" y="25272"/>
                  <a:pt x="0" y="28977"/>
                </a:cubicBezTo>
                <a:lnTo>
                  <a:pt x="0" y="73409"/>
                </a:lnTo>
                <a:cubicBezTo>
                  <a:pt x="0" y="77114"/>
                  <a:pt x="3009" y="80123"/>
                  <a:pt x="6714" y="80123"/>
                </a:cubicBezTo>
                <a:lnTo>
                  <a:pt x="47567" y="80123"/>
                </a:lnTo>
                <a:lnTo>
                  <a:pt x="47567" y="79331"/>
                </a:lnTo>
                <a:lnTo>
                  <a:pt x="6714" y="79331"/>
                </a:lnTo>
                <a:cubicBezTo>
                  <a:pt x="3452" y="79331"/>
                  <a:pt x="792" y="76671"/>
                  <a:pt x="792" y="73409"/>
                </a:cubicBezTo>
                <a:lnTo>
                  <a:pt x="792" y="28977"/>
                </a:lnTo>
                <a:cubicBezTo>
                  <a:pt x="792" y="25715"/>
                  <a:pt x="3452" y="23055"/>
                  <a:pt x="6714" y="23055"/>
                </a:cubicBezTo>
                <a:lnTo>
                  <a:pt x="41835" y="23055"/>
                </a:lnTo>
                <a:cubicBezTo>
                  <a:pt x="44685" y="23055"/>
                  <a:pt x="47377" y="21947"/>
                  <a:pt x="49404" y="19920"/>
                </a:cubicBezTo>
                <a:cubicBezTo>
                  <a:pt x="51431" y="17893"/>
                  <a:pt x="52539" y="15233"/>
                  <a:pt x="52539" y="12383"/>
                </a:cubicBezTo>
                <a:cubicBezTo>
                  <a:pt x="52571" y="9564"/>
                  <a:pt x="51462" y="6872"/>
                  <a:pt x="49436" y="4814"/>
                </a:cubicBezTo>
                <a:cubicBezTo>
                  <a:pt x="47377" y="2756"/>
                  <a:pt x="44622" y="1615"/>
                  <a:pt x="41740" y="1615"/>
                </a:cubicBezTo>
                <a:lnTo>
                  <a:pt x="6746" y="1615"/>
                </a:lnTo>
                <a:cubicBezTo>
                  <a:pt x="6556" y="697"/>
                  <a:pt x="5732" y="0"/>
                  <a:pt x="4750" y="0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051;p29">
            <a:extLst>
              <a:ext uri="{FF2B5EF4-FFF2-40B4-BE49-F238E27FC236}">
                <a16:creationId xmlns:a16="http://schemas.microsoft.com/office/drawing/2014/main" id="{C4ACF8D8-1810-8916-9980-49B5D57132D5}"/>
              </a:ext>
            </a:extLst>
          </p:cNvPr>
          <p:cNvGrpSpPr/>
          <p:nvPr/>
        </p:nvGrpSpPr>
        <p:grpSpPr>
          <a:xfrm>
            <a:off x="6787872" y="2353981"/>
            <a:ext cx="481081" cy="485343"/>
            <a:chOff x="5914027" y="1760562"/>
            <a:chExt cx="273858" cy="276284"/>
          </a:xfrm>
        </p:grpSpPr>
        <p:sp>
          <p:nvSpPr>
            <p:cNvPr id="18" name="Google Shape;1052;p29">
              <a:extLst>
                <a:ext uri="{FF2B5EF4-FFF2-40B4-BE49-F238E27FC236}">
                  <a16:creationId xmlns:a16="http://schemas.microsoft.com/office/drawing/2014/main" id="{3BBD104D-F5CA-E898-847F-896BD323E65C}"/>
                </a:ext>
              </a:extLst>
            </p:cNvPr>
            <p:cNvSpPr/>
            <p:nvPr/>
          </p:nvSpPr>
          <p:spPr>
            <a:xfrm>
              <a:off x="5971162" y="1760562"/>
              <a:ext cx="181265" cy="269410"/>
            </a:xfrm>
            <a:custGeom>
              <a:avLst/>
              <a:gdLst/>
              <a:ahLst/>
              <a:cxnLst/>
              <a:rect l="l" t="t" r="r" b="b"/>
              <a:pathLst>
                <a:path w="5828" h="8662" extrusionOk="0">
                  <a:moveTo>
                    <a:pt x="2623" y="1"/>
                  </a:moveTo>
                  <a:cubicBezTo>
                    <a:pt x="2497" y="1"/>
                    <a:pt x="2373" y="50"/>
                    <a:pt x="2281" y="142"/>
                  </a:cubicBezTo>
                  <a:lnTo>
                    <a:pt x="254" y="2137"/>
                  </a:lnTo>
                  <a:cubicBezTo>
                    <a:pt x="0" y="2359"/>
                    <a:pt x="64" y="2739"/>
                    <a:pt x="349" y="2897"/>
                  </a:cubicBezTo>
                  <a:lnTo>
                    <a:pt x="2661" y="4196"/>
                  </a:lnTo>
                  <a:cubicBezTo>
                    <a:pt x="2914" y="4354"/>
                    <a:pt x="2977" y="4639"/>
                    <a:pt x="2851" y="4893"/>
                  </a:cubicBezTo>
                  <a:lnTo>
                    <a:pt x="1014" y="7901"/>
                  </a:lnTo>
                  <a:cubicBezTo>
                    <a:pt x="824" y="8218"/>
                    <a:pt x="1045" y="8661"/>
                    <a:pt x="1426" y="8661"/>
                  </a:cubicBezTo>
                  <a:lnTo>
                    <a:pt x="5321" y="8661"/>
                  </a:lnTo>
                  <a:cubicBezTo>
                    <a:pt x="5606" y="8661"/>
                    <a:pt x="5828" y="8439"/>
                    <a:pt x="5828" y="8154"/>
                  </a:cubicBezTo>
                  <a:lnTo>
                    <a:pt x="5828" y="1409"/>
                  </a:lnTo>
                  <a:cubicBezTo>
                    <a:pt x="5828" y="1110"/>
                    <a:pt x="5582" y="912"/>
                    <a:pt x="5335" y="912"/>
                  </a:cubicBezTo>
                  <a:cubicBezTo>
                    <a:pt x="5216" y="912"/>
                    <a:pt x="5097" y="958"/>
                    <a:pt x="5004" y="1061"/>
                  </a:cubicBezTo>
                  <a:cubicBezTo>
                    <a:pt x="4900" y="1148"/>
                    <a:pt x="4776" y="1196"/>
                    <a:pt x="4655" y="1196"/>
                  </a:cubicBezTo>
                  <a:cubicBezTo>
                    <a:pt x="4555" y="1196"/>
                    <a:pt x="4456" y="1164"/>
                    <a:pt x="4371" y="1092"/>
                  </a:cubicBezTo>
                  <a:lnTo>
                    <a:pt x="2882" y="79"/>
                  </a:lnTo>
                  <a:cubicBezTo>
                    <a:pt x="2803" y="26"/>
                    <a:pt x="2713" y="1"/>
                    <a:pt x="2623" y="1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3;p29">
              <a:extLst>
                <a:ext uri="{FF2B5EF4-FFF2-40B4-BE49-F238E27FC236}">
                  <a16:creationId xmlns:a16="http://schemas.microsoft.com/office/drawing/2014/main" id="{15DCD019-263E-53BC-0164-4490C9CC6F95}"/>
                </a:ext>
              </a:extLst>
            </p:cNvPr>
            <p:cNvSpPr/>
            <p:nvPr/>
          </p:nvSpPr>
          <p:spPr>
            <a:xfrm>
              <a:off x="5914027" y="1770888"/>
              <a:ext cx="273858" cy="265957"/>
            </a:xfrm>
            <a:custGeom>
              <a:avLst/>
              <a:gdLst/>
              <a:ahLst/>
              <a:cxnLst/>
              <a:rect l="l" t="t" r="r" b="b"/>
              <a:pathLst>
                <a:path w="8805" h="855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8551"/>
                  </a:lnTo>
                  <a:lnTo>
                    <a:pt x="8551" y="8551"/>
                  </a:lnTo>
                  <a:cubicBezTo>
                    <a:pt x="8678" y="8551"/>
                    <a:pt x="8773" y="8456"/>
                    <a:pt x="8773" y="8329"/>
                  </a:cubicBezTo>
                  <a:cubicBezTo>
                    <a:pt x="8805" y="8202"/>
                    <a:pt x="8678" y="8107"/>
                    <a:pt x="8551" y="8107"/>
                  </a:cubicBezTo>
                  <a:lnTo>
                    <a:pt x="444" y="8107"/>
                  </a:lnTo>
                  <a:lnTo>
                    <a:pt x="444" y="7126"/>
                  </a:lnTo>
                  <a:lnTo>
                    <a:pt x="1046" y="7126"/>
                  </a:lnTo>
                  <a:cubicBezTo>
                    <a:pt x="1172" y="7126"/>
                    <a:pt x="1267" y="7031"/>
                    <a:pt x="1267" y="6904"/>
                  </a:cubicBezTo>
                  <a:cubicBezTo>
                    <a:pt x="1267" y="6777"/>
                    <a:pt x="1172" y="6651"/>
                    <a:pt x="1046" y="6651"/>
                  </a:cubicBezTo>
                  <a:lnTo>
                    <a:pt x="444" y="6651"/>
                  </a:lnTo>
                  <a:lnTo>
                    <a:pt x="444" y="5701"/>
                  </a:lnTo>
                  <a:lnTo>
                    <a:pt x="1046" y="5701"/>
                  </a:lnTo>
                  <a:cubicBezTo>
                    <a:pt x="1172" y="5701"/>
                    <a:pt x="1267" y="5606"/>
                    <a:pt x="1267" y="5479"/>
                  </a:cubicBezTo>
                  <a:cubicBezTo>
                    <a:pt x="1267" y="5352"/>
                    <a:pt x="1172" y="5226"/>
                    <a:pt x="1046" y="5226"/>
                  </a:cubicBezTo>
                  <a:lnTo>
                    <a:pt x="444" y="5226"/>
                  </a:lnTo>
                  <a:lnTo>
                    <a:pt x="444" y="4276"/>
                  </a:lnTo>
                  <a:lnTo>
                    <a:pt x="1046" y="4276"/>
                  </a:lnTo>
                  <a:cubicBezTo>
                    <a:pt x="1172" y="4276"/>
                    <a:pt x="1267" y="4181"/>
                    <a:pt x="1267" y="4054"/>
                  </a:cubicBezTo>
                  <a:cubicBezTo>
                    <a:pt x="1267" y="3927"/>
                    <a:pt x="1172" y="3801"/>
                    <a:pt x="1046" y="3801"/>
                  </a:cubicBezTo>
                  <a:lnTo>
                    <a:pt x="444" y="3801"/>
                  </a:lnTo>
                  <a:lnTo>
                    <a:pt x="444" y="2850"/>
                  </a:lnTo>
                  <a:lnTo>
                    <a:pt x="1046" y="2850"/>
                  </a:lnTo>
                  <a:cubicBezTo>
                    <a:pt x="1172" y="2850"/>
                    <a:pt x="1267" y="2755"/>
                    <a:pt x="1267" y="2597"/>
                  </a:cubicBezTo>
                  <a:cubicBezTo>
                    <a:pt x="1267" y="2470"/>
                    <a:pt x="1172" y="2375"/>
                    <a:pt x="1046" y="2375"/>
                  </a:cubicBezTo>
                  <a:lnTo>
                    <a:pt x="444" y="2375"/>
                  </a:ln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54;p29">
              <a:extLst>
                <a:ext uri="{FF2B5EF4-FFF2-40B4-BE49-F238E27FC236}">
                  <a16:creationId xmlns:a16="http://schemas.microsoft.com/office/drawing/2014/main" id="{A157ACC5-4B68-3671-02B6-9E4DC4939E66}"/>
                </a:ext>
              </a:extLst>
            </p:cNvPr>
            <p:cNvSpPr/>
            <p:nvPr/>
          </p:nvSpPr>
          <p:spPr>
            <a:xfrm>
              <a:off x="5964258" y="1925529"/>
              <a:ext cx="48302" cy="90633"/>
            </a:xfrm>
            <a:custGeom>
              <a:avLst/>
              <a:gdLst/>
              <a:ahLst/>
              <a:cxnLst/>
              <a:rect l="l" t="t" r="r" b="b"/>
              <a:pathLst>
                <a:path w="1553" h="2914" extrusionOk="0">
                  <a:moveTo>
                    <a:pt x="1077" y="444"/>
                  </a:moveTo>
                  <a:lnTo>
                    <a:pt x="1077" y="2439"/>
                  </a:lnTo>
                  <a:lnTo>
                    <a:pt x="476" y="2439"/>
                  </a:lnTo>
                  <a:lnTo>
                    <a:pt x="476" y="444"/>
                  </a:lnTo>
                  <a:close/>
                  <a:moveTo>
                    <a:pt x="1" y="0"/>
                  </a:moveTo>
                  <a:lnTo>
                    <a:pt x="1" y="2914"/>
                  </a:lnTo>
                  <a:lnTo>
                    <a:pt x="1553" y="2914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55;p29">
              <a:extLst>
                <a:ext uri="{FF2B5EF4-FFF2-40B4-BE49-F238E27FC236}">
                  <a16:creationId xmlns:a16="http://schemas.microsoft.com/office/drawing/2014/main" id="{3B5932E9-44EC-2831-06BE-97CF9AE551B8}"/>
                </a:ext>
              </a:extLst>
            </p:cNvPr>
            <p:cNvSpPr/>
            <p:nvPr/>
          </p:nvSpPr>
          <p:spPr>
            <a:xfrm>
              <a:off x="6027302" y="1869389"/>
              <a:ext cx="48302" cy="146773"/>
            </a:xfrm>
            <a:custGeom>
              <a:avLst/>
              <a:gdLst/>
              <a:ahLst/>
              <a:cxnLst/>
              <a:rect l="l" t="t" r="r" b="b"/>
              <a:pathLst>
                <a:path w="1553" h="4719" extrusionOk="0">
                  <a:moveTo>
                    <a:pt x="1109" y="475"/>
                  </a:moveTo>
                  <a:lnTo>
                    <a:pt x="1109" y="4244"/>
                  </a:lnTo>
                  <a:lnTo>
                    <a:pt x="476" y="4244"/>
                  </a:lnTo>
                  <a:lnTo>
                    <a:pt x="476" y="475"/>
                  </a:lnTo>
                  <a:close/>
                  <a:moveTo>
                    <a:pt x="1" y="0"/>
                  </a:moveTo>
                  <a:lnTo>
                    <a:pt x="1" y="4719"/>
                  </a:lnTo>
                  <a:lnTo>
                    <a:pt x="1552" y="4719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56;p29">
              <a:extLst>
                <a:ext uri="{FF2B5EF4-FFF2-40B4-BE49-F238E27FC236}">
                  <a16:creationId xmlns:a16="http://schemas.microsoft.com/office/drawing/2014/main" id="{ED35FB74-07D4-FA8D-FDAA-DB0C1D3B3426}"/>
                </a:ext>
              </a:extLst>
            </p:cNvPr>
            <p:cNvSpPr/>
            <p:nvPr/>
          </p:nvSpPr>
          <p:spPr>
            <a:xfrm>
              <a:off x="6091342" y="1889077"/>
              <a:ext cx="48271" cy="127085"/>
            </a:xfrm>
            <a:custGeom>
              <a:avLst/>
              <a:gdLst/>
              <a:ahLst/>
              <a:cxnLst/>
              <a:rect l="l" t="t" r="r" b="b"/>
              <a:pathLst>
                <a:path w="1552" h="4086" extrusionOk="0">
                  <a:moveTo>
                    <a:pt x="1077" y="476"/>
                  </a:moveTo>
                  <a:lnTo>
                    <a:pt x="1077" y="3611"/>
                  </a:lnTo>
                  <a:lnTo>
                    <a:pt x="443" y="3611"/>
                  </a:lnTo>
                  <a:lnTo>
                    <a:pt x="443" y="476"/>
                  </a:lnTo>
                  <a:close/>
                  <a:moveTo>
                    <a:pt x="0" y="1"/>
                  </a:moveTo>
                  <a:lnTo>
                    <a:pt x="0" y="4086"/>
                  </a:lnTo>
                  <a:lnTo>
                    <a:pt x="1552" y="4086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7;p29">
              <a:extLst>
                <a:ext uri="{FF2B5EF4-FFF2-40B4-BE49-F238E27FC236}">
                  <a16:creationId xmlns:a16="http://schemas.microsoft.com/office/drawing/2014/main" id="{63FA80D4-769D-AC4D-2D18-14199A1671E5}"/>
                </a:ext>
              </a:extLst>
            </p:cNvPr>
            <p:cNvSpPr/>
            <p:nvPr/>
          </p:nvSpPr>
          <p:spPr>
            <a:xfrm>
              <a:off x="5964258" y="1816204"/>
              <a:ext cx="204903" cy="95547"/>
            </a:xfrm>
            <a:custGeom>
              <a:avLst/>
              <a:gdLst/>
              <a:ahLst/>
              <a:cxnLst/>
              <a:rect l="l" t="t" r="r" b="b"/>
              <a:pathLst>
                <a:path w="6588" h="3072" extrusionOk="0">
                  <a:moveTo>
                    <a:pt x="2756" y="0"/>
                  </a:moveTo>
                  <a:lnTo>
                    <a:pt x="96" y="2692"/>
                  </a:lnTo>
                  <a:cubicBezTo>
                    <a:pt x="1" y="2755"/>
                    <a:pt x="1" y="2914"/>
                    <a:pt x="96" y="3009"/>
                  </a:cubicBezTo>
                  <a:cubicBezTo>
                    <a:pt x="127" y="3040"/>
                    <a:pt x="191" y="3072"/>
                    <a:pt x="254" y="3072"/>
                  </a:cubicBezTo>
                  <a:cubicBezTo>
                    <a:pt x="286" y="3072"/>
                    <a:pt x="349" y="3040"/>
                    <a:pt x="412" y="3009"/>
                  </a:cubicBezTo>
                  <a:lnTo>
                    <a:pt x="2819" y="602"/>
                  </a:lnTo>
                  <a:lnTo>
                    <a:pt x="4878" y="1868"/>
                  </a:lnTo>
                  <a:lnTo>
                    <a:pt x="6461" y="665"/>
                  </a:lnTo>
                  <a:cubicBezTo>
                    <a:pt x="6556" y="602"/>
                    <a:pt x="6588" y="443"/>
                    <a:pt x="6493" y="348"/>
                  </a:cubicBezTo>
                  <a:cubicBezTo>
                    <a:pt x="6456" y="293"/>
                    <a:pt x="6387" y="259"/>
                    <a:pt x="6317" y="259"/>
                  </a:cubicBezTo>
                  <a:cubicBezTo>
                    <a:pt x="6267" y="259"/>
                    <a:pt x="6216" y="277"/>
                    <a:pt x="6176" y="317"/>
                  </a:cubicBezTo>
                  <a:lnTo>
                    <a:pt x="4846" y="1298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76AA43-6B9C-85D6-152C-71B0181D9F92}"/>
              </a:ext>
            </a:extLst>
          </p:cNvPr>
          <p:cNvSpPr txBox="1"/>
          <p:nvPr/>
        </p:nvSpPr>
        <p:spPr>
          <a:xfrm>
            <a:off x="711722" y="3501345"/>
            <a:ext cx="3589227" cy="259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tabLst>
                <a:tab pos="3168660" algn="l"/>
              </a:tabLst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1. สร้างความตระหนักและรณรงค์แก่ประชาชน หญิงวัยเจริญพันธุ์ หญิงตั้งครรภ์  เพื่อการฝากครรภ์ก่อน 12 สัปดาห์ และครบคุณภาพ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  <a:tabLst>
                <a:tab pos="3168660" algn="l"/>
              </a:tabLst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2. ส่งเสริมและสนับสนุนการนำ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Early Warning Signs ,CPG, CNPG 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ไปใช้ให้ครอบคลุมทั้งระดับโรงพยาบาลชุมชนและโรงพยาบาลจังหวัด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  <a:tabLst>
                <a:tab pos="3168660" algn="l"/>
              </a:tabLst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3. พัฒนาระบบ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Referral system 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Fast tract</a:t>
            </a:r>
          </a:p>
          <a:p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8BFD50-0ACD-DE7B-9982-DA9019A0FA06}"/>
              </a:ext>
            </a:extLst>
          </p:cNvPr>
          <p:cNvSpPr txBox="1"/>
          <p:nvPr/>
        </p:nvSpPr>
        <p:spPr>
          <a:xfrm>
            <a:off x="4656955" y="3633685"/>
            <a:ext cx="3902323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tabLst>
                <a:tab pos="3168660" algn="l"/>
              </a:tabLst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1.  พัฒนาระบบการให้บริการเชิงรุก โดยอบรมเครือข่าย อสม เพื่อค้นหาหญิงตั้งครรภ์ที่เป็นกลุ่มเสี่ยง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  <a:tabLst>
                <a:tab pos="3168660" algn="l"/>
              </a:tabLst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2. พัฒนาระบบการเข้าถึงบริการและการให้ยาเพื่อป้องกันการเกิดครรภ์เป็นพิษในหญิงที่มีความเสี่ยง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3. ส่งเสริมและสนับสนุนการนำ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Early Warning Signs ,CPG,CNPG 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ไปใช้ให้ครอบคลุมทั้งระดับโรงพยาบาลชุมชนและโรงพยาบาลจังหวัด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6" name="Google Shape;1038;p29">
            <a:extLst>
              <a:ext uri="{FF2B5EF4-FFF2-40B4-BE49-F238E27FC236}">
                <a16:creationId xmlns:a16="http://schemas.microsoft.com/office/drawing/2014/main" id="{B84CD2E5-1358-9DAE-448A-37E59EAF97CA}"/>
              </a:ext>
            </a:extLst>
          </p:cNvPr>
          <p:cNvSpPr/>
          <p:nvPr/>
        </p:nvSpPr>
        <p:spPr>
          <a:xfrm>
            <a:off x="8515514" y="2239704"/>
            <a:ext cx="2583733" cy="783232"/>
          </a:xfrm>
          <a:custGeom>
            <a:avLst/>
            <a:gdLst/>
            <a:ahLst/>
            <a:cxnLst/>
            <a:rect l="l" t="t" r="r" b="b"/>
            <a:pathLst>
              <a:path w="34077" h="14347" extrusionOk="0">
                <a:moveTo>
                  <a:pt x="0" y="0"/>
                </a:moveTo>
                <a:lnTo>
                  <a:pt x="0" y="14346"/>
                </a:lnTo>
                <a:lnTo>
                  <a:pt x="34076" y="14346"/>
                </a:lnTo>
                <a:cubicBezTo>
                  <a:pt x="31891" y="12700"/>
                  <a:pt x="30497" y="10103"/>
                  <a:pt x="30497" y="7158"/>
                </a:cubicBezTo>
                <a:cubicBezTo>
                  <a:pt x="30497" y="4244"/>
                  <a:pt x="31891" y="1647"/>
                  <a:pt x="34076" y="0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tabLst>
                <a:tab pos="3168660" algn="l"/>
              </a:tabLst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</a:t>
            </a:r>
            <a:r>
              <a:rPr lang="th-TH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 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Ectopic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7" name="Google Shape;1045;p29">
            <a:extLst>
              <a:ext uri="{FF2B5EF4-FFF2-40B4-BE49-F238E27FC236}">
                <a16:creationId xmlns:a16="http://schemas.microsoft.com/office/drawing/2014/main" id="{74443A4F-F84A-0EE4-D2A6-8DE135ABA894}"/>
              </a:ext>
            </a:extLst>
          </p:cNvPr>
          <p:cNvSpPr/>
          <p:nvPr/>
        </p:nvSpPr>
        <p:spPr>
          <a:xfrm>
            <a:off x="8851682" y="1959220"/>
            <a:ext cx="2868207" cy="4374073"/>
          </a:xfrm>
          <a:custGeom>
            <a:avLst/>
            <a:gdLst/>
            <a:ahLst/>
            <a:cxnLst/>
            <a:rect l="l" t="t" r="r" b="b"/>
            <a:pathLst>
              <a:path w="52539" h="80123" extrusionOk="0">
                <a:moveTo>
                  <a:pt x="5004" y="792"/>
                </a:moveTo>
                <a:cubicBezTo>
                  <a:pt x="5700" y="792"/>
                  <a:pt x="6270" y="1362"/>
                  <a:pt x="6270" y="2059"/>
                </a:cubicBezTo>
                <a:cubicBezTo>
                  <a:pt x="6270" y="2787"/>
                  <a:pt x="5700" y="3357"/>
                  <a:pt x="5004" y="3357"/>
                </a:cubicBezTo>
                <a:cubicBezTo>
                  <a:pt x="4275" y="3357"/>
                  <a:pt x="3705" y="2787"/>
                  <a:pt x="3705" y="2059"/>
                </a:cubicBezTo>
                <a:cubicBezTo>
                  <a:pt x="3705" y="1362"/>
                  <a:pt x="4275" y="792"/>
                  <a:pt x="5004" y="792"/>
                </a:cubicBezTo>
                <a:close/>
                <a:moveTo>
                  <a:pt x="5004" y="0"/>
                </a:moveTo>
                <a:cubicBezTo>
                  <a:pt x="3864" y="0"/>
                  <a:pt x="2914" y="919"/>
                  <a:pt x="2914" y="2059"/>
                </a:cubicBezTo>
                <a:cubicBezTo>
                  <a:pt x="2914" y="3199"/>
                  <a:pt x="3864" y="4149"/>
                  <a:pt x="5004" y="4149"/>
                </a:cubicBezTo>
                <a:cubicBezTo>
                  <a:pt x="6017" y="4149"/>
                  <a:pt x="6872" y="3389"/>
                  <a:pt x="7031" y="2407"/>
                </a:cubicBezTo>
                <a:lnTo>
                  <a:pt x="41740" y="2407"/>
                </a:lnTo>
                <a:cubicBezTo>
                  <a:pt x="47250" y="2407"/>
                  <a:pt x="51747" y="6872"/>
                  <a:pt x="51747" y="12320"/>
                </a:cubicBezTo>
                <a:cubicBezTo>
                  <a:pt x="51747" y="14980"/>
                  <a:pt x="50702" y="17482"/>
                  <a:pt x="48834" y="19350"/>
                </a:cubicBezTo>
                <a:cubicBezTo>
                  <a:pt x="46965" y="21218"/>
                  <a:pt x="44463" y="22264"/>
                  <a:pt x="41835" y="22264"/>
                </a:cubicBezTo>
                <a:lnTo>
                  <a:pt x="6714" y="22264"/>
                </a:lnTo>
                <a:cubicBezTo>
                  <a:pt x="3009" y="22264"/>
                  <a:pt x="0" y="25272"/>
                  <a:pt x="0" y="28977"/>
                </a:cubicBezTo>
                <a:lnTo>
                  <a:pt x="0" y="73409"/>
                </a:lnTo>
                <a:cubicBezTo>
                  <a:pt x="0" y="77114"/>
                  <a:pt x="3009" y="80123"/>
                  <a:pt x="6714" y="80123"/>
                </a:cubicBezTo>
                <a:lnTo>
                  <a:pt x="47567" y="80123"/>
                </a:lnTo>
                <a:lnTo>
                  <a:pt x="47567" y="79331"/>
                </a:lnTo>
                <a:lnTo>
                  <a:pt x="6714" y="79331"/>
                </a:lnTo>
                <a:cubicBezTo>
                  <a:pt x="3452" y="79331"/>
                  <a:pt x="792" y="76671"/>
                  <a:pt x="792" y="73409"/>
                </a:cubicBezTo>
                <a:lnTo>
                  <a:pt x="792" y="28977"/>
                </a:lnTo>
                <a:cubicBezTo>
                  <a:pt x="792" y="25715"/>
                  <a:pt x="3452" y="23055"/>
                  <a:pt x="6714" y="23055"/>
                </a:cubicBezTo>
                <a:lnTo>
                  <a:pt x="41803" y="23055"/>
                </a:lnTo>
                <a:cubicBezTo>
                  <a:pt x="44685" y="23055"/>
                  <a:pt x="47377" y="21947"/>
                  <a:pt x="49404" y="19920"/>
                </a:cubicBezTo>
                <a:cubicBezTo>
                  <a:pt x="51431" y="17893"/>
                  <a:pt x="52539" y="15201"/>
                  <a:pt x="52539" y="12320"/>
                </a:cubicBezTo>
                <a:cubicBezTo>
                  <a:pt x="52539" y="9501"/>
                  <a:pt x="51399" y="6809"/>
                  <a:pt x="49340" y="4751"/>
                </a:cubicBezTo>
                <a:cubicBezTo>
                  <a:pt x="47282" y="2724"/>
                  <a:pt x="44590" y="1615"/>
                  <a:pt x="41740" y="1615"/>
                </a:cubicBezTo>
                <a:lnTo>
                  <a:pt x="6999" y="1615"/>
                </a:lnTo>
                <a:cubicBezTo>
                  <a:pt x="6809" y="697"/>
                  <a:pt x="5985" y="0"/>
                  <a:pt x="5004" y="0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1058;p29">
            <a:extLst>
              <a:ext uri="{FF2B5EF4-FFF2-40B4-BE49-F238E27FC236}">
                <a16:creationId xmlns:a16="http://schemas.microsoft.com/office/drawing/2014/main" id="{E76B69CF-C597-249E-B40C-8B5E3D1BC548}"/>
              </a:ext>
            </a:extLst>
          </p:cNvPr>
          <p:cNvGrpSpPr/>
          <p:nvPr/>
        </p:nvGrpSpPr>
        <p:grpSpPr>
          <a:xfrm>
            <a:off x="11017708" y="2372120"/>
            <a:ext cx="575781" cy="470309"/>
            <a:chOff x="7916499" y="1764978"/>
            <a:chExt cx="328038" cy="267948"/>
          </a:xfrm>
        </p:grpSpPr>
        <p:sp>
          <p:nvSpPr>
            <p:cNvPr id="29" name="Google Shape;1059;p29">
              <a:extLst>
                <a:ext uri="{FF2B5EF4-FFF2-40B4-BE49-F238E27FC236}">
                  <a16:creationId xmlns:a16="http://schemas.microsoft.com/office/drawing/2014/main" id="{228341DB-71A0-1395-5030-4C168A60C673}"/>
                </a:ext>
              </a:extLst>
            </p:cNvPr>
            <p:cNvSpPr/>
            <p:nvPr/>
          </p:nvSpPr>
          <p:spPr>
            <a:xfrm>
              <a:off x="7962811" y="1793530"/>
              <a:ext cx="281726" cy="198994"/>
            </a:xfrm>
            <a:custGeom>
              <a:avLst/>
              <a:gdLst/>
              <a:ahLst/>
              <a:cxnLst/>
              <a:rect l="l" t="t" r="r" b="b"/>
              <a:pathLst>
                <a:path w="9058" h="6398" extrusionOk="0">
                  <a:moveTo>
                    <a:pt x="3231" y="1"/>
                  </a:moveTo>
                  <a:cubicBezTo>
                    <a:pt x="1457" y="1"/>
                    <a:pt x="0" y="1426"/>
                    <a:pt x="0" y="3199"/>
                  </a:cubicBezTo>
                  <a:cubicBezTo>
                    <a:pt x="0" y="4973"/>
                    <a:pt x="1457" y="6398"/>
                    <a:pt x="3231" y="6398"/>
                  </a:cubicBezTo>
                  <a:cubicBezTo>
                    <a:pt x="5004" y="6398"/>
                    <a:pt x="4846" y="3991"/>
                    <a:pt x="6429" y="3199"/>
                  </a:cubicBezTo>
                  <a:cubicBezTo>
                    <a:pt x="9058" y="1869"/>
                    <a:pt x="5004" y="1"/>
                    <a:pt x="3231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60;p29">
              <a:extLst>
                <a:ext uri="{FF2B5EF4-FFF2-40B4-BE49-F238E27FC236}">
                  <a16:creationId xmlns:a16="http://schemas.microsoft.com/office/drawing/2014/main" id="{2E454C76-742D-573A-FC01-7581A4740CEE}"/>
                </a:ext>
              </a:extLst>
            </p:cNvPr>
            <p:cNvSpPr/>
            <p:nvPr/>
          </p:nvSpPr>
          <p:spPr>
            <a:xfrm>
              <a:off x="8007132" y="1855580"/>
              <a:ext cx="86714" cy="86714"/>
            </a:xfrm>
            <a:custGeom>
              <a:avLst/>
              <a:gdLst/>
              <a:ahLst/>
              <a:cxnLst/>
              <a:rect l="l" t="t" r="r" b="b"/>
              <a:pathLst>
                <a:path w="2788" h="2788" extrusionOk="0">
                  <a:moveTo>
                    <a:pt x="1394" y="1"/>
                  </a:moveTo>
                  <a:cubicBezTo>
                    <a:pt x="634" y="1"/>
                    <a:pt x="0" y="634"/>
                    <a:pt x="0" y="1394"/>
                  </a:cubicBezTo>
                  <a:cubicBezTo>
                    <a:pt x="0" y="2154"/>
                    <a:pt x="634" y="2788"/>
                    <a:pt x="1394" y="2788"/>
                  </a:cubicBezTo>
                  <a:cubicBezTo>
                    <a:pt x="2154" y="2788"/>
                    <a:pt x="2787" y="2154"/>
                    <a:pt x="2787" y="1394"/>
                  </a:cubicBezTo>
                  <a:cubicBezTo>
                    <a:pt x="2787" y="1331"/>
                    <a:pt x="2787" y="1236"/>
                    <a:pt x="2787" y="1173"/>
                  </a:cubicBezTo>
                  <a:cubicBezTo>
                    <a:pt x="2760" y="1062"/>
                    <a:pt x="2661" y="976"/>
                    <a:pt x="2552" y="976"/>
                  </a:cubicBezTo>
                  <a:cubicBezTo>
                    <a:pt x="2536" y="976"/>
                    <a:pt x="2519" y="978"/>
                    <a:pt x="2502" y="983"/>
                  </a:cubicBezTo>
                  <a:cubicBezTo>
                    <a:pt x="2376" y="1014"/>
                    <a:pt x="2281" y="1109"/>
                    <a:pt x="2312" y="1236"/>
                  </a:cubicBezTo>
                  <a:cubicBezTo>
                    <a:pt x="2312" y="1299"/>
                    <a:pt x="2312" y="1363"/>
                    <a:pt x="2312" y="1394"/>
                  </a:cubicBezTo>
                  <a:cubicBezTo>
                    <a:pt x="2312" y="1901"/>
                    <a:pt x="1901" y="2344"/>
                    <a:pt x="1394" y="2344"/>
                  </a:cubicBezTo>
                  <a:cubicBezTo>
                    <a:pt x="887" y="2344"/>
                    <a:pt x="444" y="1933"/>
                    <a:pt x="444" y="1394"/>
                  </a:cubicBezTo>
                  <a:cubicBezTo>
                    <a:pt x="475" y="887"/>
                    <a:pt x="887" y="476"/>
                    <a:pt x="1394" y="476"/>
                  </a:cubicBezTo>
                  <a:lnTo>
                    <a:pt x="1552" y="476"/>
                  </a:lnTo>
                  <a:cubicBezTo>
                    <a:pt x="1569" y="480"/>
                    <a:pt x="1585" y="482"/>
                    <a:pt x="1602" y="482"/>
                  </a:cubicBezTo>
                  <a:cubicBezTo>
                    <a:pt x="1710" y="482"/>
                    <a:pt x="1806" y="396"/>
                    <a:pt x="1806" y="286"/>
                  </a:cubicBezTo>
                  <a:cubicBezTo>
                    <a:pt x="1837" y="159"/>
                    <a:pt x="1742" y="32"/>
                    <a:pt x="1616" y="1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1;p29">
              <a:extLst>
                <a:ext uri="{FF2B5EF4-FFF2-40B4-BE49-F238E27FC236}">
                  <a16:creationId xmlns:a16="http://schemas.microsoft.com/office/drawing/2014/main" id="{F1178134-0918-E70C-6BA0-CB19778D657A}"/>
                </a:ext>
              </a:extLst>
            </p:cNvPr>
            <p:cNvSpPr/>
            <p:nvPr/>
          </p:nvSpPr>
          <p:spPr>
            <a:xfrm>
              <a:off x="7961816" y="1810264"/>
              <a:ext cx="177346" cy="177346"/>
            </a:xfrm>
            <a:custGeom>
              <a:avLst/>
              <a:gdLst/>
              <a:ahLst/>
              <a:cxnLst/>
              <a:rect l="l" t="t" r="r" b="b"/>
              <a:pathLst>
                <a:path w="5702" h="5702" extrusionOk="0">
                  <a:moveTo>
                    <a:pt x="2851" y="1"/>
                  </a:moveTo>
                  <a:cubicBezTo>
                    <a:pt x="1299" y="1"/>
                    <a:pt x="1" y="1268"/>
                    <a:pt x="1" y="2851"/>
                  </a:cubicBezTo>
                  <a:cubicBezTo>
                    <a:pt x="1" y="4435"/>
                    <a:pt x="1299" y="5701"/>
                    <a:pt x="2851" y="5701"/>
                  </a:cubicBezTo>
                  <a:cubicBezTo>
                    <a:pt x="4434" y="5701"/>
                    <a:pt x="5701" y="4435"/>
                    <a:pt x="5701" y="2851"/>
                  </a:cubicBezTo>
                  <a:cubicBezTo>
                    <a:pt x="5701" y="2535"/>
                    <a:pt x="5669" y="2249"/>
                    <a:pt x="5574" y="1964"/>
                  </a:cubicBezTo>
                  <a:cubicBezTo>
                    <a:pt x="5548" y="1860"/>
                    <a:pt x="5435" y="1798"/>
                    <a:pt x="5343" y="1798"/>
                  </a:cubicBezTo>
                  <a:cubicBezTo>
                    <a:pt x="5324" y="1798"/>
                    <a:pt x="5306" y="1801"/>
                    <a:pt x="5289" y="1806"/>
                  </a:cubicBezTo>
                  <a:cubicBezTo>
                    <a:pt x="5163" y="1869"/>
                    <a:pt x="5099" y="1996"/>
                    <a:pt x="5131" y="2123"/>
                  </a:cubicBezTo>
                  <a:cubicBezTo>
                    <a:pt x="5194" y="2344"/>
                    <a:pt x="5258" y="2598"/>
                    <a:pt x="5258" y="2851"/>
                  </a:cubicBezTo>
                  <a:cubicBezTo>
                    <a:pt x="5258" y="4181"/>
                    <a:pt x="4181" y="5258"/>
                    <a:pt x="2851" y="5258"/>
                  </a:cubicBezTo>
                  <a:cubicBezTo>
                    <a:pt x="1552" y="5258"/>
                    <a:pt x="476" y="4181"/>
                    <a:pt x="476" y="2851"/>
                  </a:cubicBezTo>
                  <a:cubicBezTo>
                    <a:pt x="476" y="1553"/>
                    <a:pt x="1552" y="476"/>
                    <a:pt x="2851" y="476"/>
                  </a:cubicBezTo>
                  <a:cubicBezTo>
                    <a:pt x="3104" y="476"/>
                    <a:pt x="3358" y="508"/>
                    <a:pt x="3611" y="603"/>
                  </a:cubicBezTo>
                  <a:cubicBezTo>
                    <a:pt x="3633" y="608"/>
                    <a:pt x="3654" y="611"/>
                    <a:pt x="3676" y="611"/>
                  </a:cubicBezTo>
                  <a:cubicBezTo>
                    <a:pt x="3778" y="611"/>
                    <a:pt x="3870" y="549"/>
                    <a:pt x="3896" y="444"/>
                  </a:cubicBezTo>
                  <a:cubicBezTo>
                    <a:pt x="3928" y="318"/>
                    <a:pt x="3864" y="191"/>
                    <a:pt x="3738" y="159"/>
                  </a:cubicBezTo>
                  <a:cubicBezTo>
                    <a:pt x="3453" y="64"/>
                    <a:pt x="3168" y="1"/>
                    <a:pt x="2851" y="1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62;p29">
              <a:extLst>
                <a:ext uri="{FF2B5EF4-FFF2-40B4-BE49-F238E27FC236}">
                  <a16:creationId xmlns:a16="http://schemas.microsoft.com/office/drawing/2014/main" id="{D668519F-AFFE-5345-18FA-9379665AF4B3}"/>
                </a:ext>
              </a:extLst>
            </p:cNvPr>
            <p:cNvSpPr/>
            <p:nvPr/>
          </p:nvSpPr>
          <p:spPr>
            <a:xfrm>
              <a:off x="7916499" y="1764978"/>
              <a:ext cx="267948" cy="267948"/>
            </a:xfrm>
            <a:custGeom>
              <a:avLst/>
              <a:gdLst/>
              <a:ahLst/>
              <a:cxnLst/>
              <a:rect l="l" t="t" r="r" b="b"/>
              <a:pathLst>
                <a:path w="8615" h="8615" extrusionOk="0">
                  <a:moveTo>
                    <a:pt x="4308" y="0"/>
                  </a:moveTo>
                  <a:cubicBezTo>
                    <a:pt x="1933" y="0"/>
                    <a:pt x="1" y="1932"/>
                    <a:pt x="1" y="4307"/>
                  </a:cubicBezTo>
                  <a:cubicBezTo>
                    <a:pt x="1" y="6682"/>
                    <a:pt x="1933" y="8614"/>
                    <a:pt x="4308" y="8614"/>
                  </a:cubicBezTo>
                  <a:cubicBezTo>
                    <a:pt x="6683" y="8614"/>
                    <a:pt x="8615" y="6682"/>
                    <a:pt x="8615" y="4307"/>
                  </a:cubicBezTo>
                  <a:cubicBezTo>
                    <a:pt x="8615" y="3705"/>
                    <a:pt x="8488" y="3135"/>
                    <a:pt x="8266" y="2597"/>
                  </a:cubicBezTo>
                  <a:cubicBezTo>
                    <a:pt x="8220" y="2504"/>
                    <a:pt x="8140" y="2446"/>
                    <a:pt x="8050" y="2446"/>
                  </a:cubicBezTo>
                  <a:cubicBezTo>
                    <a:pt x="8018" y="2446"/>
                    <a:pt x="7984" y="2453"/>
                    <a:pt x="7950" y="2470"/>
                  </a:cubicBezTo>
                  <a:cubicBezTo>
                    <a:pt x="7823" y="2502"/>
                    <a:pt x="7760" y="2660"/>
                    <a:pt x="7823" y="2755"/>
                  </a:cubicBezTo>
                  <a:cubicBezTo>
                    <a:pt x="8045" y="3262"/>
                    <a:pt x="8140" y="3769"/>
                    <a:pt x="8140" y="4307"/>
                  </a:cubicBezTo>
                  <a:cubicBezTo>
                    <a:pt x="8140" y="6429"/>
                    <a:pt x="6430" y="8139"/>
                    <a:pt x="4308" y="8139"/>
                  </a:cubicBezTo>
                  <a:cubicBezTo>
                    <a:pt x="2186" y="8139"/>
                    <a:pt x="476" y="6429"/>
                    <a:pt x="476" y="4307"/>
                  </a:cubicBezTo>
                  <a:cubicBezTo>
                    <a:pt x="476" y="2185"/>
                    <a:pt x="2186" y="475"/>
                    <a:pt x="4308" y="475"/>
                  </a:cubicBezTo>
                  <a:cubicBezTo>
                    <a:pt x="4846" y="475"/>
                    <a:pt x="5385" y="602"/>
                    <a:pt x="5860" y="792"/>
                  </a:cubicBezTo>
                  <a:cubicBezTo>
                    <a:pt x="5895" y="810"/>
                    <a:pt x="5930" y="817"/>
                    <a:pt x="5964" y="817"/>
                  </a:cubicBezTo>
                  <a:cubicBezTo>
                    <a:pt x="6052" y="817"/>
                    <a:pt x="6131" y="765"/>
                    <a:pt x="6176" y="697"/>
                  </a:cubicBezTo>
                  <a:cubicBezTo>
                    <a:pt x="6208" y="570"/>
                    <a:pt x="6176" y="444"/>
                    <a:pt x="6050" y="380"/>
                  </a:cubicBezTo>
                  <a:cubicBezTo>
                    <a:pt x="5511" y="127"/>
                    <a:pt x="4910" y="0"/>
                    <a:pt x="4308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63;p29">
              <a:extLst>
                <a:ext uri="{FF2B5EF4-FFF2-40B4-BE49-F238E27FC236}">
                  <a16:creationId xmlns:a16="http://schemas.microsoft.com/office/drawing/2014/main" id="{589EBF0D-C616-C282-05A3-783B4E07EEAB}"/>
                </a:ext>
              </a:extLst>
            </p:cNvPr>
            <p:cNvSpPr/>
            <p:nvPr/>
          </p:nvSpPr>
          <p:spPr>
            <a:xfrm>
              <a:off x="8042589" y="1776393"/>
              <a:ext cx="132030" cy="129449"/>
            </a:xfrm>
            <a:custGeom>
              <a:avLst/>
              <a:gdLst/>
              <a:ahLst/>
              <a:cxnLst/>
              <a:rect l="l" t="t" r="r" b="b"/>
              <a:pathLst>
                <a:path w="4245" h="4162" extrusionOk="0">
                  <a:moveTo>
                    <a:pt x="2661" y="773"/>
                  </a:moveTo>
                  <a:lnTo>
                    <a:pt x="2661" y="1565"/>
                  </a:lnTo>
                  <a:lnTo>
                    <a:pt x="3452" y="1565"/>
                  </a:lnTo>
                  <a:lnTo>
                    <a:pt x="2819" y="2167"/>
                  </a:lnTo>
                  <a:cubicBezTo>
                    <a:pt x="2819" y="2198"/>
                    <a:pt x="2787" y="2198"/>
                    <a:pt x="2756" y="2198"/>
                  </a:cubicBezTo>
                  <a:lnTo>
                    <a:pt x="2059" y="2135"/>
                  </a:lnTo>
                  <a:lnTo>
                    <a:pt x="1996" y="1438"/>
                  </a:lnTo>
                  <a:cubicBezTo>
                    <a:pt x="1996" y="1438"/>
                    <a:pt x="1996" y="1407"/>
                    <a:pt x="2027" y="1375"/>
                  </a:cubicBezTo>
                  <a:lnTo>
                    <a:pt x="2661" y="773"/>
                  </a:lnTo>
                  <a:close/>
                  <a:moveTo>
                    <a:pt x="2896" y="1"/>
                  </a:moveTo>
                  <a:cubicBezTo>
                    <a:pt x="2819" y="1"/>
                    <a:pt x="2739" y="30"/>
                    <a:pt x="2692" y="77"/>
                  </a:cubicBezTo>
                  <a:lnTo>
                    <a:pt x="1711" y="1058"/>
                  </a:lnTo>
                  <a:cubicBezTo>
                    <a:pt x="1584" y="1185"/>
                    <a:pt x="1521" y="1343"/>
                    <a:pt x="1552" y="1502"/>
                  </a:cubicBezTo>
                  <a:lnTo>
                    <a:pt x="1616" y="2262"/>
                  </a:lnTo>
                  <a:lnTo>
                    <a:pt x="95" y="3782"/>
                  </a:lnTo>
                  <a:cubicBezTo>
                    <a:pt x="0" y="3877"/>
                    <a:pt x="0" y="4004"/>
                    <a:pt x="95" y="4099"/>
                  </a:cubicBezTo>
                  <a:cubicBezTo>
                    <a:pt x="127" y="4162"/>
                    <a:pt x="190" y="4162"/>
                    <a:pt x="254" y="4162"/>
                  </a:cubicBezTo>
                  <a:cubicBezTo>
                    <a:pt x="317" y="4162"/>
                    <a:pt x="381" y="4162"/>
                    <a:pt x="412" y="4099"/>
                  </a:cubicBezTo>
                  <a:lnTo>
                    <a:pt x="1932" y="2610"/>
                  </a:lnTo>
                  <a:lnTo>
                    <a:pt x="2724" y="2673"/>
                  </a:lnTo>
                  <a:lnTo>
                    <a:pt x="2756" y="2673"/>
                  </a:lnTo>
                  <a:cubicBezTo>
                    <a:pt x="2914" y="2673"/>
                    <a:pt x="3041" y="2610"/>
                    <a:pt x="3167" y="2515"/>
                  </a:cubicBezTo>
                  <a:lnTo>
                    <a:pt x="4149" y="1533"/>
                  </a:lnTo>
                  <a:cubicBezTo>
                    <a:pt x="4212" y="1438"/>
                    <a:pt x="4244" y="1343"/>
                    <a:pt x="4181" y="1248"/>
                  </a:cubicBezTo>
                  <a:cubicBezTo>
                    <a:pt x="4149" y="1153"/>
                    <a:pt x="4054" y="1090"/>
                    <a:pt x="3959" y="1090"/>
                  </a:cubicBezTo>
                  <a:lnTo>
                    <a:pt x="3104" y="1090"/>
                  </a:lnTo>
                  <a:lnTo>
                    <a:pt x="3104" y="235"/>
                  </a:lnTo>
                  <a:cubicBezTo>
                    <a:pt x="3104" y="140"/>
                    <a:pt x="3072" y="45"/>
                    <a:pt x="2977" y="13"/>
                  </a:cubicBezTo>
                  <a:cubicBezTo>
                    <a:pt x="2952" y="5"/>
                    <a:pt x="2924" y="1"/>
                    <a:pt x="2896" y="1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8EFE283-3C09-30D8-353A-DC6DF2656637}"/>
              </a:ext>
            </a:extLst>
          </p:cNvPr>
          <p:cNvSpPr txBox="1"/>
          <p:nvPr/>
        </p:nvSpPr>
        <p:spPr>
          <a:xfrm>
            <a:off x="8972988" y="3702738"/>
            <a:ext cx="3305838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tabLst>
                <a:tab pos="3168660" algn="l"/>
              </a:tabLst>
            </a:pPr>
            <a:r>
              <a:rPr lang="th-TH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1. ขยายการนำ</a:t>
            </a:r>
            <a:r>
              <a:rPr lang="en-US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 Early Warning Signs ,CPG, CNPG </a:t>
            </a:r>
            <a:r>
              <a:rPr lang="th-TH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ไปใช้ให้ครอบคลุมทั้งระดับโรงพยาบาลชุมชนและโรงพยาบาลจังหวัด</a:t>
            </a:r>
            <a:endParaRPr lang="en-US" sz="1800" dirty="0">
              <a:latin typeface="BrowalliaUPC" pitchFamily="34" charset="-34"/>
              <a:ea typeface="Calibri" panose="020F0502020204030204" pitchFamily="34" charset="0"/>
              <a:cs typeface="BrowalliaUPC" pitchFamily="34" charset="-34"/>
            </a:endParaRPr>
          </a:p>
          <a:p>
            <a:pPr>
              <a:lnSpc>
                <a:spcPct val="115000"/>
              </a:lnSpc>
              <a:tabLst>
                <a:tab pos="3168660" algn="l"/>
              </a:tabLst>
            </a:pPr>
            <a:r>
              <a:rPr lang="th-TH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2. พัฒนาศักยภาพโรงพยาบาลระดับ </a:t>
            </a:r>
            <a:r>
              <a:rPr lang="en-US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Node </a:t>
            </a:r>
            <a:r>
              <a:rPr lang="th-TH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ให้สามารถผ่าตัดฉุกเฉินได้อย่างปลอดภัย</a:t>
            </a:r>
            <a:endParaRPr lang="en-US" sz="1800" dirty="0">
              <a:latin typeface="BrowalliaUPC" pitchFamily="34" charset="-34"/>
              <a:ea typeface="Calibri" panose="020F0502020204030204" pitchFamily="34" charset="0"/>
              <a:cs typeface="BrowalliaUPC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3. พัฒนาระบบ </a:t>
            </a:r>
            <a:r>
              <a:rPr lang="en-US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Referral system </a:t>
            </a:r>
            <a:r>
              <a:rPr lang="th-TH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และ </a:t>
            </a:r>
            <a:r>
              <a:rPr lang="en-US" sz="1800" dirty="0">
                <a:latin typeface="BrowalliaUPC" pitchFamily="34" charset="-34"/>
                <a:ea typeface="Calibri" panose="020F0502020204030204" pitchFamily="34" charset="0"/>
                <a:cs typeface="BrowalliaUPC" pitchFamily="34" charset="-34"/>
              </a:rPr>
              <a:t>Fast tract</a:t>
            </a:r>
          </a:p>
        </p:txBody>
      </p:sp>
    </p:spTree>
    <p:extLst>
      <p:ext uri="{BB962C8B-B14F-4D97-AF65-F5344CB8AC3E}">
        <p14:creationId xmlns:p14="http://schemas.microsoft.com/office/powerpoint/2010/main" val="347048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7680165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AC620-B0B0-1CBC-5FE1-658F80E130E6}"/>
              </a:ext>
            </a:extLst>
          </p:cNvPr>
          <p:cNvSpPr txBox="1"/>
          <p:nvPr/>
        </p:nvSpPr>
        <p:spPr>
          <a:xfrm>
            <a:off x="4640049" y="409084"/>
            <a:ext cx="6111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แผนการพัฒนาคุณภาพ การวิจัย นวัตกรรม</a:t>
            </a:r>
            <a:endParaRPr 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endParaRPr lang="en-US" sz="36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Google Shape;1036;p29">
            <a:extLst>
              <a:ext uri="{FF2B5EF4-FFF2-40B4-BE49-F238E27FC236}">
                <a16:creationId xmlns:a16="http://schemas.microsoft.com/office/drawing/2014/main" id="{A4E6AC55-1311-694F-157E-AD65BF9BF523}"/>
              </a:ext>
            </a:extLst>
          </p:cNvPr>
          <p:cNvSpPr/>
          <p:nvPr/>
        </p:nvSpPr>
        <p:spPr>
          <a:xfrm>
            <a:off x="354563" y="2254893"/>
            <a:ext cx="2469591" cy="755885"/>
          </a:xfrm>
          <a:custGeom>
            <a:avLst/>
            <a:gdLst/>
            <a:ahLst/>
            <a:cxnLst/>
            <a:rect l="l" t="t" r="r" b="b"/>
            <a:pathLst>
              <a:path w="34076" h="14347" extrusionOk="0">
                <a:moveTo>
                  <a:pt x="0" y="0"/>
                </a:moveTo>
                <a:lnTo>
                  <a:pt x="0" y="14346"/>
                </a:lnTo>
                <a:lnTo>
                  <a:pt x="34076" y="14346"/>
                </a:lnTo>
                <a:cubicBezTo>
                  <a:pt x="31891" y="12700"/>
                  <a:pt x="30497" y="10103"/>
                  <a:pt x="30497" y="7158"/>
                </a:cubicBezTo>
                <a:cubicBezTo>
                  <a:pt x="30497" y="4244"/>
                  <a:pt x="31891" y="1647"/>
                  <a:pt x="3407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4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Preterm  with low birth weight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Google Shape;1037;p29">
            <a:extLst>
              <a:ext uri="{FF2B5EF4-FFF2-40B4-BE49-F238E27FC236}">
                <a16:creationId xmlns:a16="http://schemas.microsoft.com/office/drawing/2014/main" id="{6ABE91FC-C1E5-B981-5195-9A1C889E0A91}"/>
              </a:ext>
            </a:extLst>
          </p:cNvPr>
          <p:cNvSpPr/>
          <p:nvPr/>
        </p:nvSpPr>
        <p:spPr>
          <a:xfrm>
            <a:off x="4586060" y="2291588"/>
            <a:ext cx="2476571" cy="755886"/>
          </a:xfrm>
          <a:custGeom>
            <a:avLst/>
            <a:gdLst/>
            <a:ahLst/>
            <a:cxnLst/>
            <a:rect l="l" t="t" r="r" b="b"/>
            <a:pathLst>
              <a:path w="34108" h="14347" extrusionOk="0">
                <a:moveTo>
                  <a:pt x="0" y="0"/>
                </a:moveTo>
                <a:lnTo>
                  <a:pt x="0" y="14346"/>
                </a:lnTo>
                <a:lnTo>
                  <a:pt x="34108" y="14346"/>
                </a:lnTo>
                <a:cubicBezTo>
                  <a:pt x="31923" y="12700"/>
                  <a:pt x="30498" y="10103"/>
                  <a:pt x="30498" y="7158"/>
                </a:cubicBezTo>
                <a:cubicBezTo>
                  <a:pt x="30498" y="4244"/>
                  <a:pt x="31923" y="1647"/>
                  <a:pt x="34108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5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Fetal distress </a:t>
            </a:r>
          </a:p>
        </p:txBody>
      </p:sp>
      <p:sp>
        <p:nvSpPr>
          <p:cNvPr id="18" name="Google Shape;1038;p29">
            <a:extLst>
              <a:ext uri="{FF2B5EF4-FFF2-40B4-BE49-F238E27FC236}">
                <a16:creationId xmlns:a16="http://schemas.microsoft.com/office/drawing/2014/main" id="{3F22E651-29F5-5D5D-08E8-E62EF34BD4ED}"/>
              </a:ext>
            </a:extLst>
          </p:cNvPr>
          <p:cNvSpPr/>
          <p:nvPr/>
        </p:nvSpPr>
        <p:spPr>
          <a:xfrm>
            <a:off x="8619877" y="2254861"/>
            <a:ext cx="2514641" cy="755886"/>
          </a:xfrm>
          <a:custGeom>
            <a:avLst/>
            <a:gdLst/>
            <a:ahLst/>
            <a:cxnLst/>
            <a:rect l="l" t="t" r="r" b="b"/>
            <a:pathLst>
              <a:path w="34077" h="14347" extrusionOk="0">
                <a:moveTo>
                  <a:pt x="0" y="0"/>
                </a:moveTo>
                <a:lnTo>
                  <a:pt x="0" y="14346"/>
                </a:lnTo>
                <a:lnTo>
                  <a:pt x="34076" y="14346"/>
                </a:lnTo>
                <a:cubicBezTo>
                  <a:pt x="31891" y="12700"/>
                  <a:pt x="30497" y="10103"/>
                  <a:pt x="30497" y="7158"/>
                </a:cubicBezTo>
                <a:cubicBezTo>
                  <a:pt x="30497" y="4244"/>
                  <a:pt x="31891" y="1647"/>
                  <a:pt x="34076" y="0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6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Maternal Amphetamine used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9" name="Google Shape;1041;p29">
            <a:extLst>
              <a:ext uri="{FF2B5EF4-FFF2-40B4-BE49-F238E27FC236}">
                <a16:creationId xmlns:a16="http://schemas.microsoft.com/office/drawing/2014/main" id="{D3DF3551-D545-52A2-AA15-4027AD4490C3}"/>
              </a:ext>
            </a:extLst>
          </p:cNvPr>
          <p:cNvSpPr/>
          <p:nvPr/>
        </p:nvSpPr>
        <p:spPr>
          <a:xfrm>
            <a:off x="745213" y="1966168"/>
            <a:ext cx="2769804" cy="4518608"/>
          </a:xfrm>
          <a:custGeom>
            <a:avLst/>
            <a:gdLst/>
            <a:ahLst/>
            <a:cxnLst/>
            <a:rect l="l" t="t" r="r" b="b"/>
            <a:pathLst>
              <a:path w="52572" h="80187" extrusionOk="0">
                <a:moveTo>
                  <a:pt x="5290" y="793"/>
                </a:moveTo>
                <a:cubicBezTo>
                  <a:pt x="6018" y="793"/>
                  <a:pt x="6588" y="1363"/>
                  <a:pt x="6588" y="2059"/>
                </a:cubicBezTo>
                <a:cubicBezTo>
                  <a:pt x="6588" y="2788"/>
                  <a:pt x="6018" y="3358"/>
                  <a:pt x="5290" y="3358"/>
                </a:cubicBezTo>
                <a:cubicBezTo>
                  <a:pt x="4593" y="3358"/>
                  <a:pt x="4023" y="2788"/>
                  <a:pt x="4023" y="2059"/>
                </a:cubicBezTo>
                <a:cubicBezTo>
                  <a:pt x="4023" y="1363"/>
                  <a:pt x="4593" y="793"/>
                  <a:pt x="5290" y="793"/>
                </a:cubicBezTo>
                <a:close/>
                <a:moveTo>
                  <a:pt x="5290" y="1"/>
                </a:moveTo>
                <a:cubicBezTo>
                  <a:pt x="4149" y="1"/>
                  <a:pt x="3231" y="919"/>
                  <a:pt x="3231" y="2059"/>
                </a:cubicBezTo>
                <a:cubicBezTo>
                  <a:pt x="3231" y="3200"/>
                  <a:pt x="4149" y="4150"/>
                  <a:pt x="5290" y="4150"/>
                </a:cubicBezTo>
                <a:cubicBezTo>
                  <a:pt x="6303" y="4150"/>
                  <a:pt x="7126" y="3421"/>
                  <a:pt x="7316" y="2471"/>
                </a:cubicBezTo>
                <a:lnTo>
                  <a:pt x="41741" y="2471"/>
                </a:lnTo>
                <a:cubicBezTo>
                  <a:pt x="44433" y="2471"/>
                  <a:pt x="46934" y="3516"/>
                  <a:pt x="48866" y="5448"/>
                </a:cubicBezTo>
                <a:cubicBezTo>
                  <a:pt x="50735" y="7348"/>
                  <a:pt x="51780" y="9818"/>
                  <a:pt x="51748" y="12447"/>
                </a:cubicBezTo>
                <a:cubicBezTo>
                  <a:pt x="51716" y="15075"/>
                  <a:pt x="50703" y="17546"/>
                  <a:pt x="48835" y="19414"/>
                </a:cubicBezTo>
                <a:cubicBezTo>
                  <a:pt x="46966" y="21282"/>
                  <a:pt x="44464" y="22328"/>
                  <a:pt x="41804" y="22328"/>
                </a:cubicBezTo>
                <a:lnTo>
                  <a:pt x="6715" y="22328"/>
                </a:lnTo>
                <a:cubicBezTo>
                  <a:pt x="3009" y="22328"/>
                  <a:pt x="1" y="25336"/>
                  <a:pt x="1" y="29041"/>
                </a:cubicBezTo>
                <a:lnTo>
                  <a:pt x="1" y="73473"/>
                </a:lnTo>
                <a:cubicBezTo>
                  <a:pt x="1" y="77178"/>
                  <a:pt x="3009" y="80187"/>
                  <a:pt x="6715" y="80187"/>
                </a:cubicBezTo>
                <a:lnTo>
                  <a:pt x="48391" y="80187"/>
                </a:lnTo>
                <a:lnTo>
                  <a:pt x="48391" y="79395"/>
                </a:lnTo>
                <a:lnTo>
                  <a:pt x="6715" y="79395"/>
                </a:lnTo>
                <a:cubicBezTo>
                  <a:pt x="3453" y="79395"/>
                  <a:pt x="793" y="76735"/>
                  <a:pt x="793" y="73441"/>
                </a:cubicBezTo>
                <a:lnTo>
                  <a:pt x="793" y="29041"/>
                </a:lnTo>
                <a:cubicBezTo>
                  <a:pt x="793" y="25779"/>
                  <a:pt x="3453" y="23119"/>
                  <a:pt x="6715" y="23119"/>
                </a:cubicBezTo>
                <a:lnTo>
                  <a:pt x="41836" y="23119"/>
                </a:lnTo>
                <a:cubicBezTo>
                  <a:pt x="44686" y="23119"/>
                  <a:pt x="47378" y="22011"/>
                  <a:pt x="49405" y="19984"/>
                </a:cubicBezTo>
                <a:cubicBezTo>
                  <a:pt x="51400" y="17957"/>
                  <a:pt x="52508" y="15297"/>
                  <a:pt x="52540" y="12447"/>
                </a:cubicBezTo>
                <a:cubicBezTo>
                  <a:pt x="52572" y="9628"/>
                  <a:pt x="51463" y="6936"/>
                  <a:pt x="49405" y="4878"/>
                </a:cubicBezTo>
                <a:cubicBezTo>
                  <a:pt x="47346" y="2820"/>
                  <a:pt x="44623" y="1679"/>
                  <a:pt x="41741" y="1679"/>
                </a:cubicBezTo>
                <a:lnTo>
                  <a:pt x="7316" y="1679"/>
                </a:lnTo>
                <a:cubicBezTo>
                  <a:pt x="7126" y="729"/>
                  <a:pt x="6303" y="1"/>
                  <a:pt x="5290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43;p29">
            <a:extLst>
              <a:ext uri="{FF2B5EF4-FFF2-40B4-BE49-F238E27FC236}">
                <a16:creationId xmlns:a16="http://schemas.microsoft.com/office/drawing/2014/main" id="{EFFBE04C-5D41-655F-601D-B6AA2E00C95B}"/>
              </a:ext>
            </a:extLst>
          </p:cNvPr>
          <p:cNvSpPr/>
          <p:nvPr/>
        </p:nvSpPr>
        <p:spPr>
          <a:xfrm>
            <a:off x="5098297" y="2033943"/>
            <a:ext cx="2769751" cy="4450833"/>
          </a:xfrm>
          <a:custGeom>
            <a:avLst/>
            <a:gdLst/>
            <a:ahLst/>
            <a:cxnLst/>
            <a:rect l="l" t="t" r="r" b="b"/>
            <a:pathLst>
              <a:path w="52571" h="80123" extrusionOk="0">
                <a:moveTo>
                  <a:pt x="4750" y="792"/>
                </a:moveTo>
                <a:cubicBezTo>
                  <a:pt x="5447" y="792"/>
                  <a:pt x="6017" y="1362"/>
                  <a:pt x="6017" y="2059"/>
                </a:cubicBezTo>
                <a:cubicBezTo>
                  <a:pt x="6017" y="2787"/>
                  <a:pt x="5447" y="3357"/>
                  <a:pt x="4750" y="3357"/>
                </a:cubicBezTo>
                <a:cubicBezTo>
                  <a:pt x="4022" y="3357"/>
                  <a:pt x="3452" y="2787"/>
                  <a:pt x="3452" y="2059"/>
                </a:cubicBezTo>
                <a:cubicBezTo>
                  <a:pt x="3452" y="1362"/>
                  <a:pt x="4022" y="792"/>
                  <a:pt x="4750" y="792"/>
                </a:cubicBezTo>
                <a:close/>
                <a:moveTo>
                  <a:pt x="4750" y="0"/>
                </a:moveTo>
                <a:cubicBezTo>
                  <a:pt x="3610" y="0"/>
                  <a:pt x="2660" y="919"/>
                  <a:pt x="2660" y="2059"/>
                </a:cubicBezTo>
                <a:cubicBezTo>
                  <a:pt x="2660" y="3199"/>
                  <a:pt x="3579" y="4117"/>
                  <a:pt x="4750" y="4117"/>
                </a:cubicBezTo>
                <a:cubicBezTo>
                  <a:pt x="5764" y="4117"/>
                  <a:pt x="6619" y="3389"/>
                  <a:pt x="6777" y="2407"/>
                </a:cubicBezTo>
                <a:lnTo>
                  <a:pt x="41740" y="2407"/>
                </a:lnTo>
                <a:cubicBezTo>
                  <a:pt x="44432" y="2407"/>
                  <a:pt x="46965" y="3452"/>
                  <a:pt x="48865" y="5384"/>
                </a:cubicBezTo>
                <a:cubicBezTo>
                  <a:pt x="50734" y="7284"/>
                  <a:pt x="51779" y="9754"/>
                  <a:pt x="51747" y="12383"/>
                </a:cubicBezTo>
                <a:cubicBezTo>
                  <a:pt x="51747" y="15011"/>
                  <a:pt x="50702" y="17482"/>
                  <a:pt x="48834" y="19350"/>
                </a:cubicBezTo>
                <a:cubicBezTo>
                  <a:pt x="46965" y="21218"/>
                  <a:pt x="44463" y="22264"/>
                  <a:pt x="41835" y="22264"/>
                </a:cubicBezTo>
                <a:lnTo>
                  <a:pt x="6714" y="22264"/>
                </a:lnTo>
                <a:cubicBezTo>
                  <a:pt x="3009" y="22264"/>
                  <a:pt x="0" y="25272"/>
                  <a:pt x="0" y="28977"/>
                </a:cubicBezTo>
                <a:lnTo>
                  <a:pt x="0" y="73409"/>
                </a:lnTo>
                <a:cubicBezTo>
                  <a:pt x="0" y="77114"/>
                  <a:pt x="3009" y="80123"/>
                  <a:pt x="6714" y="80123"/>
                </a:cubicBezTo>
                <a:lnTo>
                  <a:pt x="47567" y="80123"/>
                </a:lnTo>
                <a:lnTo>
                  <a:pt x="47567" y="79331"/>
                </a:lnTo>
                <a:lnTo>
                  <a:pt x="6714" y="79331"/>
                </a:lnTo>
                <a:cubicBezTo>
                  <a:pt x="3452" y="79331"/>
                  <a:pt x="792" y="76671"/>
                  <a:pt x="792" y="73409"/>
                </a:cubicBezTo>
                <a:lnTo>
                  <a:pt x="792" y="28977"/>
                </a:lnTo>
                <a:cubicBezTo>
                  <a:pt x="792" y="25715"/>
                  <a:pt x="3452" y="23055"/>
                  <a:pt x="6714" y="23055"/>
                </a:cubicBezTo>
                <a:lnTo>
                  <a:pt x="41835" y="23055"/>
                </a:lnTo>
                <a:cubicBezTo>
                  <a:pt x="44685" y="23055"/>
                  <a:pt x="47377" y="21947"/>
                  <a:pt x="49404" y="19920"/>
                </a:cubicBezTo>
                <a:cubicBezTo>
                  <a:pt x="51431" y="17893"/>
                  <a:pt x="52539" y="15233"/>
                  <a:pt x="52539" y="12383"/>
                </a:cubicBezTo>
                <a:cubicBezTo>
                  <a:pt x="52571" y="9564"/>
                  <a:pt x="51462" y="6872"/>
                  <a:pt x="49436" y="4814"/>
                </a:cubicBezTo>
                <a:cubicBezTo>
                  <a:pt x="47377" y="2756"/>
                  <a:pt x="44622" y="1615"/>
                  <a:pt x="41740" y="1615"/>
                </a:cubicBezTo>
                <a:lnTo>
                  <a:pt x="6746" y="1615"/>
                </a:lnTo>
                <a:cubicBezTo>
                  <a:pt x="6556" y="697"/>
                  <a:pt x="5732" y="0"/>
                  <a:pt x="475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45;p29">
            <a:extLst>
              <a:ext uri="{FF2B5EF4-FFF2-40B4-BE49-F238E27FC236}">
                <a16:creationId xmlns:a16="http://schemas.microsoft.com/office/drawing/2014/main" id="{0A1FFA23-4670-50EE-705E-8D7F52EDD6FA}"/>
              </a:ext>
            </a:extLst>
          </p:cNvPr>
          <p:cNvSpPr/>
          <p:nvPr/>
        </p:nvSpPr>
        <p:spPr>
          <a:xfrm>
            <a:off x="8968003" y="1969539"/>
            <a:ext cx="2768064" cy="4515237"/>
          </a:xfrm>
          <a:custGeom>
            <a:avLst/>
            <a:gdLst/>
            <a:ahLst/>
            <a:cxnLst/>
            <a:rect l="l" t="t" r="r" b="b"/>
            <a:pathLst>
              <a:path w="52539" h="80123" extrusionOk="0">
                <a:moveTo>
                  <a:pt x="5004" y="792"/>
                </a:moveTo>
                <a:cubicBezTo>
                  <a:pt x="5700" y="792"/>
                  <a:pt x="6270" y="1362"/>
                  <a:pt x="6270" y="2059"/>
                </a:cubicBezTo>
                <a:cubicBezTo>
                  <a:pt x="6270" y="2787"/>
                  <a:pt x="5700" y="3357"/>
                  <a:pt x="5004" y="3357"/>
                </a:cubicBezTo>
                <a:cubicBezTo>
                  <a:pt x="4275" y="3357"/>
                  <a:pt x="3705" y="2787"/>
                  <a:pt x="3705" y="2059"/>
                </a:cubicBezTo>
                <a:cubicBezTo>
                  <a:pt x="3705" y="1362"/>
                  <a:pt x="4275" y="792"/>
                  <a:pt x="5004" y="792"/>
                </a:cubicBezTo>
                <a:close/>
                <a:moveTo>
                  <a:pt x="5004" y="0"/>
                </a:moveTo>
                <a:cubicBezTo>
                  <a:pt x="3864" y="0"/>
                  <a:pt x="2914" y="919"/>
                  <a:pt x="2914" y="2059"/>
                </a:cubicBezTo>
                <a:cubicBezTo>
                  <a:pt x="2914" y="3199"/>
                  <a:pt x="3864" y="4149"/>
                  <a:pt x="5004" y="4149"/>
                </a:cubicBezTo>
                <a:cubicBezTo>
                  <a:pt x="6017" y="4149"/>
                  <a:pt x="6872" y="3389"/>
                  <a:pt x="7031" y="2407"/>
                </a:cubicBezTo>
                <a:lnTo>
                  <a:pt x="41740" y="2407"/>
                </a:lnTo>
                <a:cubicBezTo>
                  <a:pt x="47250" y="2407"/>
                  <a:pt x="51747" y="6872"/>
                  <a:pt x="51747" y="12320"/>
                </a:cubicBezTo>
                <a:cubicBezTo>
                  <a:pt x="51747" y="14980"/>
                  <a:pt x="50702" y="17482"/>
                  <a:pt x="48834" y="19350"/>
                </a:cubicBezTo>
                <a:cubicBezTo>
                  <a:pt x="46965" y="21218"/>
                  <a:pt x="44463" y="22264"/>
                  <a:pt x="41835" y="22264"/>
                </a:cubicBezTo>
                <a:lnTo>
                  <a:pt x="6714" y="22264"/>
                </a:lnTo>
                <a:cubicBezTo>
                  <a:pt x="3009" y="22264"/>
                  <a:pt x="0" y="25272"/>
                  <a:pt x="0" y="28977"/>
                </a:cubicBezTo>
                <a:lnTo>
                  <a:pt x="0" y="73409"/>
                </a:lnTo>
                <a:cubicBezTo>
                  <a:pt x="0" y="77114"/>
                  <a:pt x="3009" y="80123"/>
                  <a:pt x="6714" y="80123"/>
                </a:cubicBezTo>
                <a:lnTo>
                  <a:pt x="47567" y="80123"/>
                </a:lnTo>
                <a:lnTo>
                  <a:pt x="47567" y="79331"/>
                </a:lnTo>
                <a:lnTo>
                  <a:pt x="6714" y="79331"/>
                </a:lnTo>
                <a:cubicBezTo>
                  <a:pt x="3452" y="79331"/>
                  <a:pt x="792" y="76671"/>
                  <a:pt x="792" y="73409"/>
                </a:cubicBezTo>
                <a:lnTo>
                  <a:pt x="792" y="28977"/>
                </a:lnTo>
                <a:cubicBezTo>
                  <a:pt x="792" y="25715"/>
                  <a:pt x="3452" y="23055"/>
                  <a:pt x="6714" y="23055"/>
                </a:cubicBezTo>
                <a:lnTo>
                  <a:pt x="41803" y="23055"/>
                </a:lnTo>
                <a:cubicBezTo>
                  <a:pt x="44685" y="23055"/>
                  <a:pt x="47377" y="21947"/>
                  <a:pt x="49404" y="19920"/>
                </a:cubicBezTo>
                <a:cubicBezTo>
                  <a:pt x="51431" y="17893"/>
                  <a:pt x="52539" y="15201"/>
                  <a:pt x="52539" y="12320"/>
                </a:cubicBezTo>
                <a:cubicBezTo>
                  <a:pt x="52539" y="9501"/>
                  <a:pt x="51399" y="6809"/>
                  <a:pt x="49340" y="4751"/>
                </a:cubicBezTo>
                <a:cubicBezTo>
                  <a:pt x="47282" y="2724"/>
                  <a:pt x="44590" y="1615"/>
                  <a:pt x="41740" y="1615"/>
                </a:cubicBezTo>
                <a:lnTo>
                  <a:pt x="6999" y="1615"/>
                </a:lnTo>
                <a:cubicBezTo>
                  <a:pt x="6809" y="697"/>
                  <a:pt x="5985" y="0"/>
                  <a:pt x="5004" y="0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047;p29">
            <a:extLst>
              <a:ext uri="{FF2B5EF4-FFF2-40B4-BE49-F238E27FC236}">
                <a16:creationId xmlns:a16="http://schemas.microsoft.com/office/drawing/2014/main" id="{4EB46E50-D1F9-6B83-9E1A-B658041D533D}"/>
              </a:ext>
            </a:extLst>
          </p:cNvPr>
          <p:cNvGrpSpPr/>
          <p:nvPr/>
        </p:nvGrpSpPr>
        <p:grpSpPr>
          <a:xfrm>
            <a:off x="2712264" y="2392813"/>
            <a:ext cx="572326" cy="495563"/>
            <a:chOff x="3855415" y="1753159"/>
            <a:chExt cx="337866" cy="292550"/>
          </a:xfrm>
        </p:grpSpPr>
        <p:sp>
          <p:nvSpPr>
            <p:cNvPr id="23" name="Google Shape;1048;p29">
              <a:extLst>
                <a:ext uri="{FF2B5EF4-FFF2-40B4-BE49-F238E27FC236}">
                  <a16:creationId xmlns:a16="http://schemas.microsoft.com/office/drawing/2014/main" id="{F48B7EC7-FF99-B485-8F03-19055CFFF01A}"/>
                </a:ext>
              </a:extLst>
            </p:cNvPr>
            <p:cNvSpPr/>
            <p:nvPr/>
          </p:nvSpPr>
          <p:spPr>
            <a:xfrm>
              <a:off x="4032699" y="1808553"/>
              <a:ext cx="139899" cy="183411"/>
            </a:xfrm>
            <a:custGeom>
              <a:avLst/>
              <a:gdLst/>
              <a:ahLst/>
              <a:cxnLst/>
              <a:rect l="l" t="t" r="r" b="b"/>
              <a:pathLst>
                <a:path w="4498" h="5897" extrusionOk="0">
                  <a:moveTo>
                    <a:pt x="2570" y="1"/>
                  </a:moveTo>
                  <a:cubicBezTo>
                    <a:pt x="2471" y="1"/>
                    <a:pt x="2376" y="40"/>
                    <a:pt x="2313" y="119"/>
                  </a:cubicBezTo>
                  <a:lnTo>
                    <a:pt x="919" y="1608"/>
                  </a:lnTo>
                  <a:cubicBezTo>
                    <a:pt x="856" y="1703"/>
                    <a:pt x="824" y="1829"/>
                    <a:pt x="824" y="1924"/>
                  </a:cubicBezTo>
                  <a:lnTo>
                    <a:pt x="1014" y="2811"/>
                  </a:lnTo>
                  <a:cubicBezTo>
                    <a:pt x="1046" y="2938"/>
                    <a:pt x="1014" y="3065"/>
                    <a:pt x="919" y="3160"/>
                  </a:cubicBezTo>
                  <a:lnTo>
                    <a:pt x="159" y="3888"/>
                  </a:lnTo>
                  <a:cubicBezTo>
                    <a:pt x="32" y="4015"/>
                    <a:pt x="1" y="4205"/>
                    <a:pt x="96" y="4363"/>
                  </a:cubicBezTo>
                  <a:cubicBezTo>
                    <a:pt x="127" y="4458"/>
                    <a:pt x="159" y="4553"/>
                    <a:pt x="191" y="4680"/>
                  </a:cubicBezTo>
                  <a:cubicBezTo>
                    <a:pt x="191" y="4806"/>
                    <a:pt x="254" y="4933"/>
                    <a:pt x="381" y="4996"/>
                  </a:cubicBezTo>
                  <a:cubicBezTo>
                    <a:pt x="571" y="5091"/>
                    <a:pt x="887" y="5313"/>
                    <a:pt x="919" y="5598"/>
                  </a:cubicBezTo>
                  <a:cubicBezTo>
                    <a:pt x="943" y="5839"/>
                    <a:pt x="1205" y="5896"/>
                    <a:pt x="1468" y="5896"/>
                  </a:cubicBezTo>
                  <a:cubicBezTo>
                    <a:pt x="1551" y="5896"/>
                    <a:pt x="1635" y="5891"/>
                    <a:pt x="1711" y="5883"/>
                  </a:cubicBezTo>
                  <a:cubicBezTo>
                    <a:pt x="1901" y="5883"/>
                    <a:pt x="2028" y="5725"/>
                    <a:pt x="2059" y="5566"/>
                  </a:cubicBezTo>
                  <a:lnTo>
                    <a:pt x="2091" y="5218"/>
                  </a:lnTo>
                  <a:cubicBezTo>
                    <a:pt x="2123" y="5155"/>
                    <a:pt x="2154" y="5060"/>
                    <a:pt x="2218" y="5028"/>
                  </a:cubicBezTo>
                  <a:lnTo>
                    <a:pt x="3104" y="4078"/>
                  </a:lnTo>
                  <a:cubicBezTo>
                    <a:pt x="3199" y="3983"/>
                    <a:pt x="3231" y="3856"/>
                    <a:pt x="3199" y="3730"/>
                  </a:cubicBezTo>
                  <a:lnTo>
                    <a:pt x="3073" y="3255"/>
                  </a:lnTo>
                  <a:cubicBezTo>
                    <a:pt x="3041" y="3096"/>
                    <a:pt x="3073" y="2938"/>
                    <a:pt x="3168" y="2843"/>
                  </a:cubicBezTo>
                  <a:lnTo>
                    <a:pt x="3738" y="2368"/>
                  </a:lnTo>
                  <a:cubicBezTo>
                    <a:pt x="3833" y="2304"/>
                    <a:pt x="3896" y="2273"/>
                    <a:pt x="3991" y="2273"/>
                  </a:cubicBezTo>
                  <a:lnTo>
                    <a:pt x="4086" y="2273"/>
                  </a:lnTo>
                  <a:cubicBezTo>
                    <a:pt x="4276" y="2273"/>
                    <a:pt x="4434" y="2114"/>
                    <a:pt x="4466" y="1924"/>
                  </a:cubicBezTo>
                  <a:cubicBezTo>
                    <a:pt x="4498" y="1829"/>
                    <a:pt x="4434" y="1703"/>
                    <a:pt x="4371" y="1608"/>
                  </a:cubicBezTo>
                  <a:lnTo>
                    <a:pt x="2851" y="119"/>
                  </a:lnTo>
                  <a:cubicBezTo>
                    <a:pt x="2772" y="40"/>
                    <a:pt x="2669" y="1"/>
                    <a:pt x="2570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9;p29">
              <a:extLst>
                <a:ext uri="{FF2B5EF4-FFF2-40B4-BE49-F238E27FC236}">
                  <a16:creationId xmlns:a16="http://schemas.microsoft.com/office/drawing/2014/main" id="{80B92E98-3CE6-2ED9-8C76-94E9132D2BB9}"/>
                </a:ext>
              </a:extLst>
            </p:cNvPr>
            <p:cNvSpPr/>
            <p:nvPr/>
          </p:nvSpPr>
          <p:spPr>
            <a:xfrm>
              <a:off x="3855415" y="1753159"/>
              <a:ext cx="337866" cy="292550"/>
            </a:xfrm>
            <a:custGeom>
              <a:avLst/>
              <a:gdLst/>
              <a:ahLst/>
              <a:cxnLst/>
              <a:rect l="l" t="t" r="r" b="b"/>
              <a:pathLst>
                <a:path w="10863" h="9406" extrusionOk="0">
                  <a:moveTo>
                    <a:pt x="3104" y="475"/>
                  </a:moveTo>
                  <a:cubicBezTo>
                    <a:pt x="3167" y="475"/>
                    <a:pt x="3199" y="475"/>
                    <a:pt x="3231" y="507"/>
                  </a:cubicBezTo>
                  <a:lnTo>
                    <a:pt x="3801" y="1077"/>
                  </a:lnTo>
                  <a:cubicBezTo>
                    <a:pt x="3864" y="1140"/>
                    <a:pt x="3864" y="1267"/>
                    <a:pt x="3801" y="1330"/>
                  </a:cubicBezTo>
                  <a:lnTo>
                    <a:pt x="1362" y="3800"/>
                  </a:lnTo>
                  <a:cubicBezTo>
                    <a:pt x="1330" y="3832"/>
                    <a:pt x="1299" y="3864"/>
                    <a:pt x="1235" y="3864"/>
                  </a:cubicBezTo>
                  <a:cubicBezTo>
                    <a:pt x="1204" y="3864"/>
                    <a:pt x="1140" y="3832"/>
                    <a:pt x="1109" y="3800"/>
                  </a:cubicBezTo>
                  <a:lnTo>
                    <a:pt x="507" y="3199"/>
                  </a:lnTo>
                  <a:cubicBezTo>
                    <a:pt x="475" y="3167"/>
                    <a:pt x="444" y="3104"/>
                    <a:pt x="444" y="3072"/>
                  </a:cubicBezTo>
                  <a:cubicBezTo>
                    <a:pt x="444" y="3009"/>
                    <a:pt x="475" y="2977"/>
                    <a:pt x="507" y="2945"/>
                  </a:cubicBezTo>
                  <a:lnTo>
                    <a:pt x="2977" y="507"/>
                  </a:lnTo>
                  <a:cubicBezTo>
                    <a:pt x="3009" y="475"/>
                    <a:pt x="3072" y="475"/>
                    <a:pt x="3104" y="475"/>
                  </a:cubicBezTo>
                  <a:close/>
                  <a:moveTo>
                    <a:pt x="7759" y="475"/>
                  </a:moveTo>
                  <a:cubicBezTo>
                    <a:pt x="7791" y="475"/>
                    <a:pt x="7854" y="475"/>
                    <a:pt x="7886" y="507"/>
                  </a:cubicBezTo>
                  <a:lnTo>
                    <a:pt x="10324" y="2945"/>
                  </a:lnTo>
                  <a:cubicBezTo>
                    <a:pt x="10356" y="2977"/>
                    <a:pt x="10388" y="3040"/>
                    <a:pt x="10388" y="3072"/>
                  </a:cubicBezTo>
                  <a:cubicBezTo>
                    <a:pt x="10388" y="3135"/>
                    <a:pt x="10388" y="3167"/>
                    <a:pt x="10356" y="3199"/>
                  </a:cubicBezTo>
                  <a:lnTo>
                    <a:pt x="9754" y="3800"/>
                  </a:lnTo>
                  <a:cubicBezTo>
                    <a:pt x="9723" y="3832"/>
                    <a:pt x="9659" y="3864"/>
                    <a:pt x="9628" y="3864"/>
                  </a:cubicBezTo>
                  <a:cubicBezTo>
                    <a:pt x="9564" y="3864"/>
                    <a:pt x="9533" y="3832"/>
                    <a:pt x="9501" y="3800"/>
                  </a:cubicBezTo>
                  <a:lnTo>
                    <a:pt x="7062" y="1330"/>
                  </a:lnTo>
                  <a:cubicBezTo>
                    <a:pt x="6999" y="1267"/>
                    <a:pt x="6999" y="1140"/>
                    <a:pt x="7062" y="1077"/>
                  </a:cubicBezTo>
                  <a:lnTo>
                    <a:pt x="7633" y="507"/>
                  </a:lnTo>
                  <a:cubicBezTo>
                    <a:pt x="7664" y="475"/>
                    <a:pt x="7696" y="475"/>
                    <a:pt x="7759" y="475"/>
                  </a:cubicBezTo>
                  <a:close/>
                  <a:moveTo>
                    <a:pt x="3199" y="4941"/>
                  </a:moveTo>
                  <a:cubicBezTo>
                    <a:pt x="3262" y="4941"/>
                    <a:pt x="3357" y="4972"/>
                    <a:pt x="3421" y="5036"/>
                  </a:cubicBezTo>
                  <a:cubicBezTo>
                    <a:pt x="3547" y="5162"/>
                    <a:pt x="3547" y="5352"/>
                    <a:pt x="3421" y="5479"/>
                  </a:cubicBezTo>
                  <a:lnTo>
                    <a:pt x="2439" y="6461"/>
                  </a:lnTo>
                  <a:lnTo>
                    <a:pt x="2217" y="6239"/>
                  </a:lnTo>
                  <a:cubicBezTo>
                    <a:pt x="2090" y="6112"/>
                    <a:pt x="2090" y="5922"/>
                    <a:pt x="2217" y="5796"/>
                  </a:cubicBezTo>
                  <a:lnTo>
                    <a:pt x="2977" y="5036"/>
                  </a:lnTo>
                  <a:cubicBezTo>
                    <a:pt x="3040" y="4972"/>
                    <a:pt x="3104" y="4941"/>
                    <a:pt x="3199" y="4941"/>
                  </a:cubicBezTo>
                  <a:close/>
                  <a:moveTo>
                    <a:pt x="4390" y="5313"/>
                  </a:moveTo>
                  <a:cubicBezTo>
                    <a:pt x="4474" y="5313"/>
                    <a:pt x="4561" y="5336"/>
                    <a:pt x="4624" y="5384"/>
                  </a:cubicBezTo>
                  <a:cubicBezTo>
                    <a:pt x="4656" y="5447"/>
                    <a:pt x="4719" y="5542"/>
                    <a:pt x="4719" y="5606"/>
                  </a:cubicBezTo>
                  <a:cubicBezTo>
                    <a:pt x="4719" y="5701"/>
                    <a:pt x="4687" y="5796"/>
                    <a:pt x="4624" y="5827"/>
                  </a:cubicBezTo>
                  <a:lnTo>
                    <a:pt x="3199" y="7252"/>
                  </a:lnTo>
                  <a:lnTo>
                    <a:pt x="2755" y="6777"/>
                  </a:lnTo>
                  <a:lnTo>
                    <a:pt x="4181" y="5384"/>
                  </a:lnTo>
                  <a:cubicBezTo>
                    <a:pt x="4228" y="5336"/>
                    <a:pt x="4307" y="5313"/>
                    <a:pt x="4390" y="5313"/>
                  </a:cubicBezTo>
                  <a:close/>
                  <a:moveTo>
                    <a:pt x="4972" y="6271"/>
                  </a:moveTo>
                  <a:cubicBezTo>
                    <a:pt x="5051" y="6271"/>
                    <a:pt x="5131" y="6302"/>
                    <a:pt x="5194" y="6366"/>
                  </a:cubicBezTo>
                  <a:cubicBezTo>
                    <a:pt x="5321" y="6492"/>
                    <a:pt x="5321" y="6682"/>
                    <a:pt x="5194" y="6809"/>
                  </a:cubicBezTo>
                  <a:lnTo>
                    <a:pt x="3959" y="8044"/>
                  </a:lnTo>
                  <a:lnTo>
                    <a:pt x="3516" y="7569"/>
                  </a:lnTo>
                  <a:lnTo>
                    <a:pt x="4751" y="6366"/>
                  </a:lnTo>
                  <a:cubicBezTo>
                    <a:pt x="4814" y="6302"/>
                    <a:pt x="4893" y="6271"/>
                    <a:pt x="4972" y="6271"/>
                  </a:cubicBezTo>
                  <a:close/>
                  <a:moveTo>
                    <a:pt x="5701" y="7094"/>
                  </a:moveTo>
                  <a:cubicBezTo>
                    <a:pt x="5780" y="7094"/>
                    <a:pt x="5859" y="7126"/>
                    <a:pt x="5922" y="7189"/>
                  </a:cubicBezTo>
                  <a:cubicBezTo>
                    <a:pt x="6049" y="7316"/>
                    <a:pt x="6049" y="7506"/>
                    <a:pt x="5922" y="7632"/>
                  </a:cubicBezTo>
                  <a:lnTo>
                    <a:pt x="5131" y="8424"/>
                  </a:lnTo>
                  <a:lnTo>
                    <a:pt x="4909" y="8646"/>
                  </a:lnTo>
                  <a:cubicBezTo>
                    <a:pt x="4877" y="8677"/>
                    <a:pt x="4814" y="8709"/>
                    <a:pt x="4751" y="8709"/>
                  </a:cubicBezTo>
                  <a:cubicBezTo>
                    <a:pt x="4656" y="8709"/>
                    <a:pt x="4592" y="8677"/>
                    <a:pt x="4561" y="8646"/>
                  </a:cubicBezTo>
                  <a:lnTo>
                    <a:pt x="4307" y="8361"/>
                  </a:lnTo>
                  <a:lnTo>
                    <a:pt x="5479" y="7189"/>
                  </a:lnTo>
                  <a:cubicBezTo>
                    <a:pt x="5542" y="7126"/>
                    <a:pt x="5622" y="7094"/>
                    <a:pt x="5701" y="7094"/>
                  </a:cubicBezTo>
                  <a:close/>
                  <a:moveTo>
                    <a:pt x="6872" y="1774"/>
                  </a:moveTo>
                  <a:lnTo>
                    <a:pt x="8931" y="3864"/>
                  </a:lnTo>
                  <a:lnTo>
                    <a:pt x="8804" y="4022"/>
                  </a:lnTo>
                  <a:cubicBezTo>
                    <a:pt x="8646" y="4212"/>
                    <a:pt x="8614" y="4434"/>
                    <a:pt x="8614" y="4624"/>
                  </a:cubicBezTo>
                  <a:cubicBezTo>
                    <a:pt x="8646" y="4751"/>
                    <a:pt x="8614" y="4972"/>
                    <a:pt x="8456" y="5226"/>
                  </a:cubicBezTo>
                  <a:lnTo>
                    <a:pt x="7474" y="4244"/>
                  </a:lnTo>
                  <a:cubicBezTo>
                    <a:pt x="7427" y="4196"/>
                    <a:pt x="7371" y="4173"/>
                    <a:pt x="7316" y="4173"/>
                  </a:cubicBezTo>
                  <a:cubicBezTo>
                    <a:pt x="7260" y="4173"/>
                    <a:pt x="7205" y="4196"/>
                    <a:pt x="7157" y="4244"/>
                  </a:cubicBezTo>
                  <a:cubicBezTo>
                    <a:pt x="7062" y="4339"/>
                    <a:pt x="7062" y="4497"/>
                    <a:pt x="7157" y="4592"/>
                  </a:cubicBezTo>
                  <a:lnTo>
                    <a:pt x="8614" y="6049"/>
                  </a:lnTo>
                  <a:cubicBezTo>
                    <a:pt x="8678" y="6112"/>
                    <a:pt x="8709" y="6176"/>
                    <a:pt x="8709" y="6271"/>
                  </a:cubicBezTo>
                  <a:cubicBezTo>
                    <a:pt x="8709" y="6366"/>
                    <a:pt x="8678" y="6429"/>
                    <a:pt x="8614" y="6492"/>
                  </a:cubicBezTo>
                  <a:cubicBezTo>
                    <a:pt x="8583" y="6556"/>
                    <a:pt x="8488" y="6587"/>
                    <a:pt x="8393" y="6587"/>
                  </a:cubicBezTo>
                  <a:cubicBezTo>
                    <a:pt x="8329" y="6587"/>
                    <a:pt x="8234" y="6556"/>
                    <a:pt x="8171" y="6492"/>
                  </a:cubicBezTo>
                  <a:cubicBezTo>
                    <a:pt x="8139" y="6445"/>
                    <a:pt x="8084" y="6421"/>
                    <a:pt x="8024" y="6421"/>
                  </a:cubicBezTo>
                  <a:cubicBezTo>
                    <a:pt x="7965" y="6421"/>
                    <a:pt x="7902" y="6445"/>
                    <a:pt x="7854" y="6492"/>
                  </a:cubicBezTo>
                  <a:cubicBezTo>
                    <a:pt x="7759" y="6587"/>
                    <a:pt x="7759" y="6746"/>
                    <a:pt x="7854" y="6809"/>
                  </a:cubicBezTo>
                  <a:cubicBezTo>
                    <a:pt x="7918" y="6872"/>
                    <a:pt x="7949" y="6967"/>
                    <a:pt x="7949" y="7031"/>
                  </a:cubicBezTo>
                  <a:cubicBezTo>
                    <a:pt x="7949" y="7126"/>
                    <a:pt x="7918" y="7221"/>
                    <a:pt x="7854" y="7252"/>
                  </a:cubicBezTo>
                  <a:cubicBezTo>
                    <a:pt x="7791" y="7316"/>
                    <a:pt x="7728" y="7347"/>
                    <a:pt x="7633" y="7347"/>
                  </a:cubicBezTo>
                  <a:cubicBezTo>
                    <a:pt x="7537" y="7347"/>
                    <a:pt x="7474" y="7316"/>
                    <a:pt x="7411" y="7252"/>
                  </a:cubicBezTo>
                  <a:cubicBezTo>
                    <a:pt x="7363" y="7221"/>
                    <a:pt x="7300" y="7205"/>
                    <a:pt x="7241" y="7205"/>
                  </a:cubicBezTo>
                  <a:cubicBezTo>
                    <a:pt x="7181" y="7205"/>
                    <a:pt x="7126" y="7221"/>
                    <a:pt x="7094" y="7252"/>
                  </a:cubicBezTo>
                  <a:cubicBezTo>
                    <a:pt x="6999" y="7347"/>
                    <a:pt x="6999" y="7506"/>
                    <a:pt x="7094" y="7601"/>
                  </a:cubicBezTo>
                  <a:cubicBezTo>
                    <a:pt x="7157" y="7664"/>
                    <a:pt x="7189" y="7727"/>
                    <a:pt x="7189" y="7822"/>
                  </a:cubicBezTo>
                  <a:cubicBezTo>
                    <a:pt x="7189" y="7886"/>
                    <a:pt x="7157" y="7981"/>
                    <a:pt x="7094" y="8044"/>
                  </a:cubicBezTo>
                  <a:cubicBezTo>
                    <a:pt x="7031" y="8107"/>
                    <a:pt x="6936" y="8139"/>
                    <a:pt x="6872" y="8139"/>
                  </a:cubicBezTo>
                  <a:cubicBezTo>
                    <a:pt x="6777" y="8139"/>
                    <a:pt x="6714" y="8107"/>
                    <a:pt x="6651" y="8044"/>
                  </a:cubicBezTo>
                  <a:cubicBezTo>
                    <a:pt x="6603" y="7997"/>
                    <a:pt x="6540" y="7973"/>
                    <a:pt x="6477" y="7973"/>
                  </a:cubicBezTo>
                  <a:cubicBezTo>
                    <a:pt x="6413" y="7973"/>
                    <a:pt x="6350" y="7997"/>
                    <a:pt x="6302" y="8044"/>
                  </a:cubicBezTo>
                  <a:cubicBezTo>
                    <a:pt x="6207" y="8139"/>
                    <a:pt x="6207" y="8266"/>
                    <a:pt x="6302" y="8361"/>
                  </a:cubicBezTo>
                  <a:cubicBezTo>
                    <a:pt x="6366" y="8424"/>
                    <a:pt x="6397" y="8519"/>
                    <a:pt x="6397" y="8582"/>
                  </a:cubicBezTo>
                  <a:cubicBezTo>
                    <a:pt x="6397" y="8677"/>
                    <a:pt x="6366" y="8741"/>
                    <a:pt x="6302" y="8804"/>
                  </a:cubicBezTo>
                  <a:cubicBezTo>
                    <a:pt x="6239" y="8867"/>
                    <a:pt x="6160" y="8899"/>
                    <a:pt x="6081" y="8899"/>
                  </a:cubicBezTo>
                  <a:cubicBezTo>
                    <a:pt x="6002" y="8899"/>
                    <a:pt x="5922" y="8867"/>
                    <a:pt x="5859" y="8804"/>
                  </a:cubicBezTo>
                  <a:lnTo>
                    <a:pt x="5637" y="8582"/>
                  </a:lnTo>
                  <a:lnTo>
                    <a:pt x="6271" y="7949"/>
                  </a:lnTo>
                  <a:cubicBezTo>
                    <a:pt x="6587" y="7632"/>
                    <a:pt x="6587" y="7157"/>
                    <a:pt x="6271" y="6841"/>
                  </a:cubicBezTo>
                  <a:cubicBezTo>
                    <a:pt x="6144" y="6714"/>
                    <a:pt x="5954" y="6619"/>
                    <a:pt x="5764" y="6619"/>
                  </a:cubicBezTo>
                  <a:cubicBezTo>
                    <a:pt x="5796" y="6397"/>
                    <a:pt x="5701" y="6176"/>
                    <a:pt x="5542" y="6017"/>
                  </a:cubicBezTo>
                  <a:cubicBezTo>
                    <a:pt x="5447" y="5922"/>
                    <a:pt x="5321" y="5827"/>
                    <a:pt x="5162" y="5796"/>
                  </a:cubicBezTo>
                  <a:cubicBezTo>
                    <a:pt x="5162" y="5732"/>
                    <a:pt x="5194" y="5669"/>
                    <a:pt x="5194" y="5606"/>
                  </a:cubicBezTo>
                  <a:cubicBezTo>
                    <a:pt x="5194" y="5384"/>
                    <a:pt x="5099" y="5194"/>
                    <a:pt x="4972" y="5036"/>
                  </a:cubicBezTo>
                  <a:cubicBezTo>
                    <a:pt x="4814" y="4909"/>
                    <a:pt x="4624" y="4814"/>
                    <a:pt x="4402" y="4814"/>
                  </a:cubicBezTo>
                  <a:cubicBezTo>
                    <a:pt x="4244" y="4814"/>
                    <a:pt x="4086" y="4877"/>
                    <a:pt x="3959" y="4972"/>
                  </a:cubicBezTo>
                  <a:cubicBezTo>
                    <a:pt x="3896" y="4846"/>
                    <a:pt x="3832" y="4751"/>
                    <a:pt x="3769" y="4687"/>
                  </a:cubicBezTo>
                  <a:cubicBezTo>
                    <a:pt x="3611" y="4529"/>
                    <a:pt x="3413" y="4450"/>
                    <a:pt x="3215" y="4450"/>
                  </a:cubicBezTo>
                  <a:cubicBezTo>
                    <a:pt x="3017" y="4450"/>
                    <a:pt x="2819" y="4529"/>
                    <a:pt x="2660" y="4687"/>
                  </a:cubicBezTo>
                  <a:lnTo>
                    <a:pt x="2185" y="5162"/>
                  </a:lnTo>
                  <a:cubicBezTo>
                    <a:pt x="2122" y="4972"/>
                    <a:pt x="2122" y="4846"/>
                    <a:pt x="2154" y="4751"/>
                  </a:cubicBezTo>
                  <a:cubicBezTo>
                    <a:pt x="2185" y="4497"/>
                    <a:pt x="2122" y="4244"/>
                    <a:pt x="1964" y="4054"/>
                  </a:cubicBezTo>
                  <a:lnTo>
                    <a:pt x="1869" y="3959"/>
                  </a:lnTo>
                  <a:lnTo>
                    <a:pt x="3927" y="1869"/>
                  </a:lnTo>
                  <a:lnTo>
                    <a:pt x="4054" y="2027"/>
                  </a:lnTo>
                  <a:cubicBezTo>
                    <a:pt x="4190" y="2163"/>
                    <a:pt x="4362" y="2228"/>
                    <a:pt x="4534" y="2228"/>
                  </a:cubicBezTo>
                  <a:cubicBezTo>
                    <a:pt x="4641" y="2228"/>
                    <a:pt x="4748" y="2202"/>
                    <a:pt x="4846" y="2154"/>
                  </a:cubicBezTo>
                  <a:cubicBezTo>
                    <a:pt x="4913" y="2131"/>
                    <a:pt x="4980" y="2109"/>
                    <a:pt x="5058" y="2109"/>
                  </a:cubicBezTo>
                  <a:cubicBezTo>
                    <a:pt x="5091" y="2109"/>
                    <a:pt x="5125" y="2113"/>
                    <a:pt x="5162" y="2122"/>
                  </a:cubicBezTo>
                  <a:lnTo>
                    <a:pt x="3864" y="3420"/>
                  </a:lnTo>
                  <a:cubicBezTo>
                    <a:pt x="3737" y="3579"/>
                    <a:pt x="3674" y="3769"/>
                    <a:pt x="3737" y="3959"/>
                  </a:cubicBezTo>
                  <a:cubicBezTo>
                    <a:pt x="3801" y="4149"/>
                    <a:pt x="3959" y="4307"/>
                    <a:pt x="4149" y="4339"/>
                  </a:cubicBezTo>
                  <a:cubicBezTo>
                    <a:pt x="4276" y="4371"/>
                    <a:pt x="4434" y="4402"/>
                    <a:pt x="4592" y="4402"/>
                  </a:cubicBezTo>
                  <a:cubicBezTo>
                    <a:pt x="5004" y="4402"/>
                    <a:pt x="5511" y="4244"/>
                    <a:pt x="5954" y="3800"/>
                  </a:cubicBezTo>
                  <a:cubicBezTo>
                    <a:pt x="6049" y="3705"/>
                    <a:pt x="6049" y="3579"/>
                    <a:pt x="5954" y="3484"/>
                  </a:cubicBezTo>
                  <a:cubicBezTo>
                    <a:pt x="5907" y="3436"/>
                    <a:pt x="5843" y="3413"/>
                    <a:pt x="5784" y="3413"/>
                  </a:cubicBezTo>
                  <a:cubicBezTo>
                    <a:pt x="5724" y="3413"/>
                    <a:pt x="5669" y="3436"/>
                    <a:pt x="5637" y="3484"/>
                  </a:cubicBezTo>
                  <a:cubicBezTo>
                    <a:pt x="5313" y="3784"/>
                    <a:pt x="4968" y="3926"/>
                    <a:pt x="4573" y="3926"/>
                  </a:cubicBezTo>
                  <a:cubicBezTo>
                    <a:pt x="4467" y="3926"/>
                    <a:pt x="4358" y="3916"/>
                    <a:pt x="4244" y="3895"/>
                  </a:cubicBezTo>
                  <a:cubicBezTo>
                    <a:pt x="4212" y="3864"/>
                    <a:pt x="4181" y="3832"/>
                    <a:pt x="4181" y="3832"/>
                  </a:cubicBezTo>
                  <a:cubicBezTo>
                    <a:pt x="4181" y="3800"/>
                    <a:pt x="4181" y="3769"/>
                    <a:pt x="4212" y="3737"/>
                  </a:cubicBezTo>
                  <a:lnTo>
                    <a:pt x="5732" y="2185"/>
                  </a:lnTo>
                  <a:lnTo>
                    <a:pt x="5764" y="2154"/>
                  </a:lnTo>
                  <a:cubicBezTo>
                    <a:pt x="5810" y="2107"/>
                    <a:pt x="5874" y="2078"/>
                    <a:pt x="5942" y="2078"/>
                  </a:cubicBezTo>
                  <a:cubicBezTo>
                    <a:pt x="5966" y="2078"/>
                    <a:pt x="5992" y="2082"/>
                    <a:pt x="6017" y="2090"/>
                  </a:cubicBezTo>
                  <a:lnTo>
                    <a:pt x="6112" y="2090"/>
                  </a:lnTo>
                  <a:cubicBezTo>
                    <a:pt x="6172" y="2107"/>
                    <a:pt x="6229" y="2115"/>
                    <a:pt x="6284" y="2115"/>
                  </a:cubicBezTo>
                  <a:cubicBezTo>
                    <a:pt x="6434" y="2115"/>
                    <a:pt x="6567" y="2056"/>
                    <a:pt x="6682" y="1964"/>
                  </a:cubicBezTo>
                  <a:lnTo>
                    <a:pt x="6872" y="1774"/>
                  </a:lnTo>
                  <a:close/>
                  <a:moveTo>
                    <a:pt x="3116" y="0"/>
                  </a:moveTo>
                  <a:cubicBezTo>
                    <a:pt x="2953" y="0"/>
                    <a:pt x="2787" y="64"/>
                    <a:pt x="2660" y="190"/>
                  </a:cubicBezTo>
                  <a:lnTo>
                    <a:pt x="190" y="2629"/>
                  </a:lnTo>
                  <a:cubicBezTo>
                    <a:pt x="64" y="2755"/>
                    <a:pt x="0" y="2914"/>
                    <a:pt x="0" y="3072"/>
                  </a:cubicBezTo>
                  <a:cubicBezTo>
                    <a:pt x="0" y="3262"/>
                    <a:pt x="64" y="3420"/>
                    <a:pt x="159" y="3515"/>
                  </a:cubicBezTo>
                  <a:lnTo>
                    <a:pt x="792" y="4149"/>
                  </a:lnTo>
                  <a:cubicBezTo>
                    <a:pt x="887" y="4244"/>
                    <a:pt x="1045" y="4307"/>
                    <a:pt x="1235" y="4307"/>
                  </a:cubicBezTo>
                  <a:cubicBezTo>
                    <a:pt x="1330" y="4307"/>
                    <a:pt x="1394" y="4307"/>
                    <a:pt x="1489" y="4276"/>
                  </a:cubicBezTo>
                  <a:lnTo>
                    <a:pt x="1584" y="4402"/>
                  </a:lnTo>
                  <a:cubicBezTo>
                    <a:pt x="1647" y="4466"/>
                    <a:pt x="1679" y="4561"/>
                    <a:pt x="1679" y="4656"/>
                  </a:cubicBezTo>
                  <a:cubicBezTo>
                    <a:pt x="1615" y="4877"/>
                    <a:pt x="1615" y="5162"/>
                    <a:pt x="1805" y="5542"/>
                  </a:cubicBezTo>
                  <a:cubicBezTo>
                    <a:pt x="1584" y="5859"/>
                    <a:pt x="1615" y="6302"/>
                    <a:pt x="1869" y="6556"/>
                  </a:cubicBezTo>
                  <a:lnTo>
                    <a:pt x="2090" y="6809"/>
                  </a:lnTo>
                  <a:lnTo>
                    <a:pt x="3009" y="7727"/>
                  </a:lnTo>
                  <a:lnTo>
                    <a:pt x="3801" y="8519"/>
                  </a:lnTo>
                  <a:lnTo>
                    <a:pt x="3801" y="8551"/>
                  </a:lnTo>
                  <a:lnTo>
                    <a:pt x="4212" y="8962"/>
                  </a:lnTo>
                  <a:cubicBezTo>
                    <a:pt x="4339" y="9089"/>
                    <a:pt x="4529" y="9184"/>
                    <a:pt x="4719" y="9184"/>
                  </a:cubicBezTo>
                  <a:cubicBezTo>
                    <a:pt x="4909" y="9184"/>
                    <a:pt x="5099" y="9121"/>
                    <a:pt x="5226" y="8962"/>
                  </a:cubicBezTo>
                  <a:lnTo>
                    <a:pt x="5289" y="8931"/>
                  </a:lnTo>
                  <a:lnTo>
                    <a:pt x="5511" y="9153"/>
                  </a:lnTo>
                  <a:cubicBezTo>
                    <a:pt x="5669" y="9311"/>
                    <a:pt x="5859" y="9406"/>
                    <a:pt x="6049" y="9406"/>
                  </a:cubicBezTo>
                  <a:cubicBezTo>
                    <a:pt x="6271" y="9406"/>
                    <a:pt x="6461" y="9311"/>
                    <a:pt x="6619" y="9153"/>
                  </a:cubicBezTo>
                  <a:cubicBezTo>
                    <a:pt x="6746" y="9026"/>
                    <a:pt x="6841" y="8836"/>
                    <a:pt x="6841" y="8614"/>
                  </a:cubicBezTo>
                  <a:cubicBezTo>
                    <a:pt x="7031" y="8614"/>
                    <a:pt x="7252" y="8519"/>
                    <a:pt x="7379" y="8392"/>
                  </a:cubicBezTo>
                  <a:cubicBezTo>
                    <a:pt x="7537" y="8234"/>
                    <a:pt x="7633" y="8044"/>
                    <a:pt x="7633" y="7822"/>
                  </a:cubicBezTo>
                  <a:cubicBezTo>
                    <a:pt x="7823" y="7822"/>
                    <a:pt x="8013" y="7759"/>
                    <a:pt x="8171" y="7601"/>
                  </a:cubicBezTo>
                  <a:cubicBezTo>
                    <a:pt x="8329" y="7442"/>
                    <a:pt x="8393" y="7252"/>
                    <a:pt x="8393" y="7062"/>
                  </a:cubicBezTo>
                  <a:cubicBezTo>
                    <a:pt x="8614" y="7062"/>
                    <a:pt x="8804" y="6967"/>
                    <a:pt x="8931" y="6841"/>
                  </a:cubicBezTo>
                  <a:cubicBezTo>
                    <a:pt x="9089" y="6682"/>
                    <a:pt x="9184" y="6492"/>
                    <a:pt x="9184" y="6271"/>
                  </a:cubicBezTo>
                  <a:cubicBezTo>
                    <a:pt x="9184" y="6049"/>
                    <a:pt x="9089" y="5859"/>
                    <a:pt x="8931" y="5732"/>
                  </a:cubicBezTo>
                  <a:lnTo>
                    <a:pt x="8773" y="5542"/>
                  </a:lnTo>
                  <a:cubicBezTo>
                    <a:pt x="9058" y="5131"/>
                    <a:pt x="9089" y="4782"/>
                    <a:pt x="9089" y="4561"/>
                  </a:cubicBezTo>
                  <a:cubicBezTo>
                    <a:pt x="9058" y="4497"/>
                    <a:pt x="9089" y="4402"/>
                    <a:pt x="9153" y="4339"/>
                  </a:cubicBezTo>
                  <a:lnTo>
                    <a:pt x="9248" y="4212"/>
                  </a:lnTo>
                  <a:cubicBezTo>
                    <a:pt x="9343" y="4276"/>
                    <a:pt x="9469" y="4307"/>
                    <a:pt x="9596" y="4307"/>
                  </a:cubicBezTo>
                  <a:cubicBezTo>
                    <a:pt x="9786" y="4307"/>
                    <a:pt x="9944" y="4244"/>
                    <a:pt x="10071" y="4117"/>
                  </a:cubicBezTo>
                  <a:lnTo>
                    <a:pt x="10673" y="3515"/>
                  </a:lnTo>
                  <a:cubicBezTo>
                    <a:pt x="10799" y="3389"/>
                    <a:pt x="10863" y="3230"/>
                    <a:pt x="10863" y="3072"/>
                  </a:cubicBezTo>
                  <a:cubicBezTo>
                    <a:pt x="10863" y="2914"/>
                    <a:pt x="10799" y="2755"/>
                    <a:pt x="10673" y="2629"/>
                  </a:cubicBezTo>
                  <a:lnTo>
                    <a:pt x="8203" y="190"/>
                  </a:lnTo>
                  <a:cubicBezTo>
                    <a:pt x="8076" y="64"/>
                    <a:pt x="7910" y="0"/>
                    <a:pt x="7743" y="0"/>
                  </a:cubicBezTo>
                  <a:cubicBezTo>
                    <a:pt x="7577" y="0"/>
                    <a:pt x="7411" y="64"/>
                    <a:pt x="7284" y="190"/>
                  </a:cubicBezTo>
                  <a:lnTo>
                    <a:pt x="6714" y="760"/>
                  </a:lnTo>
                  <a:cubicBezTo>
                    <a:pt x="6556" y="919"/>
                    <a:pt x="6492" y="1172"/>
                    <a:pt x="6587" y="1425"/>
                  </a:cubicBezTo>
                  <a:lnTo>
                    <a:pt x="6334" y="1615"/>
                  </a:lnTo>
                  <a:cubicBezTo>
                    <a:pt x="6302" y="1647"/>
                    <a:pt x="6239" y="1679"/>
                    <a:pt x="6207" y="1679"/>
                  </a:cubicBezTo>
                  <a:lnTo>
                    <a:pt x="6081" y="1647"/>
                  </a:lnTo>
                  <a:cubicBezTo>
                    <a:pt x="6036" y="1640"/>
                    <a:pt x="5989" y="1636"/>
                    <a:pt x="5942" y="1636"/>
                  </a:cubicBezTo>
                  <a:cubicBezTo>
                    <a:pt x="5790" y="1636"/>
                    <a:pt x="5632" y="1677"/>
                    <a:pt x="5511" y="1774"/>
                  </a:cubicBezTo>
                  <a:cubicBezTo>
                    <a:pt x="5343" y="1704"/>
                    <a:pt x="5188" y="1677"/>
                    <a:pt x="5051" y="1677"/>
                  </a:cubicBezTo>
                  <a:cubicBezTo>
                    <a:pt x="4876" y="1677"/>
                    <a:pt x="4730" y="1720"/>
                    <a:pt x="4624" y="1774"/>
                  </a:cubicBezTo>
                  <a:cubicBezTo>
                    <a:pt x="4607" y="1782"/>
                    <a:pt x="4585" y="1786"/>
                    <a:pt x="4562" y="1786"/>
                  </a:cubicBezTo>
                  <a:cubicBezTo>
                    <a:pt x="4497" y="1786"/>
                    <a:pt x="4417" y="1757"/>
                    <a:pt x="4371" y="1710"/>
                  </a:cubicBezTo>
                  <a:lnTo>
                    <a:pt x="4212" y="1552"/>
                  </a:lnTo>
                  <a:cubicBezTo>
                    <a:pt x="4371" y="1299"/>
                    <a:pt x="4339" y="982"/>
                    <a:pt x="4117" y="760"/>
                  </a:cubicBezTo>
                  <a:lnTo>
                    <a:pt x="3547" y="190"/>
                  </a:lnTo>
                  <a:cubicBezTo>
                    <a:pt x="3436" y="64"/>
                    <a:pt x="3278" y="0"/>
                    <a:pt x="3116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50;p29">
              <a:extLst>
                <a:ext uri="{FF2B5EF4-FFF2-40B4-BE49-F238E27FC236}">
                  <a16:creationId xmlns:a16="http://schemas.microsoft.com/office/drawing/2014/main" id="{6EAD9D47-043E-6245-D878-1266649A7301}"/>
                </a:ext>
              </a:extLst>
            </p:cNvPr>
            <p:cNvSpPr/>
            <p:nvPr/>
          </p:nvSpPr>
          <p:spPr>
            <a:xfrm>
              <a:off x="3881012" y="1838847"/>
              <a:ext cx="22705" cy="22674"/>
            </a:xfrm>
            <a:custGeom>
              <a:avLst/>
              <a:gdLst/>
              <a:ahLst/>
              <a:cxnLst/>
              <a:rect l="l" t="t" r="r" b="b"/>
              <a:pathLst>
                <a:path w="730" h="729" extrusionOk="0"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70"/>
                    <a:pt x="159" y="729"/>
                    <a:pt x="349" y="729"/>
                  </a:cubicBezTo>
                  <a:cubicBezTo>
                    <a:pt x="539" y="729"/>
                    <a:pt x="729" y="570"/>
                    <a:pt x="729" y="349"/>
                  </a:cubicBezTo>
                  <a:cubicBezTo>
                    <a:pt x="729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051;p29">
            <a:extLst>
              <a:ext uri="{FF2B5EF4-FFF2-40B4-BE49-F238E27FC236}">
                <a16:creationId xmlns:a16="http://schemas.microsoft.com/office/drawing/2014/main" id="{35A3B6BC-44B7-A30B-EDFE-9FF1317E2EA1}"/>
              </a:ext>
            </a:extLst>
          </p:cNvPr>
          <p:cNvGrpSpPr/>
          <p:nvPr/>
        </p:nvGrpSpPr>
        <p:grpSpPr>
          <a:xfrm>
            <a:off x="7106756" y="2390086"/>
            <a:ext cx="463900" cy="468010"/>
            <a:chOff x="5914027" y="1760562"/>
            <a:chExt cx="273858" cy="276284"/>
          </a:xfrm>
        </p:grpSpPr>
        <p:sp>
          <p:nvSpPr>
            <p:cNvPr id="27" name="Google Shape;1052;p29">
              <a:extLst>
                <a:ext uri="{FF2B5EF4-FFF2-40B4-BE49-F238E27FC236}">
                  <a16:creationId xmlns:a16="http://schemas.microsoft.com/office/drawing/2014/main" id="{B224024B-1926-56C6-8B1E-05C737F9CCB3}"/>
                </a:ext>
              </a:extLst>
            </p:cNvPr>
            <p:cNvSpPr/>
            <p:nvPr/>
          </p:nvSpPr>
          <p:spPr>
            <a:xfrm>
              <a:off x="5971162" y="1760562"/>
              <a:ext cx="181265" cy="269410"/>
            </a:xfrm>
            <a:custGeom>
              <a:avLst/>
              <a:gdLst/>
              <a:ahLst/>
              <a:cxnLst/>
              <a:rect l="l" t="t" r="r" b="b"/>
              <a:pathLst>
                <a:path w="5828" h="8662" extrusionOk="0">
                  <a:moveTo>
                    <a:pt x="2623" y="1"/>
                  </a:moveTo>
                  <a:cubicBezTo>
                    <a:pt x="2497" y="1"/>
                    <a:pt x="2373" y="50"/>
                    <a:pt x="2281" y="142"/>
                  </a:cubicBezTo>
                  <a:lnTo>
                    <a:pt x="254" y="2137"/>
                  </a:lnTo>
                  <a:cubicBezTo>
                    <a:pt x="0" y="2359"/>
                    <a:pt x="64" y="2739"/>
                    <a:pt x="349" y="2897"/>
                  </a:cubicBezTo>
                  <a:lnTo>
                    <a:pt x="2661" y="4196"/>
                  </a:lnTo>
                  <a:cubicBezTo>
                    <a:pt x="2914" y="4354"/>
                    <a:pt x="2977" y="4639"/>
                    <a:pt x="2851" y="4893"/>
                  </a:cubicBezTo>
                  <a:lnTo>
                    <a:pt x="1014" y="7901"/>
                  </a:lnTo>
                  <a:cubicBezTo>
                    <a:pt x="824" y="8218"/>
                    <a:pt x="1045" y="8661"/>
                    <a:pt x="1426" y="8661"/>
                  </a:cubicBezTo>
                  <a:lnTo>
                    <a:pt x="5321" y="8661"/>
                  </a:lnTo>
                  <a:cubicBezTo>
                    <a:pt x="5606" y="8661"/>
                    <a:pt x="5828" y="8439"/>
                    <a:pt x="5828" y="8154"/>
                  </a:cubicBezTo>
                  <a:lnTo>
                    <a:pt x="5828" y="1409"/>
                  </a:lnTo>
                  <a:cubicBezTo>
                    <a:pt x="5828" y="1110"/>
                    <a:pt x="5582" y="912"/>
                    <a:pt x="5335" y="912"/>
                  </a:cubicBezTo>
                  <a:cubicBezTo>
                    <a:pt x="5216" y="912"/>
                    <a:pt x="5097" y="958"/>
                    <a:pt x="5004" y="1061"/>
                  </a:cubicBezTo>
                  <a:cubicBezTo>
                    <a:pt x="4900" y="1148"/>
                    <a:pt x="4776" y="1196"/>
                    <a:pt x="4655" y="1196"/>
                  </a:cubicBezTo>
                  <a:cubicBezTo>
                    <a:pt x="4555" y="1196"/>
                    <a:pt x="4456" y="1164"/>
                    <a:pt x="4371" y="1092"/>
                  </a:cubicBezTo>
                  <a:lnTo>
                    <a:pt x="2882" y="79"/>
                  </a:lnTo>
                  <a:cubicBezTo>
                    <a:pt x="2803" y="26"/>
                    <a:pt x="2713" y="1"/>
                    <a:pt x="2623" y="1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53;p29">
              <a:extLst>
                <a:ext uri="{FF2B5EF4-FFF2-40B4-BE49-F238E27FC236}">
                  <a16:creationId xmlns:a16="http://schemas.microsoft.com/office/drawing/2014/main" id="{D689D00B-980B-C8C0-EBFA-E27A0B0177B1}"/>
                </a:ext>
              </a:extLst>
            </p:cNvPr>
            <p:cNvSpPr/>
            <p:nvPr/>
          </p:nvSpPr>
          <p:spPr>
            <a:xfrm>
              <a:off x="5914027" y="1770888"/>
              <a:ext cx="273858" cy="265957"/>
            </a:xfrm>
            <a:custGeom>
              <a:avLst/>
              <a:gdLst/>
              <a:ahLst/>
              <a:cxnLst/>
              <a:rect l="l" t="t" r="r" b="b"/>
              <a:pathLst>
                <a:path w="8805" h="855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8551"/>
                  </a:lnTo>
                  <a:lnTo>
                    <a:pt x="8551" y="8551"/>
                  </a:lnTo>
                  <a:cubicBezTo>
                    <a:pt x="8678" y="8551"/>
                    <a:pt x="8773" y="8456"/>
                    <a:pt x="8773" y="8329"/>
                  </a:cubicBezTo>
                  <a:cubicBezTo>
                    <a:pt x="8805" y="8202"/>
                    <a:pt x="8678" y="8107"/>
                    <a:pt x="8551" y="8107"/>
                  </a:cubicBezTo>
                  <a:lnTo>
                    <a:pt x="444" y="8107"/>
                  </a:lnTo>
                  <a:lnTo>
                    <a:pt x="444" y="7126"/>
                  </a:lnTo>
                  <a:lnTo>
                    <a:pt x="1046" y="7126"/>
                  </a:lnTo>
                  <a:cubicBezTo>
                    <a:pt x="1172" y="7126"/>
                    <a:pt x="1267" y="7031"/>
                    <a:pt x="1267" y="6904"/>
                  </a:cubicBezTo>
                  <a:cubicBezTo>
                    <a:pt x="1267" y="6777"/>
                    <a:pt x="1172" y="6651"/>
                    <a:pt x="1046" y="6651"/>
                  </a:cubicBezTo>
                  <a:lnTo>
                    <a:pt x="444" y="6651"/>
                  </a:lnTo>
                  <a:lnTo>
                    <a:pt x="444" y="5701"/>
                  </a:lnTo>
                  <a:lnTo>
                    <a:pt x="1046" y="5701"/>
                  </a:lnTo>
                  <a:cubicBezTo>
                    <a:pt x="1172" y="5701"/>
                    <a:pt x="1267" y="5606"/>
                    <a:pt x="1267" y="5479"/>
                  </a:cubicBezTo>
                  <a:cubicBezTo>
                    <a:pt x="1267" y="5352"/>
                    <a:pt x="1172" y="5226"/>
                    <a:pt x="1046" y="5226"/>
                  </a:cubicBezTo>
                  <a:lnTo>
                    <a:pt x="444" y="5226"/>
                  </a:lnTo>
                  <a:lnTo>
                    <a:pt x="444" y="4276"/>
                  </a:lnTo>
                  <a:lnTo>
                    <a:pt x="1046" y="4276"/>
                  </a:lnTo>
                  <a:cubicBezTo>
                    <a:pt x="1172" y="4276"/>
                    <a:pt x="1267" y="4181"/>
                    <a:pt x="1267" y="4054"/>
                  </a:cubicBezTo>
                  <a:cubicBezTo>
                    <a:pt x="1267" y="3927"/>
                    <a:pt x="1172" y="3801"/>
                    <a:pt x="1046" y="3801"/>
                  </a:cubicBezTo>
                  <a:lnTo>
                    <a:pt x="444" y="3801"/>
                  </a:lnTo>
                  <a:lnTo>
                    <a:pt x="444" y="2850"/>
                  </a:lnTo>
                  <a:lnTo>
                    <a:pt x="1046" y="2850"/>
                  </a:lnTo>
                  <a:cubicBezTo>
                    <a:pt x="1172" y="2850"/>
                    <a:pt x="1267" y="2755"/>
                    <a:pt x="1267" y="2597"/>
                  </a:cubicBezTo>
                  <a:cubicBezTo>
                    <a:pt x="1267" y="2470"/>
                    <a:pt x="1172" y="2375"/>
                    <a:pt x="1046" y="2375"/>
                  </a:cubicBezTo>
                  <a:lnTo>
                    <a:pt x="444" y="2375"/>
                  </a:ln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54;p29">
              <a:extLst>
                <a:ext uri="{FF2B5EF4-FFF2-40B4-BE49-F238E27FC236}">
                  <a16:creationId xmlns:a16="http://schemas.microsoft.com/office/drawing/2014/main" id="{142D6A85-9EC2-A9A7-9BE2-659732050729}"/>
                </a:ext>
              </a:extLst>
            </p:cNvPr>
            <p:cNvSpPr/>
            <p:nvPr/>
          </p:nvSpPr>
          <p:spPr>
            <a:xfrm>
              <a:off x="5964258" y="1925529"/>
              <a:ext cx="48302" cy="90633"/>
            </a:xfrm>
            <a:custGeom>
              <a:avLst/>
              <a:gdLst/>
              <a:ahLst/>
              <a:cxnLst/>
              <a:rect l="l" t="t" r="r" b="b"/>
              <a:pathLst>
                <a:path w="1553" h="2914" extrusionOk="0">
                  <a:moveTo>
                    <a:pt x="1077" y="444"/>
                  </a:moveTo>
                  <a:lnTo>
                    <a:pt x="1077" y="2439"/>
                  </a:lnTo>
                  <a:lnTo>
                    <a:pt x="476" y="2439"/>
                  </a:lnTo>
                  <a:lnTo>
                    <a:pt x="476" y="444"/>
                  </a:lnTo>
                  <a:close/>
                  <a:moveTo>
                    <a:pt x="1" y="0"/>
                  </a:moveTo>
                  <a:lnTo>
                    <a:pt x="1" y="2914"/>
                  </a:lnTo>
                  <a:lnTo>
                    <a:pt x="1553" y="2914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55;p29">
              <a:extLst>
                <a:ext uri="{FF2B5EF4-FFF2-40B4-BE49-F238E27FC236}">
                  <a16:creationId xmlns:a16="http://schemas.microsoft.com/office/drawing/2014/main" id="{1AB1802C-B40C-8C30-79A2-92B2CB44AE67}"/>
                </a:ext>
              </a:extLst>
            </p:cNvPr>
            <p:cNvSpPr/>
            <p:nvPr/>
          </p:nvSpPr>
          <p:spPr>
            <a:xfrm>
              <a:off x="6027302" y="1869389"/>
              <a:ext cx="48302" cy="146773"/>
            </a:xfrm>
            <a:custGeom>
              <a:avLst/>
              <a:gdLst/>
              <a:ahLst/>
              <a:cxnLst/>
              <a:rect l="l" t="t" r="r" b="b"/>
              <a:pathLst>
                <a:path w="1553" h="4719" extrusionOk="0">
                  <a:moveTo>
                    <a:pt x="1109" y="475"/>
                  </a:moveTo>
                  <a:lnTo>
                    <a:pt x="1109" y="4244"/>
                  </a:lnTo>
                  <a:lnTo>
                    <a:pt x="476" y="4244"/>
                  </a:lnTo>
                  <a:lnTo>
                    <a:pt x="476" y="475"/>
                  </a:lnTo>
                  <a:close/>
                  <a:moveTo>
                    <a:pt x="1" y="0"/>
                  </a:moveTo>
                  <a:lnTo>
                    <a:pt x="1" y="4719"/>
                  </a:lnTo>
                  <a:lnTo>
                    <a:pt x="1552" y="4719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56;p29">
              <a:extLst>
                <a:ext uri="{FF2B5EF4-FFF2-40B4-BE49-F238E27FC236}">
                  <a16:creationId xmlns:a16="http://schemas.microsoft.com/office/drawing/2014/main" id="{09849CD2-1172-87CA-A8AA-1AF1A0219898}"/>
                </a:ext>
              </a:extLst>
            </p:cNvPr>
            <p:cNvSpPr/>
            <p:nvPr/>
          </p:nvSpPr>
          <p:spPr>
            <a:xfrm>
              <a:off x="6091342" y="1889077"/>
              <a:ext cx="48271" cy="127085"/>
            </a:xfrm>
            <a:custGeom>
              <a:avLst/>
              <a:gdLst/>
              <a:ahLst/>
              <a:cxnLst/>
              <a:rect l="l" t="t" r="r" b="b"/>
              <a:pathLst>
                <a:path w="1552" h="4086" extrusionOk="0">
                  <a:moveTo>
                    <a:pt x="1077" y="476"/>
                  </a:moveTo>
                  <a:lnTo>
                    <a:pt x="1077" y="3611"/>
                  </a:lnTo>
                  <a:lnTo>
                    <a:pt x="443" y="3611"/>
                  </a:lnTo>
                  <a:lnTo>
                    <a:pt x="443" y="476"/>
                  </a:lnTo>
                  <a:close/>
                  <a:moveTo>
                    <a:pt x="0" y="1"/>
                  </a:moveTo>
                  <a:lnTo>
                    <a:pt x="0" y="4086"/>
                  </a:lnTo>
                  <a:lnTo>
                    <a:pt x="1552" y="4086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57;p29">
              <a:extLst>
                <a:ext uri="{FF2B5EF4-FFF2-40B4-BE49-F238E27FC236}">
                  <a16:creationId xmlns:a16="http://schemas.microsoft.com/office/drawing/2014/main" id="{B8D11EC9-E3AF-B8E3-7A55-8B7007D1DB62}"/>
                </a:ext>
              </a:extLst>
            </p:cNvPr>
            <p:cNvSpPr/>
            <p:nvPr/>
          </p:nvSpPr>
          <p:spPr>
            <a:xfrm>
              <a:off x="5964258" y="1816204"/>
              <a:ext cx="204903" cy="95547"/>
            </a:xfrm>
            <a:custGeom>
              <a:avLst/>
              <a:gdLst/>
              <a:ahLst/>
              <a:cxnLst/>
              <a:rect l="l" t="t" r="r" b="b"/>
              <a:pathLst>
                <a:path w="6588" h="3072" extrusionOk="0">
                  <a:moveTo>
                    <a:pt x="2756" y="0"/>
                  </a:moveTo>
                  <a:lnTo>
                    <a:pt x="96" y="2692"/>
                  </a:lnTo>
                  <a:cubicBezTo>
                    <a:pt x="1" y="2755"/>
                    <a:pt x="1" y="2914"/>
                    <a:pt x="96" y="3009"/>
                  </a:cubicBezTo>
                  <a:cubicBezTo>
                    <a:pt x="127" y="3040"/>
                    <a:pt x="191" y="3072"/>
                    <a:pt x="254" y="3072"/>
                  </a:cubicBezTo>
                  <a:cubicBezTo>
                    <a:pt x="286" y="3072"/>
                    <a:pt x="349" y="3040"/>
                    <a:pt x="412" y="3009"/>
                  </a:cubicBezTo>
                  <a:lnTo>
                    <a:pt x="2819" y="602"/>
                  </a:lnTo>
                  <a:lnTo>
                    <a:pt x="4878" y="1868"/>
                  </a:lnTo>
                  <a:lnTo>
                    <a:pt x="6461" y="665"/>
                  </a:lnTo>
                  <a:cubicBezTo>
                    <a:pt x="6556" y="602"/>
                    <a:pt x="6588" y="443"/>
                    <a:pt x="6493" y="348"/>
                  </a:cubicBezTo>
                  <a:cubicBezTo>
                    <a:pt x="6456" y="293"/>
                    <a:pt x="6387" y="259"/>
                    <a:pt x="6317" y="259"/>
                  </a:cubicBezTo>
                  <a:cubicBezTo>
                    <a:pt x="6267" y="259"/>
                    <a:pt x="6216" y="277"/>
                    <a:pt x="6176" y="317"/>
                  </a:cubicBezTo>
                  <a:lnTo>
                    <a:pt x="4846" y="1298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64;p29">
            <a:extLst>
              <a:ext uri="{FF2B5EF4-FFF2-40B4-BE49-F238E27FC236}">
                <a16:creationId xmlns:a16="http://schemas.microsoft.com/office/drawing/2014/main" id="{C3467A18-F1B8-BAAD-3321-D7D331326DDA}"/>
              </a:ext>
            </a:extLst>
          </p:cNvPr>
          <p:cNvGrpSpPr/>
          <p:nvPr/>
        </p:nvGrpSpPr>
        <p:grpSpPr>
          <a:xfrm>
            <a:off x="11087559" y="2362193"/>
            <a:ext cx="463658" cy="495902"/>
            <a:chOff x="1901183" y="1746006"/>
            <a:chExt cx="286672" cy="306608"/>
          </a:xfrm>
        </p:grpSpPr>
        <p:sp>
          <p:nvSpPr>
            <p:cNvPr id="34" name="Google Shape;1065;p29">
              <a:extLst>
                <a:ext uri="{FF2B5EF4-FFF2-40B4-BE49-F238E27FC236}">
                  <a16:creationId xmlns:a16="http://schemas.microsoft.com/office/drawing/2014/main" id="{82CB7B4F-110D-D7EC-14FF-5E0043478978}"/>
                </a:ext>
              </a:extLst>
            </p:cNvPr>
            <p:cNvSpPr/>
            <p:nvPr/>
          </p:nvSpPr>
          <p:spPr>
            <a:xfrm>
              <a:off x="1992810" y="1823078"/>
              <a:ext cx="142854" cy="221668"/>
            </a:xfrm>
            <a:custGeom>
              <a:avLst/>
              <a:gdLst/>
              <a:ahLst/>
              <a:cxnLst/>
              <a:rect l="l" t="t" r="r" b="b"/>
              <a:pathLst>
                <a:path w="4593" h="7127" extrusionOk="0">
                  <a:moveTo>
                    <a:pt x="2312" y="1"/>
                  </a:moveTo>
                  <a:cubicBezTo>
                    <a:pt x="1013" y="1"/>
                    <a:pt x="0" y="1046"/>
                    <a:pt x="0" y="2313"/>
                  </a:cubicBezTo>
                  <a:cubicBezTo>
                    <a:pt x="0" y="3231"/>
                    <a:pt x="538" y="4054"/>
                    <a:pt x="1330" y="4403"/>
                  </a:cubicBezTo>
                  <a:cubicBezTo>
                    <a:pt x="1235" y="4529"/>
                    <a:pt x="1172" y="4688"/>
                    <a:pt x="1172" y="4878"/>
                  </a:cubicBezTo>
                  <a:lnTo>
                    <a:pt x="1172" y="6461"/>
                  </a:lnTo>
                  <a:cubicBezTo>
                    <a:pt x="1172" y="6841"/>
                    <a:pt x="1457" y="7126"/>
                    <a:pt x="1837" y="7126"/>
                  </a:cubicBezTo>
                  <a:lnTo>
                    <a:pt x="2565" y="7126"/>
                  </a:lnTo>
                  <a:cubicBezTo>
                    <a:pt x="2945" y="7126"/>
                    <a:pt x="3230" y="6841"/>
                    <a:pt x="3230" y="6461"/>
                  </a:cubicBezTo>
                  <a:lnTo>
                    <a:pt x="3230" y="4878"/>
                  </a:lnTo>
                  <a:cubicBezTo>
                    <a:pt x="3230" y="4719"/>
                    <a:pt x="3199" y="4593"/>
                    <a:pt x="3104" y="4466"/>
                  </a:cubicBezTo>
                  <a:cubicBezTo>
                    <a:pt x="3990" y="4149"/>
                    <a:pt x="4592" y="3294"/>
                    <a:pt x="4592" y="2313"/>
                  </a:cubicBezTo>
                  <a:cubicBezTo>
                    <a:pt x="4592" y="1046"/>
                    <a:pt x="3579" y="1"/>
                    <a:pt x="2312" y="1"/>
                  </a:cubicBezTo>
                  <a:close/>
                </a:path>
              </a:pathLst>
            </a:custGeom>
            <a:solidFill>
              <a:srgbClr val="ED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6;p29">
              <a:extLst>
                <a:ext uri="{FF2B5EF4-FFF2-40B4-BE49-F238E27FC236}">
                  <a16:creationId xmlns:a16="http://schemas.microsoft.com/office/drawing/2014/main" id="{6AB9CBCF-DBEB-DD7F-0FEF-368053495800}"/>
                </a:ext>
              </a:extLst>
            </p:cNvPr>
            <p:cNvSpPr/>
            <p:nvPr/>
          </p:nvSpPr>
          <p:spPr>
            <a:xfrm>
              <a:off x="2114950" y="1781463"/>
              <a:ext cx="35488" cy="34773"/>
            </a:xfrm>
            <a:custGeom>
              <a:avLst/>
              <a:gdLst/>
              <a:ahLst/>
              <a:cxnLst/>
              <a:rect l="l" t="t" r="r" b="b"/>
              <a:pathLst>
                <a:path w="1141" h="1118" extrusionOk="0">
                  <a:moveTo>
                    <a:pt x="903" y="1"/>
                  </a:moveTo>
                  <a:cubicBezTo>
                    <a:pt x="839" y="1"/>
                    <a:pt x="776" y="24"/>
                    <a:pt x="728" y="72"/>
                  </a:cubicBezTo>
                  <a:lnTo>
                    <a:pt x="95" y="705"/>
                  </a:lnTo>
                  <a:cubicBezTo>
                    <a:pt x="0" y="800"/>
                    <a:pt x="0" y="959"/>
                    <a:pt x="95" y="1054"/>
                  </a:cubicBezTo>
                  <a:cubicBezTo>
                    <a:pt x="127" y="1085"/>
                    <a:pt x="190" y="1117"/>
                    <a:pt x="253" y="1117"/>
                  </a:cubicBezTo>
                  <a:cubicBezTo>
                    <a:pt x="317" y="1117"/>
                    <a:pt x="380" y="1085"/>
                    <a:pt x="412" y="1054"/>
                  </a:cubicBezTo>
                  <a:lnTo>
                    <a:pt x="1077" y="420"/>
                  </a:lnTo>
                  <a:cubicBezTo>
                    <a:pt x="1140" y="325"/>
                    <a:pt x="1140" y="167"/>
                    <a:pt x="1077" y="72"/>
                  </a:cubicBezTo>
                  <a:cubicBezTo>
                    <a:pt x="1029" y="24"/>
                    <a:pt x="966" y="1"/>
                    <a:pt x="903" y="1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7;p29">
              <a:extLst>
                <a:ext uri="{FF2B5EF4-FFF2-40B4-BE49-F238E27FC236}">
                  <a16:creationId xmlns:a16="http://schemas.microsoft.com/office/drawing/2014/main" id="{F579C084-5776-9FCA-0729-8057BF9459FC}"/>
                </a:ext>
              </a:extLst>
            </p:cNvPr>
            <p:cNvSpPr/>
            <p:nvPr/>
          </p:nvSpPr>
          <p:spPr>
            <a:xfrm>
              <a:off x="2064688" y="1746006"/>
              <a:ext cx="23669" cy="41646"/>
            </a:xfrm>
            <a:custGeom>
              <a:avLst/>
              <a:gdLst/>
              <a:ahLst/>
              <a:cxnLst/>
              <a:rect l="l" t="t" r="r" b="b"/>
              <a:pathLst>
                <a:path w="761" h="1339" extrusionOk="0">
                  <a:moveTo>
                    <a:pt x="486" y="0"/>
                  </a:moveTo>
                  <a:cubicBezTo>
                    <a:pt x="394" y="0"/>
                    <a:pt x="280" y="62"/>
                    <a:pt x="254" y="167"/>
                  </a:cubicBezTo>
                  <a:lnTo>
                    <a:pt x="33" y="1054"/>
                  </a:lnTo>
                  <a:cubicBezTo>
                    <a:pt x="1" y="1149"/>
                    <a:pt x="64" y="1307"/>
                    <a:pt x="191" y="1339"/>
                  </a:cubicBezTo>
                  <a:lnTo>
                    <a:pt x="254" y="1339"/>
                  </a:lnTo>
                  <a:cubicBezTo>
                    <a:pt x="349" y="1339"/>
                    <a:pt x="444" y="1275"/>
                    <a:pt x="476" y="1149"/>
                  </a:cubicBezTo>
                  <a:lnTo>
                    <a:pt x="729" y="294"/>
                  </a:lnTo>
                  <a:cubicBezTo>
                    <a:pt x="761" y="167"/>
                    <a:pt x="666" y="40"/>
                    <a:pt x="539" y="9"/>
                  </a:cubicBezTo>
                  <a:cubicBezTo>
                    <a:pt x="523" y="3"/>
                    <a:pt x="505" y="0"/>
                    <a:pt x="486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8;p29">
              <a:extLst>
                <a:ext uri="{FF2B5EF4-FFF2-40B4-BE49-F238E27FC236}">
                  <a16:creationId xmlns:a16="http://schemas.microsoft.com/office/drawing/2014/main" id="{7ADA11C7-3A00-54B9-A935-DA24A7FF5D2B}"/>
                </a:ext>
              </a:extLst>
            </p:cNvPr>
            <p:cNvSpPr/>
            <p:nvPr/>
          </p:nvSpPr>
          <p:spPr>
            <a:xfrm>
              <a:off x="1999684" y="1746006"/>
              <a:ext cx="23669" cy="41646"/>
            </a:xfrm>
            <a:custGeom>
              <a:avLst/>
              <a:gdLst/>
              <a:ahLst/>
              <a:cxnLst/>
              <a:rect l="l" t="t" r="r" b="b"/>
              <a:pathLst>
                <a:path w="761" h="1339" extrusionOk="0">
                  <a:moveTo>
                    <a:pt x="255" y="0"/>
                  </a:moveTo>
                  <a:cubicBezTo>
                    <a:pt x="234" y="0"/>
                    <a:pt x="212" y="3"/>
                    <a:pt x="191" y="9"/>
                  </a:cubicBezTo>
                  <a:cubicBezTo>
                    <a:pt x="64" y="40"/>
                    <a:pt x="1" y="167"/>
                    <a:pt x="32" y="294"/>
                  </a:cubicBezTo>
                  <a:lnTo>
                    <a:pt x="254" y="1149"/>
                  </a:lnTo>
                  <a:cubicBezTo>
                    <a:pt x="286" y="1275"/>
                    <a:pt x="381" y="1339"/>
                    <a:pt x="507" y="1339"/>
                  </a:cubicBezTo>
                  <a:lnTo>
                    <a:pt x="539" y="1339"/>
                  </a:lnTo>
                  <a:cubicBezTo>
                    <a:pt x="666" y="1307"/>
                    <a:pt x="761" y="1180"/>
                    <a:pt x="729" y="1054"/>
                  </a:cubicBezTo>
                  <a:lnTo>
                    <a:pt x="476" y="167"/>
                  </a:lnTo>
                  <a:cubicBezTo>
                    <a:pt x="450" y="62"/>
                    <a:pt x="358" y="0"/>
                    <a:pt x="255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9;p29">
              <a:extLst>
                <a:ext uri="{FF2B5EF4-FFF2-40B4-BE49-F238E27FC236}">
                  <a16:creationId xmlns:a16="http://schemas.microsoft.com/office/drawing/2014/main" id="{E36AAE68-8763-C87B-4215-7B0ED9BEC44D}"/>
                </a:ext>
              </a:extLst>
            </p:cNvPr>
            <p:cNvSpPr/>
            <p:nvPr/>
          </p:nvSpPr>
          <p:spPr>
            <a:xfrm>
              <a:off x="1936639" y="1782458"/>
              <a:ext cx="36483" cy="34741"/>
            </a:xfrm>
            <a:custGeom>
              <a:avLst/>
              <a:gdLst/>
              <a:ahLst/>
              <a:cxnLst/>
              <a:rect l="l" t="t" r="r" b="b"/>
              <a:pathLst>
                <a:path w="1173" h="1117" extrusionOk="0">
                  <a:moveTo>
                    <a:pt x="270" y="0"/>
                  </a:moveTo>
                  <a:cubicBezTo>
                    <a:pt x="207" y="0"/>
                    <a:pt x="143" y="24"/>
                    <a:pt x="96" y="72"/>
                  </a:cubicBezTo>
                  <a:cubicBezTo>
                    <a:pt x="1" y="167"/>
                    <a:pt x="1" y="293"/>
                    <a:pt x="96" y="388"/>
                  </a:cubicBezTo>
                  <a:lnTo>
                    <a:pt x="729" y="1022"/>
                  </a:lnTo>
                  <a:cubicBezTo>
                    <a:pt x="793" y="1085"/>
                    <a:pt x="856" y="1117"/>
                    <a:pt x="919" y="1117"/>
                  </a:cubicBezTo>
                  <a:cubicBezTo>
                    <a:pt x="983" y="1117"/>
                    <a:pt x="1014" y="1085"/>
                    <a:pt x="1078" y="1022"/>
                  </a:cubicBezTo>
                  <a:cubicBezTo>
                    <a:pt x="1173" y="958"/>
                    <a:pt x="1173" y="800"/>
                    <a:pt x="1078" y="705"/>
                  </a:cubicBezTo>
                  <a:lnTo>
                    <a:pt x="444" y="72"/>
                  </a:lnTo>
                  <a:cubicBezTo>
                    <a:pt x="397" y="24"/>
                    <a:pt x="333" y="0"/>
                    <a:pt x="270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70;p29">
              <a:extLst>
                <a:ext uri="{FF2B5EF4-FFF2-40B4-BE49-F238E27FC236}">
                  <a16:creationId xmlns:a16="http://schemas.microsoft.com/office/drawing/2014/main" id="{FDB430D1-A883-A879-D3BE-D4DD20629F59}"/>
                </a:ext>
              </a:extLst>
            </p:cNvPr>
            <p:cNvSpPr/>
            <p:nvPr/>
          </p:nvSpPr>
          <p:spPr>
            <a:xfrm>
              <a:off x="1901183" y="1845503"/>
              <a:ext cx="43388" cy="20963"/>
            </a:xfrm>
            <a:custGeom>
              <a:avLst/>
              <a:gdLst/>
              <a:ahLst/>
              <a:cxnLst/>
              <a:rect l="l" t="t" r="r" b="b"/>
              <a:pathLst>
                <a:path w="1395" h="674" extrusionOk="0">
                  <a:moveTo>
                    <a:pt x="253" y="0"/>
                  </a:moveTo>
                  <a:cubicBezTo>
                    <a:pt x="150" y="0"/>
                    <a:pt x="59" y="61"/>
                    <a:pt x="32" y="166"/>
                  </a:cubicBezTo>
                  <a:cubicBezTo>
                    <a:pt x="1" y="293"/>
                    <a:pt x="64" y="420"/>
                    <a:pt x="191" y="451"/>
                  </a:cubicBezTo>
                  <a:lnTo>
                    <a:pt x="1078" y="673"/>
                  </a:lnTo>
                  <a:lnTo>
                    <a:pt x="1141" y="673"/>
                  </a:lnTo>
                  <a:cubicBezTo>
                    <a:pt x="1236" y="673"/>
                    <a:pt x="1331" y="610"/>
                    <a:pt x="1363" y="515"/>
                  </a:cubicBezTo>
                  <a:cubicBezTo>
                    <a:pt x="1394" y="388"/>
                    <a:pt x="1331" y="261"/>
                    <a:pt x="1204" y="230"/>
                  </a:cubicBezTo>
                  <a:lnTo>
                    <a:pt x="318" y="8"/>
                  </a:lnTo>
                  <a:cubicBezTo>
                    <a:pt x="296" y="3"/>
                    <a:pt x="274" y="0"/>
                    <a:pt x="253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1;p29">
              <a:extLst>
                <a:ext uri="{FF2B5EF4-FFF2-40B4-BE49-F238E27FC236}">
                  <a16:creationId xmlns:a16="http://schemas.microsoft.com/office/drawing/2014/main" id="{D628C87A-6D86-75F6-431A-A2984A9ED27F}"/>
                </a:ext>
              </a:extLst>
            </p:cNvPr>
            <p:cNvSpPr/>
            <p:nvPr/>
          </p:nvSpPr>
          <p:spPr>
            <a:xfrm>
              <a:off x="1901183" y="1910507"/>
              <a:ext cx="43388" cy="20963"/>
            </a:xfrm>
            <a:custGeom>
              <a:avLst/>
              <a:gdLst/>
              <a:ahLst/>
              <a:cxnLst/>
              <a:rect l="l" t="t" r="r" b="b"/>
              <a:pathLst>
                <a:path w="1395" h="674" extrusionOk="0">
                  <a:moveTo>
                    <a:pt x="1142" y="0"/>
                  </a:moveTo>
                  <a:cubicBezTo>
                    <a:pt x="1121" y="0"/>
                    <a:pt x="1099" y="3"/>
                    <a:pt x="1078" y="8"/>
                  </a:cubicBezTo>
                  <a:lnTo>
                    <a:pt x="191" y="230"/>
                  </a:lnTo>
                  <a:cubicBezTo>
                    <a:pt x="64" y="262"/>
                    <a:pt x="1" y="388"/>
                    <a:pt x="32" y="515"/>
                  </a:cubicBezTo>
                  <a:cubicBezTo>
                    <a:pt x="64" y="610"/>
                    <a:pt x="159" y="673"/>
                    <a:pt x="254" y="673"/>
                  </a:cubicBezTo>
                  <a:lnTo>
                    <a:pt x="318" y="673"/>
                  </a:lnTo>
                  <a:lnTo>
                    <a:pt x="1204" y="452"/>
                  </a:lnTo>
                  <a:cubicBezTo>
                    <a:pt x="1331" y="420"/>
                    <a:pt x="1394" y="293"/>
                    <a:pt x="1363" y="167"/>
                  </a:cubicBezTo>
                  <a:cubicBezTo>
                    <a:pt x="1336" y="62"/>
                    <a:pt x="1245" y="0"/>
                    <a:pt x="1142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2;p29">
              <a:extLst>
                <a:ext uri="{FF2B5EF4-FFF2-40B4-BE49-F238E27FC236}">
                  <a16:creationId xmlns:a16="http://schemas.microsoft.com/office/drawing/2014/main" id="{AB1FF153-ED76-CB87-9D7A-E7BA999B1D82}"/>
                </a:ext>
              </a:extLst>
            </p:cNvPr>
            <p:cNvSpPr/>
            <p:nvPr/>
          </p:nvSpPr>
          <p:spPr>
            <a:xfrm>
              <a:off x="2144497" y="1909512"/>
              <a:ext cx="43357" cy="21958"/>
            </a:xfrm>
            <a:custGeom>
              <a:avLst/>
              <a:gdLst/>
              <a:ahLst/>
              <a:cxnLst/>
              <a:rect l="l" t="t" r="r" b="b"/>
              <a:pathLst>
                <a:path w="1394" h="706" extrusionOk="0">
                  <a:moveTo>
                    <a:pt x="252" y="0"/>
                  </a:moveTo>
                  <a:cubicBezTo>
                    <a:pt x="149" y="0"/>
                    <a:pt x="58" y="62"/>
                    <a:pt x="32" y="167"/>
                  </a:cubicBezTo>
                  <a:cubicBezTo>
                    <a:pt x="0" y="294"/>
                    <a:pt x="63" y="420"/>
                    <a:pt x="190" y="452"/>
                  </a:cubicBezTo>
                  <a:lnTo>
                    <a:pt x="1077" y="705"/>
                  </a:lnTo>
                  <a:lnTo>
                    <a:pt x="1140" y="705"/>
                  </a:lnTo>
                  <a:cubicBezTo>
                    <a:pt x="1235" y="705"/>
                    <a:pt x="1330" y="642"/>
                    <a:pt x="1362" y="515"/>
                  </a:cubicBezTo>
                  <a:cubicBezTo>
                    <a:pt x="1394" y="389"/>
                    <a:pt x="1299" y="262"/>
                    <a:pt x="1172" y="230"/>
                  </a:cubicBezTo>
                  <a:lnTo>
                    <a:pt x="317" y="9"/>
                  </a:lnTo>
                  <a:cubicBezTo>
                    <a:pt x="295" y="3"/>
                    <a:pt x="273" y="0"/>
                    <a:pt x="252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73;p29">
              <a:extLst>
                <a:ext uri="{FF2B5EF4-FFF2-40B4-BE49-F238E27FC236}">
                  <a16:creationId xmlns:a16="http://schemas.microsoft.com/office/drawing/2014/main" id="{8213D6C8-B149-22D1-BC6E-0396A51B3875}"/>
                </a:ext>
              </a:extLst>
            </p:cNvPr>
            <p:cNvSpPr/>
            <p:nvPr/>
          </p:nvSpPr>
          <p:spPr>
            <a:xfrm>
              <a:off x="2144497" y="1844507"/>
              <a:ext cx="43357" cy="21958"/>
            </a:xfrm>
            <a:custGeom>
              <a:avLst/>
              <a:gdLst/>
              <a:ahLst/>
              <a:cxnLst/>
              <a:rect l="l" t="t" r="r" b="b"/>
              <a:pathLst>
                <a:path w="1394" h="706" extrusionOk="0">
                  <a:moveTo>
                    <a:pt x="1130" y="0"/>
                  </a:moveTo>
                  <a:cubicBezTo>
                    <a:pt x="1111" y="0"/>
                    <a:pt x="1093" y="3"/>
                    <a:pt x="1077" y="8"/>
                  </a:cubicBezTo>
                  <a:lnTo>
                    <a:pt x="190" y="230"/>
                  </a:lnTo>
                  <a:cubicBezTo>
                    <a:pt x="63" y="262"/>
                    <a:pt x="0" y="388"/>
                    <a:pt x="32" y="515"/>
                  </a:cubicBezTo>
                  <a:cubicBezTo>
                    <a:pt x="32" y="642"/>
                    <a:pt x="127" y="705"/>
                    <a:pt x="253" y="705"/>
                  </a:cubicBezTo>
                  <a:cubicBezTo>
                    <a:pt x="253" y="705"/>
                    <a:pt x="285" y="705"/>
                    <a:pt x="317" y="673"/>
                  </a:cubicBezTo>
                  <a:lnTo>
                    <a:pt x="1172" y="452"/>
                  </a:lnTo>
                  <a:cubicBezTo>
                    <a:pt x="1299" y="420"/>
                    <a:pt x="1394" y="293"/>
                    <a:pt x="1362" y="167"/>
                  </a:cubicBezTo>
                  <a:cubicBezTo>
                    <a:pt x="1336" y="62"/>
                    <a:pt x="1222" y="0"/>
                    <a:pt x="1130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74;p29">
              <a:extLst>
                <a:ext uri="{FF2B5EF4-FFF2-40B4-BE49-F238E27FC236}">
                  <a16:creationId xmlns:a16="http://schemas.microsoft.com/office/drawing/2014/main" id="{677BD31D-995B-860E-39E1-C72FDB6E285D}"/>
                </a:ext>
              </a:extLst>
            </p:cNvPr>
            <p:cNvSpPr/>
            <p:nvPr/>
          </p:nvSpPr>
          <p:spPr>
            <a:xfrm>
              <a:off x="1952408" y="1798382"/>
              <a:ext cx="180301" cy="254232"/>
            </a:xfrm>
            <a:custGeom>
              <a:avLst/>
              <a:gdLst/>
              <a:ahLst/>
              <a:cxnLst/>
              <a:rect l="l" t="t" r="r" b="b"/>
              <a:pathLst>
                <a:path w="5797" h="8174" extrusionOk="0">
                  <a:moveTo>
                    <a:pt x="2866" y="475"/>
                  </a:moveTo>
                  <a:cubicBezTo>
                    <a:pt x="2903" y="475"/>
                    <a:pt x="2940" y="476"/>
                    <a:pt x="2978" y="478"/>
                  </a:cubicBezTo>
                  <a:cubicBezTo>
                    <a:pt x="4276" y="510"/>
                    <a:pt x="5321" y="1618"/>
                    <a:pt x="5321" y="2917"/>
                  </a:cubicBezTo>
                  <a:cubicBezTo>
                    <a:pt x="5289" y="3772"/>
                    <a:pt x="4878" y="4532"/>
                    <a:pt x="4149" y="4975"/>
                  </a:cubicBezTo>
                  <a:cubicBezTo>
                    <a:pt x="3928" y="5102"/>
                    <a:pt x="3801" y="5355"/>
                    <a:pt x="3801" y="5608"/>
                  </a:cubicBezTo>
                  <a:lnTo>
                    <a:pt x="3801" y="5988"/>
                  </a:lnTo>
                  <a:lnTo>
                    <a:pt x="1996" y="5988"/>
                  </a:lnTo>
                  <a:lnTo>
                    <a:pt x="1996" y="5608"/>
                  </a:lnTo>
                  <a:cubicBezTo>
                    <a:pt x="1996" y="5355"/>
                    <a:pt x="1837" y="5102"/>
                    <a:pt x="1616" y="4975"/>
                  </a:cubicBezTo>
                  <a:cubicBezTo>
                    <a:pt x="887" y="4532"/>
                    <a:pt x="444" y="3772"/>
                    <a:pt x="444" y="2885"/>
                  </a:cubicBezTo>
                  <a:cubicBezTo>
                    <a:pt x="444" y="2220"/>
                    <a:pt x="729" y="1618"/>
                    <a:pt x="1204" y="1143"/>
                  </a:cubicBezTo>
                  <a:cubicBezTo>
                    <a:pt x="1652" y="725"/>
                    <a:pt x="2242" y="475"/>
                    <a:pt x="2866" y="475"/>
                  </a:cubicBezTo>
                  <a:close/>
                  <a:moveTo>
                    <a:pt x="4434" y="6432"/>
                  </a:moveTo>
                  <a:lnTo>
                    <a:pt x="4434" y="6843"/>
                  </a:lnTo>
                  <a:lnTo>
                    <a:pt x="1362" y="6843"/>
                  </a:lnTo>
                  <a:lnTo>
                    <a:pt x="1362" y="6432"/>
                  </a:lnTo>
                  <a:close/>
                  <a:moveTo>
                    <a:pt x="3864" y="7318"/>
                  </a:moveTo>
                  <a:lnTo>
                    <a:pt x="3864" y="7604"/>
                  </a:lnTo>
                  <a:lnTo>
                    <a:pt x="3896" y="7604"/>
                  </a:lnTo>
                  <a:cubicBezTo>
                    <a:pt x="3896" y="7667"/>
                    <a:pt x="3833" y="7699"/>
                    <a:pt x="3769" y="7699"/>
                  </a:cubicBezTo>
                  <a:lnTo>
                    <a:pt x="1996" y="7699"/>
                  </a:lnTo>
                  <a:cubicBezTo>
                    <a:pt x="1932" y="7699"/>
                    <a:pt x="1869" y="7667"/>
                    <a:pt x="1869" y="7604"/>
                  </a:cubicBezTo>
                  <a:lnTo>
                    <a:pt x="1869" y="7318"/>
                  </a:lnTo>
                  <a:close/>
                  <a:moveTo>
                    <a:pt x="2886" y="1"/>
                  </a:moveTo>
                  <a:cubicBezTo>
                    <a:pt x="2113" y="1"/>
                    <a:pt x="1429" y="285"/>
                    <a:pt x="887" y="826"/>
                  </a:cubicBezTo>
                  <a:cubicBezTo>
                    <a:pt x="317" y="1365"/>
                    <a:pt x="1" y="2093"/>
                    <a:pt x="1" y="2917"/>
                  </a:cubicBezTo>
                  <a:cubicBezTo>
                    <a:pt x="1" y="3930"/>
                    <a:pt x="507" y="4848"/>
                    <a:pt x="1394" y="5387"/>
                  </a:cubicBezTo>
                  <a:cubicBezTo>
                    <a:pt x="1457" y="5418"/>
                    <a:pt x="1521" y="5513"/>
                    <a:pt x="1521" y="5608"/>
                  </a:cubicBezTo>
                  <a:lnTo>
                    <a:pt x="1521" y="5988"/>
                  </a:lnTo>
                  <a:lnTo>
                    <a:pt x="1331" y="5988"/>
                  </a:lnTo>
                  <a:cubicBezTo>
                    <a:pt x="1077" y="5988"/>
                    <a:pt x="887" y="6178"/>
                    <a:pt x="887" y="6400"/>
                  </a:cubicBezTo>
                  <a:lnTo>
                    <a:pt x="887" y="6875"/>
                  </a:lnTo>
                  <a:cubicBezTo>
                    <a:pt x="887" y="7128"/>
                    <a:pt x="1077" y="7318"/>
                    <a:pt x="1331" y="7318"/>
                  </a:cubicBezTo>
                  <a:lnTo>
                    <a:pt x="1426" y="7318"/>
                  </a:lnTo>
                  <a:lnTo>
                    <a:pt x="1426" y="7604"/>
                  </a:lnTo>
                  <a:cubicBezTo>
                    <a:pt x="1426" y="7920"/>
                    <a:pt x="1679" y="8174"/>
                    <a:pt x="1996" y="8174"/>
                  </a:cubicBezTo>
                  <a:lnTo>
                    <a:pt x="3769" y="8174"/>
                  </a:lnTo>
                  <a:cubicBezTo>
                    <a:pt x="4086" y="8174"/>
                    <a:pt x="4339" y="7920"/>
                    <a:pt x="4339" y="7604"/>
                  </a:cubicBezTo>
                  <a:lnTo>
                    <a:pt x="4339" y="7318"/>
                  </a:lnTo>
                  <a:lnTo>
                    <a:pt x="4466" y="7318"/>
                  </a:lnTo>
                  <a:cubicBezTo>
                    <a:pt x="4688" y="7318"/>
                    <a:pt x="4878" y="7128"/>
                    <a:pt x="4878" y="6875"/>
                  </a:cubicBezTo>
                  <a:lnTo>
                    <a:pt x="4878" y="6400"/>
                  </a:lnTo>
                  <a:cubicBezTo>
                    <a:pt x="4878" y="6178"/>
                    <a:pt x="4688" y="5988"/>
                    <a:pt x="4466" y="5988"/>
                  </a:cubicBezTo>
                  <a:lnTo>
                    <a:pt x="4244" y="5988"/>
                  </a:lnTo>
                  <a:lnTo>
                    <a:pt x="4244" y="5608"/>
                  </a:lnTo>
                  <a:cubicBezTo>
                    <a:pt x="4244" y="5513"/>
                    <a:pt x="4308" y="5418"/>
                    <a:pt x="4371" y="5387"/>
                  </a:cubicBezTo>
                  <a:cubicBezTo>
                    <a:pt x="5258" y="4848"/>
                    <a:pt x="5764" y="3930"/>
                    <a:pt x="5764" y="2917"/>
                  </a:cubicBezTo>
                  <a:cubicBezTo>
                    <a:pt x="5796" y="2188"/>
                    <a:pt x="5511" y="1460"/>
                    <a:pt x="4973" y="921"/>
                  </a:cubicBezTo>
                  <a:cubicBezTo>
                    <a:pt x="4466" y="351"/>
                    <a:pt x="3738" y="35"/>
                    <a:pt x="3009" y="3"/>
                  </a:cubicBezTo>
                  <a:cubicBezTo>
                    <a:pt x="2968" y="1"/>
                    <a:pt x="2927" y="1"/>
                    <a:pt x="2886" y="1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75;p29">
              <a:extLst>
                <a:ext uri="{FF2B5EF4-FFF2-40B4-BE49-F238E27FC236}">
                  <a16:creationId xmlns:a16="http://schemas.microsoft.com/office/drawing/2014/main" id="{52EFE947-9694-A9DE-33A9-0733716202FF}"/>
                </a:ext>
              </a:extLst>
            </p:cNvPr>
            <p:cNvSpPr/>
            <p:nvPr/>
          </p:nvSpPr>
          <p:spPr>
            <a:xfrm>
              <a:off x="1985906" y="1831942"/>
              <a:ext cx="64040" cy="64071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805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1933"/>
                    <a:pt x="127" y="2059"/>
                    <a:pt x="254" y="2059"/>
                  </a:cubicBezTo>
                  <a:cubicBezTo>
                    <a:pt x="380" y="2059"/>
                    <a:pt x="475" y="1933"/>
                    <a:pt x="475" y="1806"/>
                  </a:cubicBezTo>
                  <a:cubicBezTo>
                    <a:pt x="475" y="1077"/>
                    <a:pt x="1077" y="476"/>
                    <a:pt x="1805" y="476"/>
                  </a:cubicBezTo>
                  <a:cubicBezTo>
                    <a:pt x="1932" y="476"/>
                    <a:pt x="2059" y="381"/>
                    <a:pt x="2059" y="222"/>
                  </a:cubicBezTo>
                  <a:cubicBezTo>
                    <a:pt x="2059" y="96"/>
                    <a:pt x="1964" y="1"/>
                    <a:pt x="1805" y="1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76;p29">
              <a:extLst>
                <a:ext uri="{FF2B5EF4-FFF2-40B4-BE49-F238E27FC236}">
                  <a16:creationId xmlns:a16="http://schemas.microsoft.com/office/drawing/2014/main" id="{817D7136-EBE6-9B3F-4AE5-B3CE7CF2DE51}"/>
                </a:ext>
              </a:extLst>
            </p:cNvPr>
            <p:cNvSpPr/>
            <p:nvPr/>
          </p:nvSpPr>
          <p:spPr>
            <a:xfrm>
              <a:off x="1989856" y="1902078"/>
              <a:ext cx="19719" cy="19532"/>
            </a:xfrm>
            <a:custGeom>
              <a:avLst/>
              <a:gdLst/>
              <a:ahLst/>
              <a:cxnLst/>
              <a:rect l="l" t="t" r="r" b="b"/>
              <a:pathLst>
                <a:path w="634" h="628" extrusionOk="0">
                  <a:moveTo>
                    <a:pt x="263" y="0"/>
                  </a:moveTo>
                  <a:cubicBezTo>
                    <a:pt x="229" y="0"/>
                    <a:pt x="194" y="8"/>
                    <a:pt x="158" y="26"/>
                  </a:cubicBezTo>
                  <a:cubicBezTo>
                    <a:pt x="63" y="58"/>
                    <a:pt x="0" y="216"/>
                    <a:pt x="63" y="343"/>
                  </a:cubicBezTo>
                  <a:cubicBezTo>
                    <a:pt x="95" y="374"/>
                    <a:pt x="127" y="438"/>
                    <a:pt x="158" y="501"/>
                  </a:cubicBezTo>
                  <a:cubicBezTo>
                    <a:pt x="222" y="596"/>
                    <a:pt x="285" y="628"/>
                    <a:pt x="348" y="628"/>
                  </a:cubicBezTo>
                  <a:cubicBezTo>
                    <a:pt x="412" y="628"/>
                    <a:pt x="443" y="628"/>
                    <a:pt x="475" y="596"/>
                  </a:cubicBezTo>
                  <a:cubicBezTo>
                    <a:pt x="602" y="533"/>
                    <a:pt x="633" y="374"/>
                    <a:pt x="570" y="279"/>
                  </a:cubicBezTo>
                  <a:cubicBezTo>
                    <a:pt x="538" y="216"/>
                    <a:pt x="507" y="184"/>
                    <a:pt x="475" y="121"/>
                  </a:cubicBezTo>
                  <a:cubicBezTo>
                    <a:pt x="429" y="52"/>
                    <a:pt x="351" y="0"/>
                    <a:pt x="263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77;p29">
              <a:extLst>
                <a:ext uri="{FF2B5EF4-FFF2-40B4-BE49-F238E27FC236}">
                  <a16:creationId xmlns:a16="http://schemas.microsoft.com/office/drawing/2014/main" id="{0FFDD918-5D78-E2A8-845F-F38D2E53CB48}"/>
                </a:ext>
              </a:extLst>
            </p:cNvPr>
            <p:cNvSpPr/>
            <p:nvPr/>
          </p:nvSpPr>
          <p:spPr>
            <a:xfrm>
              <a:off x="2007584" y="1921828"/>
              <a:ext cx="20714" cy="16515"/>
            </a:xfrm>
            <a:custGeom>
              <a:avLst/>
              <a:gdLst/>
              <a:ahLst/>
              <a:cxnLst/>
              <a:rect l="l" t="t" r="r" b="b"/>
              <a:pathLst>
                <a:path w="666" h="531" extrusionOk="0">
                  <a:moveTo>
                    <a:pt x="248" y="1"/>
                  </a:moveTo>
                  <a:cubicBezTo>
                    <a:pt x="175" y="1"/>
                    <a:pt x="102" y="43"/>
                    <a:pt x="63" y="119"/>
                  </a:cubicBezTo>
                  <a:cubicBezTo>
                    <a:pt x="0" y="214"/>
                    <a:pt x="32" y="373"/>
                    <a:pt x="127" y="436"/>
                  </a:cubicBezTo>
                  <a:cubicBezTo>
                    <a:pt x="190" y="468"/>
                    <a:pt x="222" y="499"/>
                    <a:pt x="285" y="531"/>
                  </a:cubicBezTo>
                  <a:lnTo>
                    <a:pt x="380" y="531"/>
                  </a:lnTo>
                  <a:cubicBezTo>
                    <a:pt x="475" y="531"/>
                    <a:pt x="538" y="499"/>
                    <a:pt x="602" y="436"/>
                  </a:cubicBezTo>
                  <a:cubicBezTo>
                    <a:pt x="665" y="309"/>
                    <a:pt x="602" y="183"/>
                    <a:pt x="507" y="119"/>
                  </a:cubicBezTo>
                  <a:cubicBezTo>
                    <a:pt x="475" y="88"/>
                    <a:pt x="412" y="56"/>
                    <a:pt x="380" y="56"/>
                  </a:cubicBezTo>
                  <a:cubicBezTo>
                    <a:pt x="343" y="18"/>
                    <a:pt x="295" y="1"/>
                    <a:pt x="248" y="1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367BE57-0A19-07D2-C6D3-745092C14CD0}"/>
              </a:ext>
            </a:extLst>
          </p:cNvPr>
          <p:cNvSpPr txBox="1"/>
          <p:nvPr/>
        </p:nvSpPr>
        <p:spPr>
          <a:xfrm>
            <a:off x="876739" y="3370240"/>
            <a:ext cx="4143130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1. สร้างความตระหนักและรณรงค์แก่ประชาชน หญิงวัยเจริญพันธุ์ หญิงตั้งครรภ์  เพื่อการฝากครรภ์ก่อน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12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สัปดาห์ และครบคุณภาพ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2. ส่งเสริมและสนับสนุนการใช้ยา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Progesterone 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ในหญิงตั้งครรภ์ที่มีความเสี่ยงคลอดก่อนกำหนด ไปใช้ให้ครอบคลุมทั้งระดับโรงพยาบาลชุมชนและโรงพยาบาลจังหวัด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3. พัฒนาระบบ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Referral system </a:t>
            </a:r>
          </a:p>
          <a:p>
            <a:pPr>
              <a:lnSpc>
                <a:spcPct val="115000"/>
              </a:lnSpc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4. ติดตามการใช้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GPG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Standing order , 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การให้ยายับยั้งการคลอด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,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การให้ยา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Dexamethasone,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การให้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ATB 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ใช้ทั่วทั้งจังหวัด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69BA0D-989B-599C-FC09-2D8071008391}"/>
              </a:ext>
            </a:extLst>
          </p:cNvPr>
          <p:cNvSpPr txBox="1"/>
          <p:nvPr/>
        </p:nvSpPr>
        <p:spPr>
          <a:xfrm>
            <a:off x="5174400" y="3429000"/>
            <a:ext cx="3864712" cy="2198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1.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พัฒนาสมรรถนะ</a:t>
            </a:r>
            <a:r>
              <a:rPr lang="th-TH" sz="1800" dirty="0" err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การทำ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EFM 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และการแปลผลอย่างถูกต้องแก่บุคลากร ทั้งในระดับโรงพยาบาลชุมชนและโรงพยาบาลจังหวัด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>
              <a:spcAft>
                <a:spcPts val="1256"/>
              </a:spcAft>
            </a:pPr>
            <a:r>
              <a:rPr lang="en-GB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2.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พัฒนาสมรรถนะ</a:t>
            </a:r>
            <a:r>
              <a:rPr lang="th-TH" sz="1800" dirty="0" err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การทำ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en-GB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IUR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อย่างถูกต้องแก่บุคลากร ทั้งในระดับโรงพยาบาลชุมชนและโรงพยาบาลจังหวัด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>
              <a:spcAft>
                <a:spcPts val="1256"/>
              </a:spcAft>
            </a:pPr>
            <a:r>
              <a:rPr lang="en-GB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3.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พัฒนาระบบ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Referral system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ระหว่างโรงพยาบาลชุมชน </a:t>
            </a:r>
            <a:r>
              <a:rPr lang="en-US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node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และโรงพยาบาลจังหวัด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F3CD77-B241-8EC1-AB7B-213BC6143D57}"/>
              </a:ext>
            </a:extLst>
          </p:cNvPr>
          <p:cNvSpPr txBox="1"/>
          <p:nvPr/>
        </p:nvSpPr>
        <p:spPr>
          <a:xfrm>
            <a:off x="9061282" y="3438118"/>
            <a:ext cx="3126617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1. มีระบบคัดกรองเพื่อค้นหาสารเสพติดในหญิงตั้งครรภ์ที่มีความเสี่ยง</a:t>
            </a:r>
          </a:p>
          <a:p>
            <a:pPr>
              <a:lnSpc>
                <a:spcPct val="115000"/>
              </a:lnSpc>
            </a:pP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2. ส่งเสริมและสนับสนุนการดูแลหญิงตั้งครรภ์ที่ใช้สารเสพติดร่วมกับสหสาขาวิชาชีพและเครือข่าย</a:t>
            </a:r>
          </a:p>
          <a:p>
            <a:pPr>
              <a:lnSpc>
                <a:spcPct val="115000"/>
              </a:lnSpc>
            </a:pPr>
            <a:r>
              <a:rPr lang="th-TH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3. 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มีระบบติดตามเยี่ยมหญิงตั้งครรภ์ที่ใช้สารเสพติดตลอดการตั้งครรภ์</a:t>
            </a:r>
            <a:endParaRPr lang="en-US" sz="18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846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28;p29">
            <a:extLst>
              <a:ext uri="{FF2B5EF4-FFF2-40B4-BE49-F238E27FC236}">
                <a16:creationId xmlns:a16="http://schemas.microsoft.com/office/drawing/2014/main" id="{1983B428-7A6D-0164-392A-8EA15FD9AC23}"/>
              </a:ext>
            </a:extLst>
          </p:cNvPr>
          <p:cNvGrpSpPr/>
          <p:nvPr/>
        </p:nvGrpSpPr>
        <p:grpSpPr>
          <a:xfrm>
            <a:off x="1480523" y="1439086"/>
            <a:ext cx="8441906" cy="1359805"/>
            <a:chOff x="3524402" y="1936638"/>
            <a:chExt cx="2969165" cy="1372241"/>
          </a:xfrm>
        </p:grpSpPr>
        <p:grpSp>
          <p:nvGrpSpPr>
            <p:cNvPr id="81" name="Google Shape;429;p29">
              <a:extLst>
                <a:ext uri="{FF2B5EF4-FFF2-40B4-BE49-F238E27FC236}">
                  <a16:creationId xmlns:a16="http://schemas.microsoft.com/office/drawing/2014/main" id="{9CE471DF-3CF2-74F0-CC0B-52A88AAABA65}"/>
                </a:ext>
              </a:extLst>
            </p:cNvPr>
            <p:cNvGrpSpPr/>
            <p:nvPr/>
          </p:nvGrpSpPr>
          <p:grpSpPr>
            <a:xfrm>
              <a:off x="3524402" y="1936638"/>
              <a:ext cx="2969165" cy="1372241"/>
              <a:chOff x="3524402" y="1936638"/>
              <a:chExt cx="2969165" cy="1372241"/>
            </a:xfrm>
          </p:grpSpPr>
          <p:sp>
            <p:nvSpPr>
              <p:cNvPr id="97" name="Google Shape;430;p29">
                <a:extLst>
                  <a:ext uri="{FF2B5EF4-FFF2-40B4-BE49-F238E27FC236}">
                    <a16:creationId xmlns:a16="http://schemas.microsoft.com/office/drawing/2014/main" id="{23DCF177-2E65-2070-D3E8-FD7F1CE57BD0}"/>
                  </a:ext>
                </a:extLst>
              </p:cNvPr>
              <p:cNvSpPr/>
              <p:nvPr/>
            </p:nvSpPr>
            <p:spPr>
              <a:xfrm>
                <a:off x="3733598" y="1985212"/>
                <a:ext cx="2607766" cy="1228038"/>
              </a:xfrm>
              <a:custGeom>
                <a:avLst/>
                <a:gdLst/>
                <a:ahLst/>
                <a:cxnLst/>
                <a:rect l="l" t="t" r="r" b="b"/>
                <a:pathLst>
                  <a:path w="66243" h="40802" extrusionOk="0">
                    <a:moveTo>
                      <a:pt x="1" y="1"/>
                    </a:moveTo>
                    <a:lnTo>
                      <a:pt x="1" y="40802"/>
                    </a:lnTo>
                    <a:lnTo>
                      <a:pt x="66242" y="40802"/>
                    </a:lnTo>
                    <a:lnTo>
                      <a:pt x="66242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431;p29">
                <a:extLst>
                  <a:ext uri="{FF2B5EF4-FFF2-40B4-BE49-F238E27FC236}">
                    <a16:creationId xmlns:a16="http://schemas.microsoft.com/office/drawing/2014/main" id="{04B74FDF-1F2F-15D8-4D68-0C546AFBF76E}"/>
                  </a:ext>
                </a:extLst>
              </p:cNvPr>
              <p:cNvSpPr/>
              <p:nvPr/>
            </p:nvSpPr>
            <p:spPr>
              <a:xfrm>
                <a:off x="3542409" y="1936638"/>
                <a:ext cx="2951158" cy="87972"/>
              </a:xfrm>
              <a:custGeom>
                <a:avLst/>
                <a:gdLst/>
                <a:ahLst/>
                <a:cxnLst/>
                <a:rect l="l" t="t" r="r" b="b"/>
                <a:pathLst>
                  <a:path w="73923" h="3841" extrusionOk="0">
                    <a:moveTo>
                      <a:pt x="1" y="0"/>
                    </a:moveTo>
                    <a:lnTo>
                      <a:pt x="1" y="3840"/>
                    </a:lnTo>
                    <a:lnTo>
                      <a:pt x="73922" y="3840"/>
                    </a:lnTo>
                    <a:lnTo>
                      <a:pt x="73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32;p29">
                <a:extLst>
                  <a:ext uri="{FF2B5EF4-FFF2-40B4-BE49-F238E27FC236}">
                    <a16:creationId xmlns:a16="http://schemas.microsoft.com/office/drawing/2014/main" id="{9BAD1F00-19A7-691E-AFCA-8B45797448DA}"/>
                  </a:ext>
                </a:extLst>
              </p:cNvPr>
              <p:cNvSpPr/>
              <p:nvPr/>
            </p:nvSpPr>
            <p:spPr>
              <a:xfrm flipV="1">
                <a:off x="3524402" y="3237653"/>
                <a:ext cx="2969165" cy="71226"/>
              </a:xfrm>
              <a:custGeom>
                <a:avLst/>
                <a:gdLst/>
                <a:ahLst/>
                <a:cxnLst/>
                <a:rect l="l" t="t" r="r" b="b"/>
                <a:pathLst>
                  <a:path w="73923" h="1921" extrusionOk="0">
                    <a:moveTo>
                      <a:pt x="1" y="1"/>
                    </a:moveTo>
                    <a:lnTo>
                      <a:pt x="1" y="1921"/>
                    </a:lnTo>
                    <a:lnTo>
                      <a:pt x="73922" y="1921"/>
                    </a:lnTo>
                    <a:lnTo>
                      <a:pt x="73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442;p29">
              <a:extLst>
                <a:ext uri="{FF2B5EF4-FFF2-40B4-BE49-F238E27FC236}">
                  <a16:creationId xmlns:a16="http://schemas.microsoft.com/office/drawing/2014/main" id="{51A6715C-9DBE-4B18-EB73-1602A1FFA273}"/>
                </a:ext>
              </a:extLst>
            </p:cNvPr>
            <p:cNvGrpSpPr/>
            <p:nvPr/>
          </p:nvGrpSpPr>
          <p:grpSpPr>
            <a:xfrm>
              <a:off x="5542219" y="2828623"/>
              <a:ext cx="289477" cy="158492"/>
              <a:chOff x="5542219" y="2828623"/>
              <a:chExt cx="289477" cy="158492"/>
            </a:xfrm>
          </p:grpSpPr>
          <p:sp>
            <p:nvSpPr>
              <p:cNvPr id="85" name="Google Shape;444;p29">
                <a:extLst>
                  <a:ext uri="{FF2B5EF4-FFF2-40B4-BE49-F238E27FC236}">
                    <a16:creationId xmlns:a16="http://schemas.microsoft.com/office/drawing/2014/main" id="{95EF5D1B-C735-29EA-BD81-21DEA023697B}"/>
                  </a:ext>
                </a:extLst>
              </p:cNvPr>
              <p:cNvSpPr/>
              <p:nvPr/>
            </p:nvSpPr>
            <p:spPr>
              <a:xfrm>
                <a:off x="5542219" y="2828623"/>
                <a:ext cx="24439" cy="21008"/>
              </a:xfrm>
              <a:custGeom>
                <a:avLst/>
                <a:gdLst/>
                <a:ahLst/>
                <a:cxnLst/>
                <a:rect l="l" t="t" r="r" b="b"/>
                <a:pathLst>
                  <a:path w="812" h="698" extrusionOk="0">
                    <a:moveTo>
                      <a:pt x="464" y="0"/>
                    </a:moveTo>
                    <a:cubicBezTo>
                      <a:pt x="150" y="0"/>
                      <a:pt x="1" y="381"/>
                      <a:pt x="216" y="596"/>
                    </a:cubicBezTo>
                    <a:cubicBezTo>
                      <a:pt x="286" y="666"/>
                      <a:pt x="373" y="698"/>
                      <a:pt x="459" y="698"/>
                    </a:cubicBezTo>
                    <a:cubicBezTo>
                      <a:pt x="638" y="698"/>
                      <a:pt x="812" y="561"/>
                      <a:pt x="812" y="348"/>
                    </a:cubicBezTo>
                    <a:cubicBezTo>
                      <a:pt x="812" y="149"/>
                      <a:pt x="646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45;p29">
                <a:extLst>
                  <a:ext uri="{FF2B5EF4-FFF2-40B4-BE49-F238E27FC236}">
                    <a16:creationId xmlns:a16="http://schemas.microsoft.com/office/drawing/2014/main" id="{2C5F4D6A-681B-08D9-75FC-AFE525CA898A}"/>
                  </a:ext>
                </a:extLst>
              </p:cNvPr>
              <p:cNvSpPr/>
              <p:nvPr/>
            </p:nvSpPr>
            <p:spPr>
              <a:xfrm>
                <a:off x="5600005" y="2833620"/>
                <a:ext cx="231691" cy="10986"/>
              </a:xfrm>
              <a:custGeom>
                <a:avLst/>
                <a:gdLst/>
                <a:ahLst/>
                <a:cxnLst/>
                <a:rect l="l" t="t" r="r" b="b"/>
                <a:pathLst>
                  <a:path w="7698" h="365" extrusionOk="0">
                    <a:moveTo>
                      <a:pt x="1" y="0"/>
                    </a:moveTo>
                    <a:lnTo>
                      <a:pt x="1" y="364"/>
                    </a:lnTo>
                    <a:lnTo>
                      <a:pt x="7698" y="364"/>
                    </a:lnTo>
                    <a:lnTo>
                      <a:pt x="76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46;p29">
                <a:extLst>
                  <a:ext uri="{FF2B5EF4-FFF2-40B4-BE49-F238E27FC236}">
                    <a16:creationId xmlns:a16="http://schemas.microsoft.com/office/drawing/2014/main" id="{22F36F0A-3CAB-8548-DDC2-FD9A2BDC0492}"/>
                  </a:ext>
                </a:extLst>
              </p:cNvPr>
              <p:cNvSpPr/>
              <p:nvPr/>
            </p:nvSpPr>
            <p:spPr>
              <a:xfrm>
                <a:off x="5542219" y="2897365"/>
                <a:ext cx="24439" cy="21008"/>
              </a:xfrm>
              <a:custGeom>
                <a:avLst/>
                <a:gdLst/>
                <a:ahLst/>
                <a:cxnLst/>
                <a:rect l="l" t="t" r="r" b="b"/>
                <a:pathLst>
                  <a:path w="812" h="698" extrusionOk="0">
                    <a:moveTo>
                      <a:pt x="464" y="1"/>
                    </a:moveTo>
                    <a:cubicBezTo>
                      <a:pt x="150" y="1"/>
                      <a:pt x="1" y="381"/>
                      <a:pt x="216" y="597"/>
                    </a:cubicBezTo>
                    <a:cubicBezTo>
                      <a:pt x="286" y="666"/>
                      <a:pt x="373" y="698"/>
                      <a:pt x="459" y="698"/>
                    </a:cubicBezTo>
                    <a:cubicBezTo>
                      <a:pt x="638" y="698"/>
                      <a:pt x="812" y="561"/>
                      <a:pt x="812" y="348"/>
                    </a:cubicBezTo>
                    <a:cubicBezTo>
                      <a:pt x="812" y="150"/>
                      <a:pt x="646" y="1"/>
                      <a:pt x="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47;p29">
                <a:extLst>
                  <a:ext uri="{FF2B5EF4-FFF2-40B4-BE49-F238E27FC236}">
                    <a16:creationId xmlns:a16="http://schemas.microsoft.com/office/drawing/2014/main" id="{D57F7A4D-B4C9-5879-D444-65ECB0804BA6}"/>
                  </a:ext>
                </a:extLst>
              </p:cNvPr>
              <p:cNvSpPr/>
              <p:nvPr/>
            </p:nvSpPr>
            <p:spPr>
              <a:xfrm>
                <a:off x="5600005" y="2902361"/>
                <a:ext cx="231691" cy="10986"/>
              </a:xfrm>
              <a:custGeom>
                <a:avLst/>
                <a:gdLst/>
                <a:ahLst/>
                <a:cxnLst/>
                <a:rect l="l" t="t" r="r" b="b"/>
                <a:pathLst>
                  <a:path w="7698" h="365" extrusionOk="0">
                    <a:moveTo>
                      <a:pt x="1" y="0"/>
                    </a:moveTo>
                    <a:lnTo>
                      <a:pt x="1" y="364"/>
                    </a:lnTo>
                    <a:lnTo>
                      <a:pt x="7698" y="364"/>
                    </a:lnTo>
                    <a:lnTo>
                      <a:pt x="76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48;p29">
                <a:extLst>
                  <a:ext uri="{FF2B5EF4-FFF2-40B4-BE49-F238E27FC236}">
                    <a16:creationId xmlns:a16="http://schemas.microsoft.com/office/drawing/2014/main" id="{9021377E-70B2-7A41-9404-D3F6CF585932}"/>
                  </a:ext>
                </a:extLst>
              </p:cNvPr>
              <p:cNvSpPr/>
              <p:nvPr/>
            </p:nvSpPr>
            <p:spPr>
              <a:xfrm>
                <a:off x="5542219" y="2966107"/>
                <a:ext cx="24439" cy="21008"/>
              </a:xfrm>
              <a:custGeom>
                <a:avLst/>
                <a:gdLst/>
                <a:ahLst/>
                <a:cxnLst/>
                <a:rect l="l" t="t" r="r" b="b"/>
                <a:pathLst>
                  <a:path w="812" h="698" extrusionOk="0">
                    <a:moveTo>
                      <a:pt x="464" y="1"/>
                    </a:moveTo>
                    <a:cubicBezTo>
                      <a:pt x="150" y="1"/>
                      <a:pt x="1" y="382"/>
                      <a:pt x="216" y="597"/>
                    </a:cubicBezTo>
                    <a:cubicBezTo>
                      <a:pt x="286" y="666"/>
                      <a:pt x="373" y="698"/>
                      <a:pt x="459" y="698"/>
                    </a:cubicBezTo>
                    <a:cubicBezTo>
                      <a:pt x="638" y="698"/>
                      <a:pt x="812" y="561"/>
                      <a:pt x="812" y="348"/>
                    </a:cubicBezTo>
                    <a:cubicBezTo>
                      <a:pt x="812" y="150"/>
                      <a:pt x="646" y="1"/>
                      <a:pt x="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49;p29">
                <a:extLst>
                  <a:ext uri="{FF2B5EF4-FFF2-40B4-BE49-F238E27FC236}">
                    <a16:creationId xmlns:a16="http://schemas.microsoft.com/office/drawing/2014/main" id="{808F7265-AD64-76FD-A8D2-CA2943752AB1}"/>
                  </a:ext>
                </a:extLst>
              </p:cNvPr>
              <p:cNvSpPr/>
              <p:nvPr/>
            </p:nvSpPr>
            <p:spPr>
              <a:xfrm>
                <a:off x="5600005" y="2971103"/>
                <a:ext cx="231691" cy="10986"/>
              </a:xfrm>
              <a:custGeom>
                <a:avLst/>
                <a:gdLst/>
                <a:ahLst/>
                <a:cxnLst/>
                <a:rect l="l" t="t" r="r" b="b"/>
                <a:pathLst>
                  <a:path w="7698" h="365" extrusionOk="0">
                    <a:moveTo>
                      <a:pt x="1" y="0"/>
                    </a:moveTo>
                    <a:lnTo>
                      <a:pt x="1" y="365"/>
                    </a:lnTo>
                    <a:lnTo>
                      <a:pt x="7698" y="365"/>
                    </a:lnTo>
                    <a:lnTo>
                      <a:pt x="76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5571446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135BEBA7-3F83-B6E0-D7BE-FDDA2756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760" y="289776"/>
            <a:ext cx="3916426" cy="8309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Preterm labor</a:t>
            </a:r>
            <a:endParaRPr lang="th-TH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0924-43E0-7EAE-A023-164D0B5D1CEB}"/>
              </a:ext>
            </a:extLst>
          </p:cNvPr>
          <p:cNvSpPr txBox="1"/>
          <p:nvPr/>
        </p:nvSpPr>
        <p:spPr>
          <a:xfrm>
            <a:off x="2139123" y="1552358"/>
            <a:ext cx="74232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ภาวะเจ็บครรภ์คลอดก่อนกำหนด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preterm labor)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การเจ็บครรภ์คลอดตั้งแต่อายุครรภ์ 20 สัปดาห์ ถึง 36 สัปดาห์ 6 วัน โดยวินิจฉัยได้จากลักษณะทางคลินิกดังต่อไปนี้ </a:t>
            </a:r>
            <a:endParaRPr lang="th-TH" sz="2400" baseline="30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9" name="Google Shape;476;p29">
            <a:extLst>
              <a:ext uri="{FF2B5EF4-FFF2-40B4-BE49-F238E27FC236}">
                <a16:creationId xmlns:a16="http://schemas.microsoft.com/office/drawing/2014/main" id="{B4951BFD-8995-D720-07FD-29C72AE313D1}"/>
              </a:ext>
            </a:extLst>
          </p:cNvPr>
          <p:cNvGrpSpPr/>
          <p:nvPr/>
        </p:nvGrpSpPr>
        <p:grpSpPr>
          <a:xfrm>
            <a:off x="4763890" y="3382283"/>
            <a:ext cx="2947342" cy="2861375"/>
            <a:chOff x="2778897" y="2316972"/>
            <a:chExt cx="2474429" cy="2402254"/>
          </a:xfrm>
        </p:grpSpPr>
        <p:grpSp>
          <p:nvGrpSpPr>
            <p:cNvPr id="10" name="Google Shape;477;p29">
              <a:extLst>
                <a:ext uri="{FF2B5EF4-FFF2-40B4-BE49-F238E27FC236}">
                  <a16:creationId xmlns:a16="http://schemas.microsoft.com/office/drawing/2014/main" id="{6C0744F5-CF90-7D56-B9D2-48D74C252171}"/>
                </a:ext>
              </a:extLst>
            </p:cNvPr>
            <p:cNvGrpSpPr/>
            <p:nvPr/>
          </p:nvGrpSpPr>
          <p:grpSpPr>
            <a:xfrm>
              <a:off x="2778897" y="2316972"/>
              <a:ext cx="2474429" cy="2402254"/>
              <a:chOff x="2778897" y="2316972"/>
              <a:chExt cx="2474429" cy="2402254"/>
            </a:xfrm>
          </p:grpSpPr>
          <p:sp>
            <p:nvSpPr>
              <p:cNvPr id="16" name="Google Shape;478;p29">
                <a:extLst>
                  <a:ext uri="{FF2B5EF4-FFF2-40B4-BE49-F238E27FC236}">
                    <a16:creationId xmlns:a16="http://schemas.microsoft.com/office/drawing/2014/main" id="{B683C2A1-6E80-788B-35EB-4275B8B51B84}"/>
                  </a:ext>
                </a:extLst>
              </p:cNvPr>
              <p:cNvSpPr/>
              <p:nvPr/>
            </p:nvSpPr>
            <p:spPr>
              <a:xfrm>
                <a:off x="3101206" y="2316972"/>
                <a:ext cx="1004354" cy="1023706"/>
              </a:xfrm>
              <a:custGeom>
                <a:avLst/>
                <a:gdLst/>
                <a:ahLst/>
                <a:cxnLst/>
                <a:rect l="l" t="t" r="r" b="b"/>
                <a:pathLst>
                  <a:path w="33370" h="34013" extrusionOk="0">
                    <a:moveTo>
                      <a:pt x="17738" y="0"/>
                    </a:moveTo>
                    <a:cubicBezTo>
                      <a:pt x="16187" y="0"/>
                      <a:pt x="14494" y="494"/>
                      <a:pt x="12944" y="2004"/>
                    </a:cubicBezTo>
                    <a:cubicBezTo>
                      <a:pt x="8475" y="6357"/>
                      <a:pt x="9584" y="13061"/>
                      <a:pt x="8806" y="15114"/>
                    </a:cubicBezTo>
                    <a:cubicBezTo>
                      <a:pt x="8028" y="17166"/>
                      <a:pt x="1" y="24797"/>
                      <a:pt x="2003" y="28008"/>
                    </a:cubicBezTo>
                    <a:cubicBezTo>
                      <a:pt x="3524" y="30453"/>
                      <a:pt x="10066" y="34013"/>
                      <a:pt x="17275" y="34013"/>
                    </a:cubicBezTo>
                    <a:cubicBezTo>
                      <a:pt x="19485" y="34013"/>
                      <a:pt x="21758" y="33678"/>
                      <a:pt x="23968" y="32874"/>
                    </a:cubicBezTo>
                    <a:cubicBezTo>
                      <a:pt x="33370" y="29448"/>
                      <a:pt x="29380" y="22479"/>
                      <a:pt x="29000" y="20807"/>
                    </a:cubicBezTo>
                    <a:cubicBezTo>
                      <a:pt x="28851" y="20162"/>
                      <a:pt x="28056" y="17034"/>
                      <a:pt x="28271" y="13508"/>
                    </a:cubicBezTo>
                    <a:cubicBezTo>
                      <a:pt x="28642" y="7784"/>
                      <a:pt x="27991" y="1673"/>
                      <a:pt x="24028" y="1673"/>
                    </a:cubicBezTo>
                    <a:cubicBezTo>
                      <a:pt x="23739" y="1673"/>
                      <a:pt x="23432" y="1705"/>
                      <a:pt x="23107" y="1773"/>
                    </a:cubicBezTo>
                    <a:cubicBezTo>
                      <a:pt x="23107" y="1773"/>
                      <a:pt x="20676" y="0"/>
                      <a:pt x="177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79;p29">
                <a:extLst>
                  <a:ext uri="{FF2B5EF4-FFF2-40B4-BE49-F238E27FC236}">
                    <a16:creationId xmlns:a16="http://schemas.microsoft.com/office/drawing/2014/main" id="{CB97DE2D-DFF5-0BFD-83E4-6939A9955DEF}"/>
                  </a:ext>
                </a:extLst>
              </p:cNvPr>
              <p:cNvSpPr/>
              <p:nvPr/>
            </p:nvSpPr>
            <p:spPr>
              <a:xfrm>
                <a:off x="3278567" y="2718528"/>
                <a:ext cx="152474" cy="259591"/>
              </a:xfrm>
              <a:custGeom>
                <a:avLst/>
                <a:gdLst/>
                <a:ahLst/>
                <a:cxnLst/>
                <a:rect l="l" t="t" r="r" b="b"/>
                <a:pathLst>
                  <a:path w="5066" h="8625" fill="none" extrusionOk="0">
                    <a:moveTo>
                      <a:pt x="0" y="8624"/>
                    </a:moveTo>
                    <a:cubicBezTo>
                      <a:pt x="0" y="8624"/>
                      <a:pt x="5065" y="4122"/>
                      <a:pt x="5065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80;p29">
                <a:extLst>
                  <a:ext uri="{FF2B5EF4-FFF2-40B4-BE49-F238E27FC236}">
                    <a16:creationId xmlns:a16="http://schemas.microsoft.com/office/drawing/2014/main" id="{430452CC-14B3-BFFC-D562-4D78F6F3D659}"/>
                  </a:ext>
                </a:extLst>
              </p:cNvPr>
              <p:cNvSpPr/>
              <p:nvPr/>
            </p:nvSpPr>
            <p:spPr>
              <a:xfrm>
                <a:off x="3431490" y="2755879"/>
                <a:ext cx="52340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4139" fill="none" extrusionOk="0">
                    <a:moveTo>
                      <a:pt x="1" y="4139"/>
                    </a:moveTo>
                    <a:cubicBezTo>
                      <a:pt x="1" y="4139"/>
                      <a:pt x="1739" y="1822"/>
                      <a:pt x="1689" y="1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81;p29">
                <a:extLst>
                  <a:ext uri="{FF2B5EF4-FFF2-40B4-BE49-F238E27FC236}">
                    <a16:creationId xmlns:a16="http://schemas.microsoft.com/office/drawing/2014/main" id="{58A5069C-DA23-FFB4-DBFB-23188D928A58}"/>
                  </a:ext>
                </a:extLst>
              </p:cNvPr>
              <p:cNvSpPr/>
              <p:nvPr/>
            </p:nvSpPr>
            <p:spPr>
              <a:xfrm>
                <a:off x="3475822" y="2373796"/>
                <a:ext cx="90714" cy="85206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831" fill="none" extrusionOk="0">
                    <a:moveTo>
                      <a:pt x="3013" y="0"/>
                    </a:moveTo>
                    <a:cubicBezTo>
                      <a:pt x="3013" y="0"/>
                      <a:pt x="1209" y="2384"/>
                      <a:pt x="1" y="2831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82;p29">
                <a:extLst>
                  <a:ext uri="{FF2B5EF4-FFF2-40B4-BE49-F238E27FC236}">
                    <a16:creationId xmlns:a16="http://schemas.microsoft.com/office/drawing/2014/main" id="{407486EF-603B-AACB-3BBE-D157B7371EE7}"/>
                  </a:ext>
                </a:extLst>
              </p:cNvPr>
              <p:cNvSpPr/>
              <p:nvPr/>
            </p:nvSpPr>
            <p:spPr>
              <a:xfrm>
                <a:off x="3769749" y="2328951"/>
                <a:ext cx="36900" cy="57817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921" extrusionOk="0">
                    <a:moveTo>
                      <a:pt x="67" y="1"/>
                    </a:moveTo>
                    <a:lnTo>
                      <a:pt x="0" y="100"/>
                    </a:lnTo>
                    <a:cubicBezTo>
                      <a:pt x="232" y="332"/>
                      <a:pt x="414" y="613"/>
                      <a:pt x="530" y="911"/>
                    </a:cubicBezTo>
                    <a:cubicBezTo>
                      <a:pt x="580" y="1060"/>
                      <a:pt x="613" y="1192"/>
                      <a:pt x="613" y="1341"/>
                    </a:cubicBezTo>
                    <a:cubicBezTo>
                      <a:pt x="596" y="1474"/>
                      <a:pt x="580" y="1606"/>
                      <a:pt x="514" y="1739"/>
                    </a:cubicBezTo>
                    <a:lnTo>
                      <a:pt x="1192" y="1921"/>
                    </a:lnTo>
                    <a:cubicBezTo>
                      <a:pt x="1225" y="1689"/>
                      <a:pt x="1209" y="1474"/>
                      <a:pt x="1159" y="1275"/>
                    </a:cubicBezTo>
                    <a:cubicBezTo>
                      <a:pt x="1109" y="1077"/>
                      <a:pt x="1027" y="878"/>
                      <a:pt x="911" y="712"/>
                    </a:cubicBezTo>
                    <a:cubicBezTo>
                      <a:pt x="795" y="563"/>
                      <a:pt x="663" y="431"/>
                      <a:pt x="530" y="299"/>
                    </a:cubicBezTo>
                    <a:cubicBezTo>
                      <a:pt x="381" y="183"/>
                      <a:pt x="232" y="83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83;p29">
                <a:extLst>
                  <a:ext uri="{FF2B5EF4-FFF2-40B4-BE49-F238E27FC236}">
                    <a16:creationId xmlns:a16="http://schemas.microsoft.com/office/drawing/2014/main" id="{E5C443F0-BC1B-8BF0-F170-9B14BB7D6324}"/>
                  </a:ext>
                </a:extLst>
              </p:cNvPr>
              <p:cNvSpPr/>
              <p:nvPr/>
            </p:nvSpPr>
            <p:spPr>
              <a:xfrm>
                <a:off x="3263112" y="3926085"/>
                <a:ext cx="873851" cy="791614"/>
              </a:xfrm>
              <a:custGeom>
                <a:avLst/>
                <a:gdLst/>
                <a:ahLst/>
                <a:cxnLst/>
                <a:rect l="l" t="t" r="r" b="b"/>
                <a:pathLst>
                  <a:path w="29034" h="26352" extrusionOk="0">
                    <a:moveTo>
                      <a:pt x="27660" y="1"/>
                    </a:moveTo>
                    <a:lnTo>
                      <a:pt x="1358" y="2020"/>
                    </a:lnTo>
                    <a:lnTo>
                      <a:pt x="1" y="26352"/>
                    </a:lnTo>
                    <a:lnTo>
                      <a:pt x="12862" y="26352"/>
                    </a:lnTo>
                    <a:lnTo>
                      <a:pt x="13474" y="12167"/>
                    </a:lnTo>
                    <a:lnTo>
                      <a:pt x="14749" y="12167"/>
                    </a:lnTo>
                    <a:lnTo>
                      <a:pt x="15030" y="26352"/>
                    </a:lnTo>
                    <a:lnTo>
                      <a:pt x="29033" y="26352"/>
                    </a:lnTo>
                    <a:lnTo>
                      <a:pt x="276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84;p29">
                <a:extLst>
                  <a:ext uri="{FF2B5EF4-FFF2-40B4-BE49-F238E27FC236}">
                    <a16:creationId xmlns:a16="http://schemas.microsoft.com/office/drawing/2014/main" id="{4180BB30-3438-4357-278F-AE41AFF650BA}"/>
                  </a:ext>
                </a:extLst>
              </p:cNvPr>
              <p:cNvSpPr/>
              <p:nvPr/>
            </p:nvSpPr>
            <p:spPr>
              <a:xfrm>
                <a:off x="3669617" y="4005301"/>
                <a:ext cx="45869" cy="39488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12" extrusionOk="0">
                    <a:moveTo>
                      <a:pt x="878" y="1"/>
                    </a:moveTo>
                    <a:cubicBezTo>
                      <a:pt x="298" y="1"/>
                      <a:pt x="0" y="712"/>
                      <a:pt x="414" y="1126"/>
                    </a:cubicBezTo>
                    <a:cubicBezTo>
                      <a:pt x="547" y="1254"/>
                      <a:pt x="710" y="1312"/>
                      <a:pt x="868" y="1312"/>
                    </a:cubicBezTo>
                    <a:cubicBezTo>
                      <a:pt x="1203" y="1312"/>
                      <a:pt x="1523" y="1056"/>
                      <a:pt x="1523" y="663"/>
                    </a:cubicBezTo>
                    <a:cubicBezTo>
                      <a:pt x="1523" y="299"/>
                      <a:pt x="1242" y="1"/>
                      <a:pt x="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85;p29">
                <a:extLst>
                  <a:ext uri="{FF2B5EF4-FFF2-40B4-BE49-F238E27FC236}">
                    <a16:creationId xmlns:a16="http://schemas.microsoft.com/office/drawing/2014/main" id="{D75D787B-35E0-80E9-8A02-8A66C169E5BD}"/>
                  </a:ext>
                </a:extLst>
              </p:cNvPr>
              <p:cNvSpPr/>
              <p:nvPr/>
            </p:nvSpPr>
            <p:spPr>
              <a:xfrm>
                <a:off x="3678586" y="4099445"/>
                <a:ext cx="37893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4173" fill="none" extrusionOk="0">
                    <a:moveTo>
                      <a:pt x="547" y="1"/>
                    </a:moveTo>
                    <a:cubicBezTo>
                      <a:pt x="547" y="1"/>
                      <a:pt x="0" y="4172"/>
                      <a:pt x="1258" y="4106"/>
                    </a:cubicBezTo>
                  </a:path>
                </a:pathLst>
              </a:custGeom>
              <a:noFill/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86;p29">
                <a:extLst>
                  <a:ext uri="{FF2B5EF4-FFF2-40B4-BE49-F238E27FC236}">
                    <a16:creationId xmlns:a16="http://schemas.microsoft.com/office/drawing/2014/main" id="{4A167A20-8A93-9FBA-0763-0D4FE6329F35}"/>
                  </a:ext>
                </a:extLst>
              </p:cNvPr>
              <p:cNvSpPr/>
              <p:nvPr/>
            </p:nvSpPr>
            <p:spPr>
              <a:xfrm>
                <a:off x="3580440" y="4282796"/>
                <a:ext cx="220735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448" fill="none" extrusionOk="0">
                    <a:moveTo>
                      <a:pt x="1" y="397"/>
                    </a:moveTo>
                    <a:cubicBezTo>
                      <a:pt x="1" y="397"/>
                      <a:pt x="5479" y="447"/>
                      <a:pt x="7333" y="0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87;p29">
                <a:extLst>
                  <a:ext uri="{FF2B5EF4-FFF2-40B4-BE49-F238E27FC236}">
                    <a16:creationId xmlns:a16="http://schemas.microsoft.com/office/drawing/2014/main" id="{51C7B750-434E-CF44-6048-5DD9C9BD70FD}"/>
                  </a:ext>
                </a:extLst>
              </p:cNvPr>
              <p:cNvSpPr/>
              <p:nvPr/>
            </p:nvSpPr>
            <p:spPr>
              <a:xfrm>
                <a:off x="3181414" y="2899352"/>
                <a:ext cx="1092539" cy="1074120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5688" extrusionOk="0">
                    <a:moveTo>
                      <a:pt x="11421" y="1"/>
                    </a:moveTo>
                    <a:cubicBezTo>
                      <a:pt x="11421" y="1"/>
                      <a:pt x="3807" y="2732"/>
                      <a:pt x="0" y="9518"/>
                    </a:cubicBezTo>
                    <a:lnTo>
                      <a:pt x="0" y="35687"/>
                    </a:lnTo>
                    <a:lnTo>
                      <a:pt x="36299" y="35687"/>
                    </a:lnTo>
                    <a:lnTo>
                      <a:pt x="36299" y="8807"/>
                    </a:lnTo>
                    <a:cubicBezTo>
                      <a:pt x="36299" y="8807"/>
                      <a:pt x="26302" y="713"/>
                      <a:pt x="18439" y="481"/>
                    </a:cubicBezTo>
                    <a:lnTo>
                      <a:pt x="114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88;p29">
                <a:extLst>
                  <a:ext uri="{FF2B5EF4-FFF2-40B4-BE49-F238E27FC236}">
                    <a16:creationId xmlns:a16="http://schemas.microsoft.com/office/drawing/2014/main" id="{582B730F-2D95-1AB1-55B2-9E48A5D1F969}"/>
                  </a:ext>
                </a:extLst>
              </p:cNvPr>
              <p:cNvSpPr/>
              <p:nvPr/>
            </p:nvSpPr>
            <p:spPr>
              <a:xfrm>
                <a:off x="3181414" y="3640132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96" y="2131"/>
                      <a:pt x="23192" y="2826"/>
                      <a:pt x="16996" y="2826"/>
                    </a:cubicBezTo>
                    <a:cubicBezTo>
                      <a:pt x="10045" y="2826"/>
                      <a:pt x="3859" y="1951"/>
                      <a:pt x="0" y="1242"/>
                    </a:cubicBezTo>
                    <a:lnTo>
                      <a:pt x="0" y="2335"/>
                    </a:lnTo>
                    <a:cubicBezTo>
                      <a:pt x="2417" y="2765"/>
                      <a:pt x="5645" y="3262"/>
                      <a:pt x="9385" y="3560"/>
                    </a:cubicBezTo>
                    <a:cubicBezTo>
                      <a:pt x="12050" y="3791"/>
                      <a:pt x="14533" y="3891"/>
                      <a:pt x="16867" y="3891"/>
                    </a:cubicBezTo>
                    <a:cubicBezTo>
                      <a:pt x="25474" y="3891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89;p29">
                <a:extLst>
                  <a:ext uri="{FF2B5EF4-FFF2-40B4-BE49-F238E27FC236}">
                    <a16:creationId xmlns:a16="http://schemas.microsoft.com/office/drawing/2014/main" id="{1E9DBD80-B712-7967-5E70-FC63349480D0}"/>
                  </a:ext>
                </a:extLst>
              </p:cNvPr>
              <p:cNvSpPr/>
              <p:nvPr/>
            </p:nvSpPr>
            <p:spPr>
              <a:xfrm>
                <a:off x="3181414" y="3790588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86" y="2142"/>
                      <a:pt x="23171" y="2840"/>
                      <a:pt x="16967" y="2840"/>
                    </a:cubicBezTo>
                    <a:cubicBezTo>
                      <a:pt x="10028" y="2840"/>
                      <a:pt x="3854" y="1966"/>
                      <a:pt x="0" y="1259"/>
                    </a:cubicBezTo>
                    <a:lnTo>
                      <a:pt x="0" y="2335"/>
                    </a:lnTo>
                    <a:cubicBezTo>
                      <a:pt x="2417" y="2765"/>
                      <a:pt x="5645" y="3261"/>
                      <a:pt x="9385" y="3559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90;p29">
                <a:extLst>
                  <a:ext uri="{FF2B5EF4-FFF2-40B4-BE49-F238E27FC236}">
                    <a16:creationId xmlns:a16="http://schemas.microsoft.com/office/drawing/2014/main" id="{E42E8163-1E76-B220-C70F-0FD8A2390E9E}"/>
                  </a:ext>
                </a:extLst>
              </p:cNvPr>
              <p:cNvSpPr/>
              <p:nvPr/>
            </p:nvSpPr>
            <p:spPr>
              <a:xfrm>
                <a:off x="3181414" y="3456811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86" y="2142"/>
                      <a:pt x="23171" y="2840"/>
                      <a:pt x="16967" y="2840"/>
                    </a:cubicBezTo>
                    <a:cubicBezTo>
                      <a:pt x="10028" y="2840"/>
                      <a:pt x="3854" y="1967"/>
                      <a:pt x="0" y="1259"/>
                    </a:cubicBezTo>
                    <a:lnTo>
                      <a:pt x="0" y="2351"/>
                    </a:lnTo>
                    <a:cubicBezTo>
                      <a:pt x="2417" y="2781"/>
                      <a:pt x="5645" y="3261"/>
                      <a:pt x="9385" y="3576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91;p29">
                <a:extLst>
                  <a:ext uri="{FF2B5EF4-FFF2-40B4-BE49-F238E27FC236}">
                    <a16:creationId xmlns:a16="http://schemas.microsoft.com/office/drawing/2014/main" id="{DFC683B9-14E3-5FE1-A3D3-A8E3A13B3A95}"/>
                  </a:ext>
                </a:extLst>
              </p:cNvPr>
              <p:cNvSpPr/>
              <p:nvPr/>
            </p:nvSpPr>
            <p:spPr>
              <a:xfrm>
                <a:off x="3342824" y="2976069"/>
                <a:ext cx="678548" cy="49872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657" extrusionOk="0">
                    <a:moveTo>
                      <a:pt x="1258" y="1"/>
                    </a:moveTo>
                    <a:cubicBezTo>
                      <a:pt x="844" y="282"/>
                      <a:pt x="431" y="597"/>
                      <a:pt x="0" y="928"/>
                    </a:cubicBezTo>
                    <a:cubicBezTo>
                      <a:pt x="1258" y="1077"/>
                      <a:pt x="2599" y="1226"/>
                      <a:pt x="4022" y="1342"/>
                    </a:cubicBezTo>
                    <a:cubicBezTo>
                      <a:pt x="6687" y="1557"/>
                      <a:pt x="9170" y="1656"/>
                      <a:pt x="11504" y="1656"/>
                    </a:cubicBezTo>
                    <a:cubicBezTo>
                      <a:pt x="11607" y="1657"/>
                      <a:pt x="11709" y="1657"/>
                      <a:pt x="11812" y="1657"/>
                    </a:cubicBezTo>
                    <a:cubicBezTo>
                      <a:pt x="15400" y="1657"/>
                      <a:pt x="18988" y="1376"/>
                      <a:pt x="22544" y="845"/>
                    </a:cubicBezTo>
                    <a:cubicBezTo>
                      <a:pt x="21998" y="564"/>
                      <a:pt x="21435" y="299"/>
                      <a:pt x="20872" y="34"/>
                    </a:cubicBezTo>
                    <a:cubicBezTo>
                      <a:pt x="17724" y="445"/>
                      <a:pt x="14591" y="609"/>
                      <a:pt x="11600" y="609"/>
                    </a:cubicBezTo>
                    <a:cubicBezTo>
                      <a:pt x="7847" y="609"/>
                      <a:pt x="4317" y="351"/>
                      <a:pt x="1258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92;p29">
                <a:extLst>
                  <a:ext uri="{FF2B5EF4-FFF2-40B4-BE49-F238E27FC236}">
                    <a16:creationId xmlns:a16="http://schemas.microsoft.com/office/drawing/2014/main" id="{9F1D0F19-EA5A-52FD-5BC3-979A58879232}"/>
                  </a:ext>
                </a:extLst>
              </p:cNvPr>
              <p:cNvSpPr/>
              <p:nvPr/>
            </p:nvSpPr>
            <p:spPr>
              <a:xfrm>
                <a:off x="3194356" y="3113071"/>
                <a:ext cx="1043721" cy="95680"/>
              </a:xfrm>
              <a:custGeom>
                <a:avLst/>
                <a:gdLst/>
                <a:ahLst/>
                <a:cxnLst/>
                <a:rect l="l" t="t" r="r" b="b"/>
                <a:pathLst>
                  <a:path w="34678" h="3179" extrusionOk="0">
                    <a:moveTo>
                      <a:pt x="33568" y="1"/>
                    </a:moveTo>
                    <a:cubicBezTo>
                      <a:pt x="27934" y="1586"/>
                      <a:pt x="22012" y="2126"/>
                      <a:pt x="16561" y="2126"/>
                    </a:cubicBezTo>
                    <a:cubicBezTo>
                      <a:pt x="10226" y="2126"/>
                      <a:pt x="4525" y="1396"/>
                      <a:pt x="646" y="729"/>
                    </a:cubicBezTo>
                    <a:cubicBezTo>
                      <a:pt x="415" y="1044"/>
                      <a:pt x="199" y="1375"/>
                      <a:pt x="1" y="1706"/>
                    </a:cubicBezTo>
                    <a:cubicBezTo>
                      <a:pt x="2368" y="2119"/>
                      <a:pt x="5430" y="2566"/>
                      <a:pt x="8955" y="2864"/>
                    </a:cubicBezTo>
                    <a:cubicBezTo>
                      <a:pt x="11620" y="3079"/>
                      <a:pt x="14103" y="3179"/>
                      <a:pt x="16437" y="3179"/>
                    </a:cubicBezTo>
                    <a:cubicBezTo>
                      <a:pt x="24299" y="3179"/>
                      <a:pt x="30341" y="2070"/>
                      <a:pt x="34677" y="795"/>
                    </a:cubicBezTo>
                    <a:cubicBezTo>
                      <a:pt x="34363" y="564"/>
                      <a:pt x="33982" y="299"/>
                      <a:pt x="33568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93;p29">
                <a:extLst>
                  <a:ext uri="{FF2B5EF4-FFF2-40B4-BE49-F238E27FC236}">
                    <a16:creationId xmlns:a16="http://schemas.microsoft.com/office/drawing/2014/main" id="{669ED4F3-9B19-83E5-1C2A-B191FFD8B67A}"/>
                  </a:ext>
                </a:extLst>
              </p:cNvPr>
              <p:cNvSpPr/>
              <p:nvPr/>
            </p:nvSpPr>
            <p:spPr>
              <a:xfrm>
                <a:off x="3181414" y="3274482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95" y="2138"/>
                      <a:pt x="23192" y="2834"/>
                      <a:pt x="16995" y="2834"/>
                    </a:cubicBezTo>
                    <a:cubicBezTo>
                      <a:pt x="10045" y="2834"/>
                      <a:pt x="3859" y="1959"/>
                      <a:pt x="0" y="1259"/>
                    </a:cubicBezTo>
                    <a:lnTo>
                      <a:pt x="0" y="2334"/>
                    </a:lnTo>
                    <a:cubicBezTo>
                      <a:pt x="2417" y="2765"/>
                      <a:pt x="5645" y="3261"/>
                      <a:pt x="9385" y="3576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94;p29">
                <a:extLst>
                  <a:ext uri="{FF2B5EF4-FFF2-40B4-BE49-F238E27FC236}">
                    <a16:creationId xmlns:a16="http://schemas.microsoft.com/office/drawing/2014/main" id="{1D1E3489-7AA5-FC90-6668-9F42D4C1F5FA}"/>
                  </a:ext>
                </a:extLst>
              </p:cNvPr>
              <p:cNvSpPr/>
              <p:nvPr/>
            </p:nvSpPr>
            <p:spPr>
              <a:xfrm>
                <a:off x="4837318" y="2760032"/>
                <a:ext cx="416008" cy="475631"/>
              </a:xfrm>
              <a:custGeom>
                <a:avLst/>
                <a:gdLst/>
                <a:ahLst/>
                <a:cxnLst/>
                <a:rect l="l" t="t" r="r" b="b"/>
                <a:pathLst>
                  <a:path w="13822" h="15803" extrusionOk="0">
                    <a:moveTo>
                      <a:pt x="10883" y="0"/>
                    </a:moveTo>
                    <a:cubicBezTo>
                      <a:pt x="10034" y="0"/>
                      <a:pt x="8025" y="1881"/>
                      <a:pt x="5893" y="3802"/>
                    </a:cubicBezTo>
                    <a:cubicBezTo>
                      <a:pt x="5132" y="3902"/>
                      <a:pt x="4437" y="4034"/>
                      <a:pt x="4172" y="4084"/>
                    </a:cubicBezTo>
                    <a:cubicBezTo>
                      <a:pt x="3559" y="4183"/>
                      <a:pt x="1408" y="7411"/>
                      <a:pt x="961" y="8073"/>
                    </a:cubicBezTo>
                    <a:cubicBezTo>
                      <a:pt x="365" y="8586"/>
                      <a:pt x="1" y="8884"/>
                      <a:pt x="1" y="8884"/>
                    </a:cubicBezTo>
                    <a:lnTo>
                      <a:pt x="6456" y="15803"/>
                    </a:lnTo>
                    <a:lnTo>
                      <a:pt x="9088" y="12211"/>
                    </a:lnTo>
                    <a:cubicBezTo>
                      <a:pt x="9143" y="12221"/>
                      <a:pt x="9200" y="12225"/>
                      <a:pt x="9258" y="12225"/>
                    </a:cubicBezTo>
                    <a:cubicBezTo>
                      <a:pt x="10860" y="12225"/>
                      <a:pt x="13561" y="8609"/>
                      <a:pt x="13689" y="7427"/>
                    </a:cubicBezTo>
                    <a:cubicBezTo>
                      <a:pt x="13822" y="6202"/>
                      <a:pt x="12382" y="6136"/>
                      <a:pt x="12382" y="6136"/>
                    </a:cubicBezTo>
                    <a:cubicBezTo>
                      <a:pt x="12329" y="5236"/>
                      <a:pt x="11787" y="5071"/>
                      <a:pt x="11396" y="5071"/>
                    </a:cubicBezTo>
                    <a:cubicBezTo>
                      <a:pt x="11168" y="5071"/>
                      <a:pt x="10991" y="5126"/>
                      <a:pt x="10991" y="5126"/>
                    </a:cubicBezTo>
                    <a:cubicBezTo>
                      <a:pt x="10863" y="4339"/>
                      <a:pt x="10425" y="4149"/>
                      <a:pt x="10032" y="4149"/>
                    </a:cubicBezTo>
                    <a:cubicBezTo>
                      <a:pt x="9664" y="4149"/>
                      <a:pt x="9336" y="4315"/>
                      <a:pt x="9336" y="4315"/>
                    </a:cubicBezTo>
                    <a:cubicBezTo>
                      <a:pt x="9336" y="4315"/>
                      <a:pt x="12547" y="1055"/>
                      <a:pt x="11107" y="62"/>
                    </a:cubicBezTo>
                    <a:cubicBezTo>
                      <a:pt x="11045" y="20"/>
                      <a:pt x="10970" y="0"/>
                      <a:pt x="10883" y="0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95;p29">
                <a:extLst>
                  <a:ext uri="{FF2B5EF4-FFF2-40B4-BE49-F238E27FC236}">
                    <a16:creationId xmlns:a16="http://schemas.microsoft.com/office/drawing/2014/main" id="{E2092266-53AB-7544-BBF6-0A247E07740D}"/>
                  </a:ext>
                </a:extLst>
              </p:cNvPr>
              <p:cNvSpPr/>
              <p:nvPr/>
            </p:nvSpPr>
            <p:spPr>
              <a:xfrm>
                <a:off x="4992257" y="2863506"/>
                <a:ext cx="114611" cy="9119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3030" fill="none" extrusionOk="0">
                    <a:moveTo>
                      <a:pt x="0" y="546"/>
                    </a:moveTo>
                    <a:cubicBezTo>
                      <a:pt x="0" y="546"/>
                      <a:pt x="3526" y="0"/>
                      <a:pt x="3658" y="844"/>
                    </a:cubicBezTo>
                    <a:cubicBezTo>
                      <a:pt x="3807" y="1705"/>
                      <a:pt x="3129" y="2963"/>
                      <a:pt x="17" y="3029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96;p29">
                <a:extLst>
                  <a:ext uri="{FF2B5EF4-FFF2-40B4-BE49-F238E27FC236}">
                    <a16:creationId xmlns:a16="http://schemas.microsoft.com/office/drawing/2014/main" id="{78ECA859-3DE0-47D5-5670-052E67BB2EF7}"/>
                  </a:ext>
                </a:extLst>
              </p:cNvPr>
              <p:cNvSpPr/>
              <p:nvPr/>
            </p:nvSpPr>
            <p:spPr>
              <a:xfrm>
                <a:off x="5025635" y="2952172"/>
                <a:ext cx="39879" cy="86711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881" fill="none" extrusionOk="0">
                    <a:moveTo>
                      <a:pt x="0" y="0"/>
                    </a:moveTo>
                    <a:cubicBezTo>
                      <a:pt x="0" y="0"/>
                      <a:pt x="1324" y="861"/>
                      <a:pt x="911" y="2880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97;p29">
                <a:extLst>
                  <a:ext uri="{FF2B5EF4-FFF2-40B4-BE49-F238E27FC236}">
                    <a16:creationId xmlns:a16="http://schemas.microsoft.com/office/drawing/2014/main" id="{F29E3AB0-F6FC-4076-95A2-9810452FE682}"/>
                  </a:ext>
                </a:extLst>
              </p:cNvPr>
              <p:cNvSpPr/>
              <p:nvPr/>
            </p:nvSpPr>
            <p:spPr>
              <a:xfrm>
                <a:off x="5058019" y="3007461"/>
                <a:ext cx="59292" cy="22964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763" fill="none" extrusionOk="0">
                    <a:moveTo>
                      <a:pt x="0" y="199"/>
                    </a:moveTo>
                    <a:cubicBezTo>
                      <a:pt x="0" y="199"/>
                      <a:pt x="1192" y="1"/>
                      <a:pt x="1970" y="762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8;p29">
                <a:extLst>
                  <a:ext uri="{FF2B5EF4-FFF2-40B4-BE49-F238E27FC236}">
                    <a16:creationId xmlns:a16="http://schemas.microsoft.com/office/drawing/2014/main" id="{A9C601A9-55BB-B71E-62AD-38CC459A9168}"/>
                  </a:ext>
                </a:extLst>
              </p:cNvPr>
              <p:cNvSpPr/>
              <p:nvPr/>
            </p:nvSpPr>
            <p:spPr>
              <a:xfrm>
                <a:off x="5067470" y="2924272"/>
                <a:ext cx="92189" cy="8072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682" fill="none" extrusionOk="0">
                    <a:moveTo>
                      <a:pt x="712" y="67"/>
                    </a:moveTo>
                    <a:cubicBezTo>
                      <a:pt x="712" y="67"/>
                      <a:pt x="1" y="1391"/>
                      <a:pt x="117" y="1788"/>
                    </a:cubicBezTo>
                    <a:cubicBezTo>
                      <a:pt x="249" y="2185"/>
                      <a:pt x="795" y="2682"/>
                      <a:pt x="1325" y="2384"/>
                    </a:cubicBezTo>
                    <a:cubicBezTo>
                      <a:pt x="1871" y="2070"/>
                      <a:pt x="3063" y="0"/>
                      <a:pt x="3063" y="0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9;p29">
                <a:extLst>
                  <a:ext uri="{FF2B5EF4-FFF2-40B4-BE49-F238E27FC236}">
                    <a16:creationId xmlns:a16="http://schemas.microsoft.com/office/drawing/2014/main" id="{A1AB11CD-C9FA-58ED-3FD5-634341CFA2DE}"/>
                  </a:ext>
                </a:extLst>
              </p:cNvPr>
              <p:cNvSpPr/>
              <p:nvPr/>
            </p:nvSpPr>
            <p:spPr>
              <a:xfrm>
                <a:off x="5111803" y="2953165"/>
                <a:ext cx="92700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2500" fill="none" extrusionOk="0">
                    <a:moveTo>
                      <a:pt x="34" y="1325"/>
                    </a:moveTo>
                    <a:cubicBezTo>
                      <a:pt x="1" y="1656"/>
                      <a:pt x="166" y="1987"/>
                      <a:pt x="448" y="2169"/>
                    </a:cubicBezTo>
                    <a:cubicBezTo>
                      <a:pt x="928" y="2500"/>
                      <a:pt x="1540" y="1921"/>
                      <a:pt x="1540" y="1921"/>
                    </a:cubicBezTo>
                    <a:lnTo>
                      <a:pt x="3079" y="1"/>
                    </a:ln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00;p29">
                <a:extLst>
                  <a:ext uri="{FF2B5EF4-FFF2-40B4-BE49-F238E27FC236}">
                    <a16:creationId xmlns:a16="http://schemas.microsoft.com/office/drawing/2014/main" id="{3E7D4D62-5F84-3197-011F-9FF7044EECC7}"/>
                  </a:ext>
                </a:extLst>
              </p:cNvPr>
              <p:cNvSpPr/>
              <p:nvPr/>
            </p:nvSpPr>
            <p:spPr>
              <a:xfrm>
                <a:off x="5148190" y="3010952"/>
                <a:ext cx="84694" cy="58811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954" fill="none" extrusionOk="0">
                    <a:moveTo>
                      <a:pt x="331" y="1"/>
                    </a:moveTo>
                    <a:cubicBezTo>
                      <a:pt x="331" y="1"/>
                      <a:pt x="0" y="994"/>
                      <a:pt x="513" y="1474"/>
                    </a:cubicBezTo>
                    <a:cubicBezTo>
                      <a:pt x="1043" y="1954"/>
                      <a:pt x="1821" y="1507"/>
                      <a:pt x="2119" y="1060"/>
                    </a:cubicBezTo>
                    <a:cubicBezTo>
                      <a:pt x="2433" y="613"/>
                      <a:pt x="2814" y="34"/>
                      <a:pt x="2814" y="34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01;p29">
                <a:extLst>
                  <a:ext uri="{FF2B5EF4-FFF2-40B4-BE49-F238E27FC236}">
                    <a16:creationId xmlns:a16="http://schemas.microsoft.com/office/drawing/2014/main" id="{6723A777-2980-1288-3951-2D37601BD2DD}"/>
                  </a:ext>
                </a:extLst>
              </p:cNvPr>
              <p:cNvSpPr/>
              <p:nvPr/>
            </p:nvSpPr>
            <p:spPr>
              <a:xfrm>
                <a:off x="5092390" y="3119542"/>
                <a:ext cx="33890" cy="7524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50" fill="none" extrusionOk="0">
                    <a:moveTo>
                      <a:pt x="0" y="1"/>
                    </a:moveTo>
                    <a:cubicBezTo>
                      <a:pt x="331" y="216"/>
                      <a:pt x="762" y="249"/>
                      <a:pt x="1126" y="117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02;p29">
                <a:extLst>
                  <a:ext uri="{FF2B5EF4-FFF2-40B4-BE49-F238E27FC236}">
                    <a16:creationId xmlns:a16="http://schemas.microsoft.com/office/drawing/2014/main" id="{BE32AE3B-2802-E88F-F3A0-C3A71C825AEA}"/>
                  </a:ext>
                </a:extLst>
              </p:cNvPr>
              <p:cNvSpPr/>
              <p:nvPr/>
            </p:nvSpPr>
            <p:spPr>
              <a:xfrm>
                <a:off x="3825037" y="2957138"/>
                <a:ext cx="1270897" cy="1762088"/>
              </a:xfrm>
              <a:custGeom>
                <a:avLst/>
                <a:gdLst/>
                <a:ahLst/>
                <a:cxnLst/>
                <a:rect l="l" t="t" r="r" b="b"/>
                <a:pathLst>
                  <a:path w="42226" h="58546" extrusionOk="0">
                    <a:moveTo>
                      <a:pt x="3295" y="1"/>
                    </a:moveTo>
                    <a:cubicBezTo>
                      <a:pt x="3295" y="1"/>
                      <a:pt x="1" y="15312"/>
                      <a:pt x="1755" y="27991"/>
                    </a:cubicBezTo>
                    <a:cubicBezTo>
                      <a:pt x="3526" y="40686"/>
                      <a:pt x="4933" y="58546"/>
                      <a:pt x="4933" y="58546"/>
                    </a:cubicBezTo>
                    <a:lnTo>
                      <a:pt x="18572" y="58546"/>
                    </a:lnTo>
                    <a:cubicBezTo>
                      <a:pt x="18572" y="58546"/>
                      <a:pt x="19814" y="52488"/>
                      <a:pt x="14732" y="29546"/>
                    </a:cubicBezTo>
                    <a:lnTo>
                      <a:pt x="14732" y="29546"/>
                    </a:lnTo>
                    <a:cubicBezTo>
                      <a:pt x="14732" y="29547"/>
                      <a:pt x="16648" y="30642"/>
                      <a:pt x="19601" y="30642"/>
                    </a:cubicBezTo>
                    <a:cubicBezTo>
                      <a:pt x="22443" y="30642"/>
                      <a:pt x="26247" y="29627"/>
                      <a:pt x="30225" y="25640"/>
                    </a:cubicBezTo>
                    <a:cubicBezTo>
                      <a:pt x="38335" y="17530"/>
                      <a:pt x="42225" y="9883"/>
                      <a:pt x="42225" y="9883"/>
                    </a:cubicBezTo>
                    <a:cubicBezTo>
                      <a:pt x="42225" y="9883"/>
                      <a:pt x="37524" y="2235"/>
                      <a:pt x="33287" y="829"/>
                    </a:cubicBezTo>
                    <a:lnTo>
                      <a:pt x="21800" y="12928"/>
                    </a:lnTo>
                    <a:cubicBezTo>
                      <a:pt x="21800" y="12928"/>
                      <a:pt x="15626" y="4967"/>
                      <a:pt x="329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03;p29">
                <a:extLst>
                  <a:ext uri="{FF2B5EF4-FFF2-40B4-BE49-F238E27FC236}">
                    <a16:creationId xmlns:a16="http://schemas.microsoft.com/office/drawing/2014/main" id="{DE9F0472-A34E-5C93-D128-FD267113CBED}"/>
                  </a:ext>
                </a:extLst>
              </p:cNvPr>
              <p:cNvSpPr/>
              <p:nvPr/>
            </p:nvSpPr>
            <p:spPr>
              <a:xfrm>
                <a:off x="3867896" y="3040838"/>
                <a:ext cx="231660" cy="34329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1406" fill="none" extrusionOk="0">
                    <a:moveTo>
                      <a:pt x="0" y="11405"/>
                    </a:moveTo>
                    <a:lnTo>
                      <a:pt x="5611" y="7764"/>
                    </a:lnTo>
                    <a:lnTo>
                      <a:pt x="2880" y="3013"/>
                    </a:lnTo>
                    <a:lnTo>
                      <a:pt x="7697" y="1"/>
                    </a:lnTo>
                  </a:path>
                </a:pathLst>
              </a:custGeom>
              <a:solidFill>
                <a:schemeClr val="accent5"/>
              </a:solidFill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04;p29">
                <a:extLst>
                  <a:ext uri="{FF2B5EF4-FFF2-40B4-BE49-F238E27FC236}">
                    <a16:creationId xmlns:a16="http://schemas.microsoft.com/office/drawing/2014/main" id="{AE7BD731-ED27-3BE3-CC6E-B18E50DD2A2E}"/>
                  </a:ext>
                </a:extLst>
              </p:cNvPr>
              <p:cNvSpPr/>
              <p:nvPr/>
            </p:nvSpPr>
            <p:spPr>
              <a:xfrm>
                <a:off x="3861425" y="2957138"/>
                <a:ext cx="62783" cy="1109996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36880" fill="none" extrusionOk="0">
                    <a:moveTo>
                      <a:pt x="2086" y="1"/>
                    </a:moveTo>
                    <a:cubicBezTo>
                      <a:pt x="894" y="6158"/>
                      <a:pt x="232" y="12415"/>
                      <a:pt x="116" y="18688"/>
                    </a:cubicBezTo>
                    <a:cubicBezTo>
                      <a:pt x="0" y="24581"/>
                      <a:pt x="894" y="31351"/>
                      <a:pt x="1788" y="36879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05;p29">
                <a:extLst>
                  <a:ext uri="{FF2B5EF4-FFF2-40B4-BE49-F238E27FC236}">
                    <a16:creationId xmlns:a16="http://schemas.microsoft.com/office/drawing/2014/main" id="{E0D064B9-C6AC-EE27-6EAB-C550903166EC}"/>
                  </a:ext>
                </a:extLst>
              </p:cNvPr>
              <p:cNvSpPr/>
              <p:nvPr/>
            </p:nvSpPr>
            <p:spPr>
              <a:xfrm>
                <a:off x="4094044" y="3306355"/>
                <a:ext cx="243158" cy="87833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29183" fill="none" extrusionOk="0">
                    <a:moveTo>
                      <a:pt x="1" y="1"/>
                    </a:moveTo>
                    <a:cubicBezTo>
                      <a:pt x="1" y="1"/>
                      <a:pt x="6721" y="17033"/>
                      <a:pt x="8078" y="29182"/>
                    </a:cubicBezTo>
                  </a:path>
                </a:pathLst>
              </a:custGeom>
              <a:solidFill>
                <a:schemeClr val="accent5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06;p29">
                <a:extLst>
                  <a:ext uri="{FF2B5EF4-FFF2-40B4-BE49-F238E27FC236}">
                    <a16:creationId xmlns:a16="http://schemas.microsoft.com/office/drawing/2014/main" id="{BDA36257-2C6C-86BA-4935-E3B09524188B}"/>
                  </a:ext>
                </a:extLst>
              </p:cNvPr>
              <p:cNvSpPr/>
              <p:nvPr/>
            </p:nvSpPr>
            <p:spPr>
              <a:xfrm>
                <a:off x="4122456" y="3311351"/>
                <a:ext cx="11979" cy="69284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302" fill="none" extrusionOk="0">
                    <a:moveTo>
                      <a:pt x="67" y="1"/>
                    </a:moveTo>
                    <a:cubicBezTo>
                      <a:pt x="67" y="1"/>
                      <a:pt x="398" y="1689"/>
                      <a:pt x="0" y="230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07;p29">
                <a:extLst>
                  <a:ext uri="{FF2B5EF4-FFF2-40B4-BE49-F238E27FC236}">
                    <a16:creationId xmlns:a16="http://schemas.microsoft.com/office/drawing/2014/main" id="{53B521A4-14DC-A3B8-3199-84FE96E41FB7}"/>
                  </a:ext>
                </a:extLst>
              </p:cNvPr>
              <p:cNvSpPr/>
              <p:nvPr/>
            </p:nvSpPr>
            <p:spPr>
              <a:xfrm>
                <a:off x="4049711" y="4193107"/>
                <a:ext cx="202797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4222" fill="none" extrusionOk="0">
                    <a:moveTo>
                      <a:pt x="6737" y="1"/>
                    </a:moveTo>
                    <a:lnTo>
                      <a:pt x="1" y="4222"/>
                    </a:lnTo>
                  </a:path>
                </a:pathLst>
              </a:custGeom>
              <a:noFill/>
              <a:ln w="157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08;p29">
                <a:extLst>
                  <a:ext uri="{FF2B5EF4-FFF2-40B4-BE49-F238E27FC236}">
                    <a16:creationId xmlns:a16="http://schemas.microsoft.com/office/drawing/2014/main" id="{737C3A0F-5CD0-7252-B1AE-E86BC0828425}"/>
                  </a:ext>
                </a:extLst>
              </p:cNvPr>
              <p:cNvSpPr/>
              <p:nvPr/>
            </p:nvSpPr>
            <p:spPr>
              <a:xfrm>
                <a:off x="4084594" y="3642630"/>
                <a:ext cx="65793" cy="54838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822" fill="none" extrusionOk="0">
                    <a:moveTo>
                      <a:pt x="0" y="1821"/>
                    </a:moveTo>
                    <a:cubicBezTo>
                      <a:pt x="0" y="1821"/>
                      <a:pt x="2185" y="1474"/>
                      <a:pt x="2185" y="1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9;p29">
                <a:extLst>
                  <a:ext uri="{FF2B5EF4-FFF2-40B4-BE49-F238E27FC236}">
                    <a16:creationId xmlns:a16="http://schemas.microsoft.com/office/drawing/2014/main" id="{3800F123-9850-5AC1-047E-35EBCA064349}"/>
                  </a:ext>
                </a:extLst>
              </p:cNvPr>
              <p:cNvSpPr/>
              <p:nvPr/>
            </p:nvSpPr>
            <p:spPr>
              <a:xfrm>
                <a:off x="2778897" y="2955663"/>
                <a:ext cx="792136" cy="1762088"/>
              </a:xfrm>
              <a:custGeom>
                <a:avLst/>
                <a:gdLst/>
                <a:ahLst/>
                <a:cxnLst/>
                <a:rect l="l" t="t" r="r" b="b"/>
                <a:pathLst>
                  <a:path w="26319" h="58546" extrusionOk="0">
                    <a:moveTo>
                      <a:pt x="21021" y="0"/>
                    </a:moveTo>
                    <a:cubicBezTo>
                      <a:pt x="21021" y="0"/>
                      <a:pt x="9683" y="5661"/>
                      <a:pt x="4751" y="25904"/>
                    </a:cubicBezTo>
                    <a:cubicBezTo>
                      <a:pt x="0" y="45419"/>
                      <a:pt x="1838" y="58545"/>
                      <a:pt x="1838" y="58545"/>
                    </a:cubicBezTo>
                    <a:lnTo>
                      <a:pt x="23388" y="58545"/>
                    </a:lnTo>
                    <a:cubicBezTo>
                      <a:pt x="23388" y="58545"/>
                      <a:pt x="26318" y="30920"/>
                      <a:pt x="26120" y="20177"/>
                    </a:cubicBezTo>
                    <a:cubicBezTo>
                      <a:pt x="25838" y="6274"/>
                      <a:pt x="21021" y="0"/>
                      <a:pt x="210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10;p29">
                <a:extLst>
                  <a:ext uri="{FF2B5EF4-FFF2-40B4-BE49-F238E27FC236}">
                    <a16:creationId xmlns:a16="http://schemas.microsoft.com/office/drawing/2014/main" id="{7787326F-B8D9-BD6E-358E-40FFF56FB55B}"/>
                  </a:ext>
                </a:extLst>
              </p:cNvPr>
              <p:cNvSpPr/>
              <p:nvPr/>
            </p:nvSpPr>
            <p:spPr>
              <a:xfrm>
                <a:off x="3058859" y="3297416"/>
                <a:ext cx="251103" cy="1414342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46992" fill="none" extrusionOk="0">
                    <a:moveTo>
                      <a:pt x="8343" y="0"/>
                    </a:moveTo>
                    <a:cubicBezTo>
                      <a:pt x="8343" y="0"/>
                      <a:pt x="1" y="30489"/>
                      <a:pt x="845" y="46992"/>
                    </a:cubicBezTo>
                  </a:path>
                </a:pathLst>
              </a:custGeom>
              <a:solidFill>
                <a:schemeClr val="accent5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11;p29">
                <a:extLst>
                  <a:ext uri="{FF2B5EF4-FFF2-40B4-BE49-F238E27FC236}">
                    <a16:creationId xmlns:a16="http://schemas.microsoft.com/office/drawing/2014/main" id="{7BD07950-617F-842D-455F-CCA20C1CAFBC}"/>
                  </a:ext>
                </a:extLst>
              </p:cNvPr>
              <p:cNvSpPr/>
              <p:nvPr/>
            </p:nvSpPr>
            <p:spPr>
              <a:xfrm>
                <a:off x="3270080" y="3329771"/>
                <a:ext cx="9511" cy="76267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534" fill="none" extrusionOk="0">
                    <a:moveTo>
                      <a:pt x="1" y="1"/>
                    </a:moveTo>
                    <a:cubicBezTo>
                      <a:pt x="1" y="1"/>
                      <a:pt x="133" y="2153"/>
                      <a:pt x="315" y="2533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12;p29">
                <a:extLst>
                  <a:ext uri="{FF2B5EF4-FFF2-40B4-BE49-F238E27FC236}">
                    <a16:creationId xmlns:a16="http://schemas.microsoft.com/office/drawing/2014/main" id="{13647CB2-36A7-C658-7C7F-0A8559290046}"/>
                  </a:ext>
                </a:extLst>
              </p:cNvPr>
              <p:cNvSpPr/>
              <p:nvPr/>
            </p:nvSpPr>
            <p:spPr>
              <a:xfrm>
                <a:off x="3282028" y="3054803"/>
                <a:ext cx="272051" cy="343774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11422" fill="none" extrusionOk="0">
                    <a:moveTo>
                      <a:pt x="1" y="0"/>
                    </a:moveTo>
                    <a:lnTo>
                      <a:pt x="5430" y="3426"/>
                    </a:lnTo>
                    <a:lnTo>
                      <a:pt x="3659" y="8574"/>
                    </a:lnTo>
                    <a:lnTo>
                      <a:pt x="9038" y="11421"/>
                    </a:lnTo>
                  </a:path>
                </a:pathLst>
              </a:custGeom>
              <a:noFill/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3;p29">
                <a:extLst>
                  <a:ext uri="{FF2B5EF4-FFF2-40B4-BE49-F238E27FC236}">
                    <a16:creationId xmlns:a16="http://schemas.microsoft.com/office/drawing/2014/main" id="{0C024C19-7EE3-4BF4-99C1-7F95C297B3FD}"/>
                  </a:ext>
                </a:extLst>
              </p:cNvPr>
              <p:cNvSpPr/>
              <p:nvPr/>
            </p:nvSpPr>
            <p:spPr>
              <a:xfrm>
                <a:off x="3411566" y="2955663"/>
                <a:ext cx="167914" cy="1098499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36498" fill="none" extrusionOk="0">
                    <a:moveTo>
                      <a:pt x="0" y="0"/>
                    </a:moveTo>
                    <a:cubicBezTo>
                      <a:pt x="0" y="0"/>
                      <a:pt x="3361" y="4618"/>
                      <a:pt x="4718" y="13888"/>
                    </a:cubicBezTo>
                    <a:cubicBezTo>
                      <a:pt x="5579" y="19747"/>
                      <a:pt x="4933" y="27907"/>
                      <a:pt x="4420" y="36498"/>
                    </a:cubicBezTo>
                  </a:path>
                </a:pathLst>
              </a:custGeom>
              <a:solidFill>
                <a:srgbClr val="1C4587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4;p29">
                <a:extLst>
                  <a:ext uri="{FF2B5EF4-FFF2-40B4-BE49-F238E27FC236}">
                    <a16:creationId xmlns:a16="http://schemas.microsoft.com/office/drawing/2014/main" id="{CF97521F-C717-C858-E276-EA81D9A19E4E}"/>
                  </a:ext>
                </a:extLst>
              </p:cNvPr>
              <p:cNvSpPr/>
              <p:nvPr/>
            </p:nvSpPr>
            <p:spPr>
              <a:xfrm>
                <a:off x="3189871" y="4193107"/>
                <a:ext cx="203309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4222" fill="none" extrusionOk="0">
                    <a:moveTo>
                      <a:pt x="1" y="1"/>
                    </a:moveTo>
                    <a:lnTo>
                      <a:pt x="6754" y="4222"/>
                    </a:lnTo>
                  </a:path>
                </a:pathLst>
              </a:custGeom>
              <a:noFill/>
              <a:ln w="157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5;p29">
                <a:extLst>
                  <a:ext uri="{FF2B5EF4-FFF2-40B4-BE49-F238E27FC236}">
                    <a16:creationId xmlns:a16="http://schemas.microsoft.com/office/drawing/2014/main" id="{49196BC5-4EA7-9FE0-BAC4-68449D702730}"/>
                  </a:ext>
                </a:extLst>
              </p:cNvPr>
              <p:cNvSpPr/>
              <p:nvPr/>
            </p:nvSpPr>
            <p:spPr>
              <a:xfrm>
                <a:off x="3295482" y="3627702"/>
                <a:ext cx="70278" cy="4933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639" fill="none" extrusionOk="0">
                    <a:moveTo>
                      <a:pt x="1" y="0"/>
                    </a:moveTo>
                    <a:cubicBezTo>
                      <a:pt x="464" y="894"/>
                      <a:pt x="1325" y="1490"/>
                      <a:pt x="2335" y="1639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16;p29">
                <a:extLst>
                  <a:ext uri="{FF2B5EF4-FFF2-40B4-BE49-F238E27FC236}">
                    <a16:creationId xmlns:a16="http://schemas.microsoft.com/office/drawing/2014/main" id="{F5E0C107-5A3B-C83F-2EE2-757A615E1AC4}"/>
                  </a:ext>
                </a:extLst>
              </p:cNvPr>
              <p:cNvSpPr/>
              <p:nvPr/>
            </p:nvSpPr>
            <p:spPr>
              <a:xfrm>
                <a:off x="3850439" y="2575898"/>
                <a:ext cx="99924" cy="108532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606" extrusionOk="0">
                    <a:moveTo>
                      <a:pt x="1819" y="1"/>
                    </a:moveTo>
                    <a:cubicBezTo>
                      <a:pt x="983" y="1"/>
                      <a:pt x="100" y="1048"/>
                      <a:pt x="100" y="1048"/>
                    </a:cubicBezTo>
                    <a:lnTo>
                      <a:pt x="1" y="3515"/>
                    </a:lnTo>
                    <a:cubicBezTo>
                      <a:pt x="181" y="3577"/>
                      <a:pt x="358" y="3605"/>
                      <a:pt x="530" y="3605"/>
                    </a:cubicBezTo>
                    <a:cubicBezTo>
                      <a:pt x="2145" y="3605"/>
                      <a:pt x="3320" y="1093"/>
                      <a:pt x="2467" y="270"/>
                    </a:cubicBezTo>
                    <a:cubicBezTo>
                      <a:pt x="2267" y="77"/>
                      <a:pt x="2045" y="1"/>
                      <a:pt x="1819" y="1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17;p29">
                <a:extLst>
                  <a:ext uri="{FF2B5EF4-FFF2-40B4-BE49-F238E27FC236}">
                    <a16:creationId xmlns:a16="http://schemas.microsoft.com/office/drawing/2014/main" id="{D2A4C2D6-681F-92B6-A1F7-E8F82C479544}"/>
                  </a:ext>
                </a:extLst>
              </p:cNvPr>
              <p:cNvSpPr/>
              <p:nvPr/>
            </p:nvSpPr>
            <p:spPr>
              <a:xfrm>
                <a:off x="3864404" y="2592000"/>
                <a:ext cx="49841" cy="4036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41" fill="none" extrusionOk="0">
                    <a:moveTo>
                      <a:pt x="0" y="1341"/>
                    </a:moveTo>
                    <a:cubicBezTo>
                      <a:pt x="0" y="1341"/>
                      <a:pt x="878" y="0"/>
                      <a:pt x="1656" y="497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18;p29">
                <a:extLst>
                  <a:ext uri="{FF2B5EF4-FFF2-40B4-BE49-F238E27FC236}">
                    <a16:creationId xmlns:a16="http://schemas.microsoft.com/office/drawing/2014/main" id="{BF80B19C-99ED-9FB6-3956-3724AAD81C8E}"/>
                  </a:ext>
                </a:extLst>
              </p:cNvPr>
              <p:cNvSpPr/>
              <p:nvPr/>
            </p:nvSpPr>
            <p:spPr>
              <a:xfrm>
                <a:off x="3420143" y="2568945"/>
                <a:ext cx="104529" cy="10802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589" extrusionOk="0">
                    <a:moveTo>
                      <a:pt x="1435" y="0"/>
                    </a:moveTo>
                    <a:cubicBezTo>
                      <a:pt x="1210" y="0"/>
                      <a:pt x="994" y="76"/>
                      <a:pt x="808" y="270"/>
                    </a:cubicBezTo>
                    <a:cubicBezTo>
                      <a:pt x="0" y="1077"/>
                      <a:pt x="1328" y="3588"/>
                      <a:pt x="2947" y="3588"/>
                    </a:cubicBezTo>
                    <a:cubicBezTo>
                      <a:pt x="3120" y="3588"/>
                      <a:pt x="3296" y="3560"/>
                      <a:pt x="3473" y="3497"/>
                    </a:cubicBezTo>
                    <a:lnTo>
                      <a:pt x="3225" y="1048"/>
                    </a:lnTo>
                    <a:cubicBezTo>
                      <a:pt x="3225" y="1048"/>
                      <a:pt x="2270" y="0"/>
                      <a:pt x="1435" y="0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19;p29">
                <a:extLst>
                  <a:ext uri="{FF2B5EF4-FFF2-40B4-BE49-F238E27FC236}">
                    <a16:creationId xmlns:a16="http://schemas.microsoft.com/office/drawing/2014/main" id="{F3EA6A16-D38D-88B0-7E22-B318918261D4}"/>
                  </a:ext>
                </a:extLst>
              </p:cNvPr>
              <p:cNvSpPr/>
              <p:nvPr/>
            </p:nvSpPr>
            <p:spPr>
              <a:xfrm>
                <a:off x="3456410" y="2584506"/>
                <a:ext cx="51346" cy="40903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359" fill="none" extrusionOk="0">
                    <a:moveTo>
                      <a:pt x="1705" y="1358"/>
                    </a:moveTo>
                    <a:cubicBezTo>
                      <a:pt x="1705" y="1358"/>
                      <a:pt x="745" y="1"/>
                      <a:pt x="0" y="514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20;p29">
                <a:extLst>
                  <a:ext uri="{FF2B5EF4-FFF2-40B4-BE49-F238E27FC236}">
                    <a16:creationId xmlns:a16="http://schemas.microsoft.com/office/drawing/2014/main" id="{403A96D3-0FE8-C52E-C9E3-EFD7A390DF1E}"/>
                  </a:ext>
                </a:extLst>
              </p:cNvPr>
              <p:cNvSpPr/>
              <p:nvPr/>
            </p:nvSpPr>
            <p:spPr>
              <a:xfrm>
                <a:off x="3466854" y="2602444"/>
                <a:ext cx="18961" cy="25944"/>
              </a:xfrm>
              <a:custGeom>
                <a:avLst/>
                <a:gdLst/>
                <a:ahLst/>
                <a:cxnLst/>
                <a:rect l="l" t="t" r="r" b="b"/>
                <a:pathLst>
                  <a:path w="630" h="862" fill="none" extrusionOk="0">
                    <a:moveTo>
                      <a:pt x="415" y="862"/>
                    </a:moveTo>
                    <a:cubicBezTo>
                      <a:pt x="415" y="862"/>
                      <a:pt x="1" y="216"/>
                      <a:pt x="630" y="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21;p29">
                <a:extLst>
                  <a:ext uri="{FF2B5EF4-FFF2-40B4-BE49-F238E27FC236}">
                    <a16:creationId xmlns:a16="http://schemas.microsoft.com/office/drawing/2014/main" id="{A45632F8-7D0E-0731-5D36-B37E5BADB992}"/>
                  </a:ext>
                </a:extLst>
              </p:cNvPr>
              <p:cNvSpPr/>
              <p:nvPr/>
            </p:nvSpPr>
            <p:spPr>
              <a:xfrm>
                <a:off x="3470345" y="2651773"/>
                <a:ext cx="33408" cy="2862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1" extrusionOk="0">
                    <a:moveTo>
                      <a:pt x="630" y="0"/>
                    </a:moveTo>
                    <a:cubicBezTo>
                      <a:pt x="216" y="0"/>
                      <a:pt x="1" y="514"/>
                      <a:pt x="299" y="812"/>
                    </a:cubicBezTo>
                    <a:cubicBezTo>
                      <a:pt x="395" y="908"/>
                      <a:pt x="513" y="950"/>
                      <a:pt x="629" y="950"/>
                    </a:cubicBezTo>
                    <a:cubicBezTo>
                      <a:pt x="874" y="950"/>
                      <a:pt x="1110" y="761"/>
                      <a:pt x="1110" y="480"/>
                    </a:cubicBezTo>
                    <a:cubicBezTo>
                      <a:pt x="1110" y="216"/>
                      <a:pt x="894" y="0"/>
                      <a:pt x="630" y="0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22;p29">
                <a:extLst>
                  <a:ext uri="{FF2B5EF4-FFF2-40B4-BE49-F238E27FC236}">
                    <a16:creationId xmlns:a16="http://schemas.microsoft.com/office/drawing/2014/main" id="{F44F2F5C-1CEE-3FA3-624E-FB0D272C4A17}"/>
                  </a:ext>
                </a:extLst>
              </p:cNvPr>
              <p:cNvSpPr/>
              <p:nvPr/>
            </p:nvSpPr>
            <p:spPr>
              <a:xfrm>
                <a:off x="3497733" y="2371779"/>
                <a:ext cx="475992" cy="585908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9467" extrusionOk="0">
                    <a:moveTo>
                      <a:pt x="6366" y="1"/>
                    </a:moveTo>
                    <a:cubicBezTo>
                      <a:pt x="6346" y="1"/>
                      <a:pt x="6327" y="1"/>
                      <a:pt x="6307" y="1"/>
                    </a:cubicBezTo>
                    <a:cubicBezTo>
                      <a:pt x="51" y="34"/>
                      <a:pt x="1" y="8145"/>
                      <a:pt x="415" y="13590"/>
                    </a:cubicBezTo>
                    <a:cubicBezTo>
                      <a:pt x="514" y="15179"/>
                      <a:pt x="481" y="16768"/>
                      <a:pt x="332" y="18357"/>
                    </a:cubicBezTo>
                    <a:cubicBezTo>
                      <a:pt x="1844" y="19206"/>
                      <a:pt x="3433" y="19467"/>
                      <a:pt x="4814" y="19467"/>
                    </a:cubicBezTo>
                    <a:cubicBezTo>
                      <a:pt x="7016" y="19467"/>
                      <a:pt x="8691" y="18804"/>
                      <a:pt x="8691" y="18804"/>
                    </a:cubicBezTo>
                    <a:lnTo>
                      <a:pt x="8625" y="16835"/>
                    </a:lnTo>
                    <a:cubicBezTo>
                      <a:pt x="13382" y="16091"/>
                      <a:pt x="15815" y="1"/>
                      <a:pt x="6366" y="1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23;p29">
                <a:extLst>
                  <a:ext uri="{FF2B5EF4-FFF2-40B4-BE49-F238E27FC236}">
                    <a16:creationId xmlns:a16="http://schemas.microsoft.com/office/drawing/2014/main" id="{4F1EA20E-54AA-F1A8-D603-B4036694A447}"/>
                  </a:ext>
                </a:extLst>
              </p:cNvPr>
              <p:cNvSpPr/>
              <p:nvPr/>
            </p:nvSpPr>
            <p:spPr>
              <a:xfrm>
                <a:off x="3657157" y="2869977"/>
                <a:ext cx="101669" cy="5730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19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507" y="1672"/>
                      <a:pt x="3377" y="1904"/>
                    </a:cubicBezTo>
                    <a:lnTo>
                      <a:pt x="3328" y="282"/>
                    </a:lnTo>
                    <a:cubicBezTo>
                      <a:pt x="3350" y="278"/>
                      <a:pt x="3339" y="276"/>
                      <a:pt x="3302" y="276"/>
                    </a:cubicBezTo>
                    <a:cubicBezTo>
                      <a:pt x="3044" y="276"/>
                      <a:pt x="1523" y="364"/>
                      <a:pt x="1523" y="36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24;p29">
                <a:extLst>
                  <a:ext uri="{FF2B5EF4-FFF2-40B4-BE49-F238E27FC236}">
                    <a16:creationId xmlns:a16="http://schemas.microsoft.com/office/drawing/2014/main" id="{4C096DBF-EF5C-196D-5BCD-020AF3908480}"/>
                  </a:ext>
                </a:extLst>
              </p:cNvPr>
              <p:cNvSpPr/>
              <p:nvPr/>
            </p:nvSpPr>
            <p:spPr>
              <a:xfrm>
                <a:off x="3626277" y="2846050"/>
                <a:ext cx="131045" cy="42889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1425" fill="none" extrusionOk="0">
                    <a:moveTo>
                      <a:pt x="0" y="1"/>
                    </a:moveTo>
                    <a:cubicBezTo>
                      <a:pt x="0" y="1"/>
                      <a:pt x="712" y="1424"/>
                      <a:pt x="4354" y="1159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25;p29">
                <a:extLst>
                  <a:ext uri="{FF2B5EF4-FFF2-40B4-BE49-F238E27FC236}">
                    <a16:creationId xmlns:a16="http://schemas.microsoft.com/office/drawing/2014/main" id="{0BEE0E4E-15B7-B8F2-D2CF-8AB557B9ED9F}"/>
                  </a:ext>
                </a:extLst>
              </p:cNvPr>
              <p:cNvSpPr/>
              <p:nvPr/>
            </p:nvSpPr>
            <p:spPr>
              <a:xfrm>
                <a:off x="3507725" y="2924272"/>
                <a:ext cx="251103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2186" fill="none" extrusionOk="0">
                    <a:moveTo>
                      <a:pt x="0" y="0"/>
                    </a:moveTo>
                    <a:cubicBezTo>
                      <a:pt x="0" y="0"/>
                      <a:pt x="3608" y="2185"/>
                      <a:pt x="8342" y="431"/>
                    </a:cubicBezTo>
                  </a:path>
                </a:pathLst>
              </a:custGeom>
              <a:noFill/>
              <a:ln w="66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26;p29">
                <a:extLst>
                  <a:ext uri="{FF2B5EF4-FFF2-40B4-BE49-F238E27FC236}">
                    <a16:creationId xmlns:a16="http://schemas.microsoft.com/office/drawing/2014/main" id="{E8771D4E-95B3-534F-867D-80553F174381}"/>
                  </a:ext>
                </a:extLst>
              </p:cNvPr>
              <p:cNvSpPr/>
              <p:nvPr/>
            </p:nvSpPr>
            <p:spPr>
              <a:xfrm>
                <a:off x="3547574" y="2648793"/>
                <a:ext cx="138027" cy="102151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394" extrusionOk="0">
                    <a:moveTo>
                      <a:pt x="2251" y="0"/>
                    </a:moveTo>
                    <a:cubicBezTo>
                      <a:pt x="1010" y="0"/>
                      <a:pt x="0" y="762"/>
                      <a:pt x="33" y="1688"/>
                    </a:cubicBezTo>
                    <a:cubicBezTo>
                      <a:pt x="66" y="2632"/>
                      <a:pt x="1109" y="3393"/>
                      <a:pt x="2351" y="3393"/>
                    </a:cubicBezTo>
                    <a:cubicBezTo>
                      <a:pt x="3592" y="3393"/>
                      <a:pt x="4585" y="2632"/>
                      <a:pt x="4552" y="1688"/>
                    </a:cubicBezTo>
                    <a:cubicBezTo>
                      <a:pt x="4535" y="762"/>
                      <a:pt x="3493" y="0"/>
                      <a:pt x="2251" y="0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27;p29">
                <a:extLst>
                  <a:ext uri="{FF2B5EF4-FFF2-40B4-BE49-F238E27FC236}">
                    <a16:creationId xmlns:a16="http://schemas.microsoft.com/office/drawing/2014/main" id="{C3863BB8-9F6D-A287-8841-F4F0645E56CA}"/>
                  </a:ext>
                </a:extLst>
              </p:cNvPr>
              <p:cNvSpPr/>
              <p:nvPr/>
            </p:nvSpPr>
            <p:spPr>
              <a:xfrm>
                <a:off x="3789674" y="2660230"/>
                <a:ext cx="90684" cy="93212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3097" extrusionOk="0">
                    <a:moveTo>
                      <a:pt x="2036" y="1"/>
                    </a:moveTo>
                    <a:cubicBezTo>
                      <a:pt x="894" y="1"/>
                      <a:pt x="1" y="696"/>
                      <a:pt x="17" y="1557"/>
                    </a:cubicBezTo>
                    <a:cubicBezTo>
                      <a:pt x="50" y="2401"/>
                      <a:pt x="994" y="3096"/>
                      <a:pt x="2136" y="3096"/>
                    </a:cubicBezTo>
                    <a:cubicBezTo>
                      <a:pt x="2218" y="3096"/>
                      <a:pt x="2301" y="3096"/>
                      <a:pt x="2384" y="3080"/>
                    </a:cubicBezTo>
                    <a:cubicBezTo>
                      <a:pt x="2682" y="2153"/>
                      <a:pt x="2897" y="1176"/>
                      <a:pt x="3013" y="183"/>
                    </a:cubicBezTo>
                    <a:cubicBezTo>
                      <a:pt x="2699" y="67"/>
                      <a:pt x="2367" y="1"/>
                      <a:pt x="2036" y="1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28;p29">
                <a:extLst>
                  <a:ext uri="{FF2B5EF4-FFF2-40B4-BE49-F238E27FC236}">
                    <a16:creationId xmlns:a16="http://schemas.microsoft.com/office/drawing/2014/main" id="{4140688C-A309-7D90-6F9A-0495882B27D1}"/>
                  </a:ext>
                </a:extLst>
              </p:cNvPr>
              <p:cNvSpPr/>
              <p:nvPr/>
            </p:nvSpPr>
            <p:spPr>
              <a:xfrm>
                <a:off x="3751330" y="2594468"/>
                <a:ext cx="27900" cy="7527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01" extrusionOk="0">
                    <a:moveTo>
                      <a:pt x="0" y="1"/>
                    </a:moveTo>
                    <a:lnTo>
                      <a:pt x="0" y="2500"/>
                    </a:lnTo>
                    <a:lnTo>
                      <a:pt x="927" y="22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29;p29">
                <a:extLst>
                  <a:ext uri="{FF2B5EF4-FFF2-40B4-BE49-F238E27FC236}">
                    <a16:creationId xmlns:a16="http://schemas.microsoft.com/office/drawing/2014/main" id="{D1D18BF7-E818-BBF5-50B6-385A4B5F0426}"/>
                  </a:ext>
                </a:extLst>
              </p:cNvPr>
              <p:cNvSpPr/>
              <p:nvPr/>
            </p:nvSpPr>
            <p:spPr>
              <a:xfrm>
                <a:off x="3751330" y="2594468"/>
                <a:ext cx="27900" cy="7527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01" fill="none" extrusionOk="0">
                    <a:moveTo>
                      <a:pt x="0" y="1"/>
                    </a:moveTo>
                    <a:lnTo>
                      <a:pt x="927" y="2202"/>
                    </a:lnTo>
                    <a:lnTo>
                      <a:pt x="0" y="2500"/>
                    </a:ln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30;p29">
                <a:extLst>
                  <a:ext uri="{FF2B5EF4-FFF2-40B4-BE49-F238E27FC236}">
                    <a16:creationId xmlns:a16="http://schemas.microsoft.com/office/drawing/2014/main" id="{44B2DF29-CFAF-EAED-7D49-DA3E66E45F6B}"/>
                  </a:ext>
                </a:extLst>
              </p:cNvPr>
              <p:cNvSpPr/>
              <p:nvPr/>
            </p:nvSpPr>
            <p:spPr>
              <a:xfrm>
                <a:off x="3690053" y="2625317"/>
                <a:ext cx="18961" cy="1802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99" extrusionOk="0">
                    <a:moveTo>
                      <a:pt x="326" y="1"/>
                    </a:moveTo>
                    <a:cubicBezTo>
                      <a:pt x="317" y="1"/>
                      <a:pt x="307" y="1"/>
                      <a:pt x="298" y="2"/>
                    </a:cubicBezTo>
                    <a:cubicBezTo>
                      <a:pt x="133" y="2"/>
                      <a:pt x="0" y="135"/>
                      <a:pt x="17" y="300"/>
                    </a:cubicBezTo>
                    <a:cubicBezTo>
                      <a:pt x="33" y="466"/>
                      <a:pt x="166" y="598"/>
                      <a:pt x="331" y="598"/>
                    </a:cubicBezTo>
                    <a:cubicBezTo>
                      <a:pt x="497" y="598"/>
                      <a:pt x="629" y="449"/>
                      <a:pt x="613" y="284"/>
                    </a:cubicBezTo>
                    <a:cubicBezTo>
                      <a:pt x="613" y="127"/>
                      <a:pt x="480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31;p29">
                <a:extLst>
                  <a:ext uri="{FF2B5EF4-FFF2-40B4-BE49-F238E27FC236}">
                    <a16:creationId xmlns:a16="http://schemas.microsoft.com/office/drawing/2014/main" id="{A186D758-C45C-3150-8D64-5D5ADE1A513F}"/>
                  </a:ext>
                </a:extLst>
              </p:cNvPr>
              <p:cNvSpPr/>
              <p:nvPr/>
            </p:nvSpPr>
            <p:spPr>
              <a:xfrm>
                <a:off x="3654177" y="2591007"/>
                <a:ext cx="51346" cy="24439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812" fill="none" extrusionOk="0">
                    <a:moveTo>
                      <a:pt x="1705" y="166"/>
                    </a:moveTo>
                    <a:cubicBezTo>
                      <a:pt x="1705" y="166"/>
                      <a:pt x="497" y="0"/>
                      <a:pt x="0" y="811"/>
                    </a:cubicBezTo>
                  </a:path>
                </a:pathLst>
              </a:custGeom>
              <a:solidFill>
                <a:schemeClr val="accent4"/>
              </a:solidFill>
              <a:ln w="111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32;p29">
                <a:extLst>
                  <a:ext uri="{FF2B5EF4-FFF2-40B4-BE49-F238E27FC236}">
                    <a16:creationId xmlns:a16="http://schemas.microsoft.com/office/drawing/2014/main" id="{C8628E42-218E-E94A-595E-25A8379AF3A3}"/>
                  </a:ext>
                </a:extLst>
              </p:cNvPr>
              <p:cNvSpPr/>
              <p:nvPr/>
            </p:nvSpPr>
            <p:spPr>
              <a:xfrm>
                <a:off x="3801140" y="2627364"/>
                <a:ext cx="18450" cy="1799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98" extrusionOk="0">
                    <a:moveTo>
                      <a:pt x="298" y="0"/>
                    </a:moveTo>
                    <a:cubicBezTo>
                      <a:pt x="133" y="0"/>
                      <a:pt x="0" y="149"/>
                      <a:pt x="17" y="315"/>
                    </a:cubicBezTo>
                    <a:cubicBezTo>
                      <a:pt x="17" y="471"/>
                      <a:pt x="149" y="598"/>
                      <a:pt x="303" y="598"/>
                    </a:cubicBezTo>
                    <a:cubicBezTo>
                      <a:pt x="313" y="598"/>
                      <a:pt x="322" y="597"/>
                      <a:pt x="331" y="596"/>
                    </a:cubicBezTo>
                    <a:cubicBezTo>
                      <a:pt x="497" y="596"/>
                      <a:pt x="613" y="464"/>
                      <a:pt x="613" y="298"/>
                    </a:cubicBezTo>
                    <a:cubicBezTo>
                      <a:pt x="596" y="133"/>
                      <a:pt x="464" y="0"/>
                      <a:pt x="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33;p29">
                <a:extLst>
                  <a:ext uri="{FF2B5EF4-FFF2-40B4-BE49-F238E27FC236}">
                    <a16:creationId xmlns:a16="http://schemas.microsoft.com/office/drawing/2014/main" id="{89D3A097-A157-670B-18DF-627491A88094}"/>
                  </a:ext>
                </a:extLst>
              </p:cNvPr>
              <p:cNvSpPr/>
              <p:nvPr/>
            </p:nvSpPr>
            <p:spPr>
              <a:xfrm>
                <a:off x="3793165" y="2585017"/>
                <a:ext cx="49841" cy="23446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779" fill="none" extrusionOk="0">
                    <a:moveTo>
                      <a:pt x="0" y="83"/>
                    </a:moveTo>
                    <a:cubicBezTo>
                      <a:pt x="0" y="83"/>
                      <a:pt x="1142" y="0"/>
                      <a:pt x="1656" y="778"/>
                    </a:cubicBezTo>
                  </a:path>
                </a:pathLst>
              </a:custGeom>
              <a:solidFill>
                <a:schemeClr val="accent4"/>
              </a:solidFill>
              <a:ln w="111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34;p29">
                <a:extLst>
                  <a:ext uri="{FF2B5EF4-FFF2-40B4-BE49-F238E27FC236}">
                    <a16:creationId xmlns:a16="http://schemas.microsoft.com/office/drawing/2014/main" id="{AAE19C4D-BA0C-DE1D-010B-BB8E6B973082}"/>
                  </a:ext>
                </a:extLst>
              </p:cNvPr>
              <p:cNvSpPr/>
              <p:nvPr/>
            </p:nvSpPr>
            <p:spPr>
              <a:xfrm>
                <a:off x="3722918" y="2725511"/>
                <a:ext cx="25432" cy="8006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66" fill="none" extrusionOk="0">
                    <a:moveTo>
                      <a:pt x="1" y="0"/>
                    </a:moveTo>
                    <a:cubicBezTo>
                      <a:pt x="249" y="182"/>
                      <a:pt x="547" y="265"/>
                      <a:pt x="845" y="248"/>
                    </a:cubicBezTo>
                  </a:path>
                </a:pathLst>
              </a:custGeom>
              <a:noFill/>
              <a:ln w="6625" cap="flat" cmpd="sng">
                <a:solidFill>
                  <a:srgbClr val="EA9999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35;p29">
                <a:extLst>
                  <a:ext uri="{FF2B5EF4-FFF2-40B4-BE49-F238E27FC236}">
                    <a16:creationId xmlns:a16="http://schemas.microsoft.com/office/drawing/2014/main" id="{4A7DCCD0-2051-4B9A-5072-BE7E483D65C4}"/>
                  </a:ext>
                </a:extLst>
              </p:cNvPr>
              <p:cNvSpPr/>
              <p:nvPr/>
            </p:nvSpPr>
            <p:spPr>
              <a:xfrm>
                <a:off x="3715936" y="2694601"/>
                <a:ext cx="56824" cy="33408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110" fill="none" extrusionOk="0">
                    <a:moveTo>
                      <a:pt x="1888" y="216"/>
                    </a:moveTo>
                    <a:cubicBezTo>
                      <a:pt x="1888" y="216"/>
                      <a:pt x="878" y="1110"/>
                      <a:pt x="1" y="1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36;p29">
                <a:extLst>
                  <a:ext uri="{FF2B5EF4-FFF2-40B4-BE49-F238E27FC236}">
                    <a16:creationId xmlns:a16="http://schemas.microsoft.com/office/drawing/2014/main" id="{7425F0B5-51DA-28C1-83B2-95039CA67C6C}"/>
                  </a:ext>
                </a:extLst>
              </p:cNvPr>
              <p:cNvSpPr/>
              <p:nvPr/>
            </p:nvSpPr>
            <p:spPr>
              <a:xfrm>
                <a:off x="3711452" y="2690117"/>
                <a:ext cx="10986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48" fill="none" extrusionOk="0">
                    <a:moveTo>
                      <a:pt x="1" y="448"/>
                    </a:moveTo>
                    <a:cubicBezTo>
                      <a:pt x="1" y="233"/>
                      <a:pt x="166" y="51"/>
                      <a:pt x="365" y="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37;p29">
                <a:extLst>
                  <a:ext uri="{FF2B5EF4-FFF2-40B4-BE49-F238E27FC236}">
                    <a16:creationId xmlns:a16="http://schemas.microsoft.com/office/drawing/2014/main" id="{BBA8B0BE-498D-DEE7-6905-2DC500C94010}"/>
                  </a:ext>
                </a:extLst>
              </p:cNvPr>
              <p:cNvSpPr/>
              <p:nvPr/>
            </p:nvSpPr>
            <p:spPr>
              <a:xfrm>
                <a:off x="3504716" y="2370304"/>
                <a:ext cx="381636" cy="287491"/>
              </a:xfrm>
              <a:custGeom>
                <a:avLst/>
                <a:gdLst/>
                <a:ahLst/>
                <a:cxnLst/>
                <a:rect l="l" t="t" r="r" b="b"/>
                <a:pathLst>
                  <a:path w="12680" h="9552" extrusionOk="0">
                    <a:moveTo>
                      <a:pt x="6075" y="1"/>
                    </a:moveTo>
                    <a:cubicBezTo>
                      <a:pt x="2252" y="17"/>
                      <a:pt x="216" y="3063"/>
                      <a:pt x="17" y="9055"/>
                    </a:cubicBezTo>
                    <a:lnTo>
                      <a:pt x="17" y="9121"/>
                    </a:lnTo>
                    <a:lnTo>
                      <a:pt x="1" y="9551"/>
                    </a:lnTo>
                    <a:cubicBezTo>
                      <a:pt x="729" y="9352"/>
                      <a:pt x="7201" y="6903"/>
                      <a:pt x="8128" y="3427"/>
                    </a:cubicBezTo>
                    <a:cubicBezTo>
                      <a:pt x="8211" y="3874"/>
                      <a:pt x="8376" y="4983"/>
                      <a:pt x="8161" y="5612"/>
                    </a:cubicBezTo>
                    <a:lnTo>
                      <a:pt x="8128" y="5694"/>
                    </a:lnTo>
                    <a:lnTo>
                      <a:pt x="8128" y="5694"/>
                    </a:lnTo>
                    <a:lnTo>
                      <a:pt x="8211" y="5661"/>
                    </a:lnTo>
                    <a:cubicBezTo>
                      <a:pt x="8244" y="5661"/>
                      <a:pt x="9651" y="5082"/>
                      <a:pt x="9700" y="3907"/>
                    </a:cubicBezTo>
                    <a:cubicBezTo>
                      <a:pt x="10048" y="4585"/>
                      <a:pt x="11372" y="7201"/>
                      <a:pt x="12564" y="8392"/>
                    </a:cubicBezTo>
                    <a:lnTo>
                      <a:pt x="12630" y="8475"/>
                    </a:lnTo>
                    <a:lnTo>
                      <a:pt x="12630" y="8376"/>
                    </a:lnTo>
                    <a:cubicBezTo>
                      <a:pt x="12680" y="5529"/>
                      <a:pt x="11918" y="3145"/>
                      <a:pt x="10478" y="1689"/>
                    </a:cubicBezTo>
                    <a:cubicBezTo>
                      <a:pt x="9386" y="563"/>
                      <a:pt x="7913" y="1"/>
                      <a:pt x="6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38;p29">
                <a:extLst>
                  <a:ext uri="{FF2B5EF4-FFF2-40B4-BE49-F238E27FC236}">
                    <a16:creationId xmlns:a16="http://schemas.microsoft.com/office/drawing/2014/main" id="{B366E24F-0DB7-A9C8-4C1B-819374C1A74E}"/>
                  </a:ext>
                </a:extLst>
              </p:cNvPr>
              <p:cNvSpPr/>
              <p:nvPr/>
            </p:nvSpPr>
            <p:spPr>
              <a:xfrm>
                <a:off x="3506702" y="2424118"/>
                <a:ext cx="215739" cy="18534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6158" fill="none" extrusionOk="0">
                    <a:moveTo>
                      <a:pt x="1" y="6158"/>
                    </a:moveTo>
                    <a:cubicBezTo>
                      <a:pt x="1" y="6158"/>
                      <a:pt x="6870" y="3062"/>
                      <a:pt x="7168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39;p29">
                <a:extLst>
                  <a:ext uri="{FF2B5EF4-FFF2-40B4-BE49-F238E27FC236}">
                    <a16:creationId xmlns:a16="http://schemas.microsoft.com/office/drawing/2014/main" id="{DFDEB7FC-4E34-CEB6-61E8-1F89888BAF75}"/>
                  </a:ext>
                </a:extLst>
              </p:cNvPr>
              <p:cNvSpPr/>
              <p:nvPr/>
            </p:nvSpPr>
            <p:spPr>
              <a:xfrm>
                <a:off x="3466854" y="2385263"/>
                <a:ext cx="201292" cy="15593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5181" fill="none" extrusionOk="0">
                    <a:moveTo>
                      <a:pt x="1" y="5181"/>
                    </a:moveTo>
                    <a:cubicBezTo>
                      <a:pt x="1" y="5181"/>
                      <a:pt x="5513" y="3575"/>
                      <a:pt x="6688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40;p29">
                <a:extLst>
                  <a:ext uri="{FF2B5EF4-FFF2-40B4-BE49-F238E27FC236}">
                    <a16:creationId xmlns:a16="http://schemas.microsoft.com/office/drawing/2014/main" id="{4497101F-919A-599B-A1A3-3B1DD8374B7B}"/>
                  </a:ext>
                </a:extLst>
              </p:cNvPr>
              <p:cNvSpPr/>
              <p:nvPr/>
            </p:nvSpPr>
            <p:spPr>
              <a:xfrm>
                <a:off x="3554044" y="2362840"/>
                <a:ext cx="156958" cy="177876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910" fill="none" extrusionOk="0">
                    <a:moveTo>
                      <a:pt x="0" y="5909"/>
                    </a:moveTo>
                    <a:cubicBezTo>
                      <a:pt x="0" y="5909"/>
                      <a:pt x="4701" y="3873"/>
                      <a:pt x="5214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41;p29">
                <a:extLst>
                  <a:ext uri="{FF2B5EF4-FFF2-40B4-BE49-F238E27FC236}">
                    <a16:creationId xmlns:a16="http://schemas.microsoft.com/office/drawing/2014/main" id="{4FA84A71-EFA1-0532-D57D-28A71D3D575B}"/>
                  </a:ext>
                </a:extLst>
              </p:cNvPr>
              <p:cNvSpPr/>
              <p:nvPr/>
            </p:nvSpPr>
            <p:spPr>
              <a:xfrm>
                <a:off x="3768756" y="2406180"/>
                <a:ext cx="14477" cy="7674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550" fill="none" extrusionOk="0">
                    <a:moveTo>
                      <a:pt x="0" y="0"/>
                    </a:moveTo>
                    <a:cubicBezTo>
                      <a:pt x="0" y="0"/>
                      <a:pt x="480" y="911"/>
                      <a:pt x="100" y="2549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42;p29">
                <a:extLst>
                  <a:ext uri="{FF2B5EF4-FFF2-40B4-BE49-F238E27FC236}">
                    <a16:creationId xmlns:a16="http://schemas.microsoft.com/office/drawing/2014/main" id="{D1653229-D7CE-2AE5-3554-7B29D68F9541}"/>
                  </a:ext>
                </a:extLst>
              </p:cNvPr>
              <p:cNvSpPr/>
              <p:nvPr/>
            </p:nvSpPr>
            <p:spPr>
              <a:xfrm>
                <a:off x="3820071" y="2421108"/>
                <a:ext cx="50323" cy="12806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4255" fill="none" extrusionOk="0">
                    <a:moveTo>
                      <a:pt x="0" y="1"/>
                    </a:moveTo>
                    <a:cubicBezTo>
                      <a:pt x="0" y="1"/>
                      <a:pt x="1589" y="1077"/>
                      <a:pt x="1672" y="4255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543;p29">
              <a:extLst>
                <a:ext uri="{FF2B5EF4-FFF2-40B4-BE49-F238E27FC236}">
                  <a16:creationId xmlns:a16="http://schemas.microsoft.com/office/drawing/2014/main" id="{5770C4B2-A892-352A-7AA6-D75D00CEBFD1}"/>
                </a:ext>
              </a:extLst>
            </p:cNvPr>
            <p:cNvSpPr/>
            <p:nvPr/>
          </p:nvSpPr>
          <p:spPr>
            <a:xfrm>
              <a:off x="4233543" y="3709807"/>
              <a:ext cx="371162" cy="169329"/>
            </a:xfrm>
            <a:custGeom>
              <a:avLst/>
              <a:gdLst/>
              <a:ahLst/>
              <a:cxnLst/>
              <a:rect l="l" t="t" r="r" b="b"/>
              <a:pathLst>
                <a:path w="12332" h="5626" extrusionOk="0">
                  <a:moveTo>
                    <a:pt x="3769" y="1"/>
                  </a:moveTo>
                  <a:cubicBezTo>
                    <a:pt x="1643" y="1"/>
                    <a:pt x="0" y="351"/>
                    <a:pt x="0" y="351"/>
                  </a:cubicBezTo>
                  <a:lnTo>
                    <a:pt x="1242" y="4952"/>
                  </a:lnTo>
                  <a:cubicBezTo>
                    <a:pt x="1209" y="4820"/>
                    <a:pt x="1192" y="4687"/>
                    <a:pt x="1159" y="4538"/>
                  </a:cubicBezTo>
                  <a:lnTo>
                    <a:pt x="1159" y="4538"/>
                  </a:lnTo>
                  <a:cubicBezTo>
                    <a:pt x="1159" y="4539"/>
                    <a:pt x="3065" y="5626"/>
                    <a:pt x="6006" y="5626"/>
                  </a:cubicBezTo>
                  <a:cubicBezTo>
                    <a:pt x="7796" y="5626"/>
                    <a:pt x="9970" y="5223"/>
                    <a:pt x="12332" y="3926"/>
                  </a:cubicBezTo>
                  <a:cubicBezTo>
                    <a:pt x="10627" y="679"/>
                    <a:pt x="6729" y="1"/>
                    <a:pt x="3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4;p29">
              <a:extLst>
                <a:ext uri="{FF2B5EF4-FFF2-40B4-BE49-F238E27FC236}">
                  <a16:creationId xmlns:a16="http://schemas.microsoft.com/office/drawing/2014/main" id="{36AAA249-9120-2832-4021-8295523548A9}"/>
                </a:ext>
              </a:extLst>
            </p:cNvPr>
            <p:cNvSpPr/>
            <p:nvPr/>
          </p:nvSpPr>
          <p:spPr>
            <a:xfrm>
              <a:off x="2835260" y="3801584"/>
              <a:ext cx="162300" cy="446944"/>
            </a:xfrm>
            <a:custGeom>
              <a:avLst/>
              <a:gdLst/>
              <a:ahLst/>
              <a:cxnLst/>
              <a:rect l="l" t="t" r="r" b="b"/>
              <a:pathLst>
                <a:path w="5049" h="13904" extrusionOk="0">
                  <a:moveTo>
                    <a:pt x="2351" y="0"/>
                  </a:moveTo>
                  <a:cubicBezTo>
                    <a:pt x="1291" y="4585"/>
                    <a:pt x="497" y="9236"/>
                    <a:pt x="0" y="13904"/>
                  </a:cubicBezTo>
                  <a:cubicBezTo>
                    <a:pt x="1788" y="12927"/>
                    <a:pt x="3145" y="11305"/>
                    <a:pt x="3791" y="9385"/>
                  </a:cubicBezTo>
                  <a:cubicBezTo>
                    <a:pt x="5049" y="5810"/>
                    <a:pt x="3261" y="1738"/>
                    <a:pt x="2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477;p43">
            <a:extLst>
              <a:ext uri="{FF2B5EF4-FFF2-40B4-BE49-F238E27FC236}">
                <a16:creationId xmlns:a16="http://schemas.microsoft.com/office/drawing/2014/main" id="{49F9557E-85DC-3E56-FAA3-D9A0417C2A1F}"/>
              </a:ext>
            </a:extLst>
          </p:cNvPr>
          <p:cNvSpPr/>
          <p:nvPr/>
        </p:nvSpPr>
        <p:spPr>
          <a:xfrm>
            <a:off x="7884587" y="3031447"/>
            <a:ext cx="3713246" cy="356863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ภาวะเจ็บครรภ์คลอดก่อนกำหนดอาจนำไปสู่การคลอดก่อนกำหนด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preterm birth)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ซึ่งส่งผลให้ทารกแรกคลอดเสี่ยงต่อการเกิดภาวะทุพพลภาพและเสียชีวิตหลังคลอด จากภาวะน้ำหนักแรกคลอดน้อยและอวัยวะต่าง ๆ ยังทำงานไม่สมบูรณ์โดยเฉพาะอย่างยิ่งการทำงานของระบบการหายใจ </a:t>
            </a:r>
            <a:endParaRPr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6" name="Google Shape;1477;p43">
            <a:extLst>
              <a:ext uri="{FF2B5EF4-FFF2-40B4-BE49-F238E27FC236}">
                <a16:creationId xmlns:a16="http://schemas.microsoft.com/office/drawing/2014/main" id="{BD108DB8-0550-0A56-B7D4-CB8995012DCF}"/>
              </a:ext>
            </a:extLst>
          </p:cNvPr>
          <p:cNvSpPr/>
          <p:nvPr/>
        </p:nvSpPr>
        <p:spPr>
          <a:xfrm>
            <a:off x="382033" y="3067734"/>
            <a:ext cx="3713246" cy="347311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1) มีการหดรัดตัวของมดลูกสม่ำเสมอ ร่วมกับมีการเปลี่ยนแปลงของปากมดลูก หรือ     มีการหดรัดตัวของมดลูกสม่ำเสมอ ร่วมกับปากมดลูกเปิดอย่างน้อย 2 เซนติเมตร ในการตรวจภายในแรกรับ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</a:t>
            </a:r>
            <a:endParaRPr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789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2342628" y="170491"/>
            <a:ext cx="8331591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2470092" y="170490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2" y="-34069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0106FC-3072-4382-D335-215F1D7440A0}"/>
              </a:ext>
            </a:extLst>
          </p:cNvPr>
          <p:cNvSpPr txBox="1"/>
          <p:nvPr/>
        </p:nvSpPr>
        <p:spPr>
          <a:xfrm>
            <a:off x="3912807" y="394726"/>
            <a:ext cx="6948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 ปัจจัยการขับเคลื่อน ตัวชี้วัด 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Preterm labor</a:t>
            </a:r>
            <a:endParaRPr lang="en-US" sz="3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มุมมน 11">
            <a:extLst>
              <a:ext uri="{FF2B5EF4-FFF2-40B4-BE49-F238E27FC236}">
                <a16:creationId xmlns:a16="http://schemas.microsoft.com/office/drawing/2014/main" id="{51120AFF-BFB1-A445-47C2-5E4C74D0755A}"/>
              </a:ext>
            </a:extLst>
          </p:cNvPr>
          <p:cNvSpPr/>
          <p:nvPr/>
        </p:nvSpPr>
        <p:spPr>
          <a:xfrm>
            <a:off x="146908" y="3623511"/>
            <a:ext cx="2005965" cy="663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ผู้ป่วยปลอดภัย</a:t>
            </a:r>
          </a:p>
        </p:txBody>
      </p:sp>
      <p:sp>
        <p:nvSpPr>
          <p:cNvPr id="8" name="สี่เหลี่ยมผืนผ้ามุมมน 12">
            <a:extLst>
              <a:ext uri="{FF2B5EF4-FFF2-40B4-BE49-F238E27FC236}">
                <a16:creationId xmlns:a16="http://schemas.microsoft.com/office/drawing/2014/main" id="{FD1D67B2-5089-B9A8-A5FA-FD2DA249A79F}"/>
              </a:ext>
            </a:extLst>
          </p:cNvPr>
          <p:cNvSpPr/>
          <p:nvPr/>
        </p:nvSpPr>
        <p:spPr>
          <a:xfrm>
            <a:off x="3194893" y="2218141"/>
            <a:ext cx="2005965" cy="7037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การเข้าถึงบริการรวดเร็ว</a:t>
            </a:r>
          </a:p>
        </p:txBody>
      </p:sp>
      <p:sp>
        <p:nvSpPr>
          <p:cNvPr id="9" name="สี่เหลี่ยมผืนผ้ามุมมน 13">
            <a:extLst>
              <a:ext uri="{FF2B5EF4-FFF2-40B4-BE49-F238E27FC236}">
                <a16:creationId xmlns:a16="http://schemas.microsoft.com/office/drawing/2014/main" id="{89BFC149-A775-05D6-014E-45D711C6C4FD}"/>
              </a:ext>
            </a:extLst>
          </p:cNvPr>
          <p:cNvSpPr/>
          <p:nvPr/>
        </p:nvSpPr>
        <p:spPr>
          <a:xfrm>
            <a:off x="3121980" y="3608747"/>
            <a:ext cx="2005965" cy="7307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การดูแลรักษา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ที่มีคุณภาพ</a:t>
            </a:r>
          </a:p>
        </p:txBody>
      </p:sp>
      <p:sp>
        <p:nvSpPr>
          <p:cNvPr id="10" name="สี่เหลี่ยมผืนผ้ามุมมน 14">
            <a:extLst>
              <a:ext uri="{FF2B5EF4-FFF2-40B4-BE49-F238E27FC236}">
                <a16:creationId xmlns:a16="http://schemas.microsoft.com/office/drawing/2014/main" id="{B8142D61-D5E4-D3A5-836A-F716F6891562}"/>
              </a:ext>
            </a:extLst>
          </p:cNvPr>
          <p:cNvSpPr/>
          <p:nvPr/>
        </p:nvSpPr>
        <p:spPr>
          <a:xfrm>
            <a:off x="3101188" y="5420510"/>
            <a:ext cx="2005965" cy="5166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ได้รับการเสริมพลังที่ดี</a:t>
            </a:r>
          </a:p>
        </p:txBody>
      </p:sp>
      <p:sp>
        <p:nvSpPr>
          <p:cNvPr id="13" name="สี่เหลี่ยมผืนผ้ามุมมน 15">
            <a:extLst>
              <a:ext uri="{FF2B5EF4-FFF2-40B4-BE49-F238E27FC236}">
                <a16:creationId xmlns:a16="http://schemas.microsoft.com/office/drawing/2014/main" id="{5DFAA28A-6A73-BB34-1A48-594735ED5539}"/>
              </a:ext>
            </a:extLst>
          </p:cNvPr>
          <p:cNvSpPr/>
          <p:nvPr/>
        </p:nvSpPr>
        <p:spPr>
          <a:xfrm>
            <a:off x="6140560" y="1960558"/>
            <a:ext cx="2005965" cy="535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</a:t>
            </a:r>
            <a:r>
              <a:rPr lang="en-US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Fast track</a:t>
            </a:r>
            <a:endParaRPr lang="th-TH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5" name="สี่เหลี่ยมผืนผ้ามุมมน 16">
            <a:extLst>
              <a:ext uri="{FF2B5EF4-FFF2-40B4-BE49-F238E27FC236}">
                <a16:creationId xmlns:a16="http://schemas.microsoft.com/office/drawing/2014/main" id="{D639B368-B22C-FB5B-55FC-A078E5303E65}"/>
              </a:ext>
            </a:extLst>
          </p:cNvPr>
          <p:cNvSpPr/>
          <p:nvPr/>
        </p:nvSpPr>
        <p:spPr>
          <a:xfrm>
            <a:off x="6217096" y="5862261"/>
            <a:ext cx="2005965" cy="5989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ระบบดูแลต่อเนื่อง</a:t>
            </a:r>
          </a:p>
        </p:txBody>
      </p:sp>
      <p:sp>
        <p:nvSpPr>
          <p:cNvPr id="16" name="สี่เหลี่ยมผืนผ้ามุมมน 17">
            <a:extLst>
              <a:ext uri="{FF2B5EF4-FFF2-40B4-BE49-F238E27FC236}">
                <a16:creationId xmlns:a16="http://schemas.microsoft.com/office/drawing/2014/main" id="{D7D16AD1-E075-B8FB-3BDC-2A83128EEE0F}"/>
              </a:ext>
            </a:extLst>
          </p:cNvPr>
          <p:cNvSpPr/>
          <p:nvPr/>
        </p:nvSpPr>
        <p:spPr>
          <a:xfrm>
            <a:off x="6190524" y="3428018"/>
            <a:ext cx="2005965" cy="6097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 </a:t>
            </a:r>
            <a:r>
              <a:rPr lang="en-US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monitor</a:t>
            </a:r>
            <a:endParaRPr lang="th-TH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7" name="สี่เหลี่ยมผืนผ้ามุมมน 18">
            <a:extLst>
              <a:ext uri="{FF2B5EF4-FFF2-40B4-BE49-F238E27FC236}">
                <a16:creationId xmlns:a16="http://schemas.microsoft.com/office/drawing/2014/main" id="{CEF6C4B5-399C-352C-3373-5EBB295147B5}"/>
              </a:ext>
            </a:extLst>
          </p:cNvPr>
          <p:cNvSpPr/>
          <p:nvPr/>
        </p:nvSpPr>
        <p:spPr>
          <a:xfrm>
            <a:off x="6217096" y="5104149"/>
            <a:ext cx="2005965" cy="6131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ระบบวางแผนจำหน่าย</a:t>
            </a:r>
          </a:p>
        </p:txBody>
      </p:sp>
      <p:sp>
        <p:nvSpPr>
          <p:cNvPr id="18" name="สี่เหลี่ยมผืนผ้ามุมมน 19">
            <a:extLst>
              <a:ext uri="{FF2B5EF4-FFF2-40B4-BE49-F238E27FC236}">
                <a16:creationId xmlns:a16="http://schemas.microsoft.com/office/drawing/2014/main" id="{D4169602-A208-4CFF-7024-B6B15656BE1D}"/>
              </a:ext>
            </a:extLst>
          </p:cNvPr>
          <p:cNvSpPr/>
          <p:nvPr/>
        </p:nvSpPr>
        <p:spPr>
          <a:xfrm>
            <a:off x="9680535" y="1913072"/>
            <a:ext cx="2005965" cy="5873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แนวทาง</a:t>
            </a:r>
            <a:r>
              <a:rPr lang="en-US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/Fast</a:t>
            </a:r>
            <a:endParaRPr lang="th-TH" sz="1400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9" name="สี่เหลี่ยมผืนผ้ามุมมน 20">
            <a:extLst>
              <a:ext uri="{FF2B5EF4-FFF2-40B4-BE49-F238E27FC236}">
                <a16:creationId xmlns:a16="http://schemas.microsoft.com/office/drawing/2014/main" id="{FFD7E270-69AC-2580-DC27-4993FDD44712}"/>
              </a:ext>
            </a:extLst>
          </p:cNvPr>
          <p:cNvSpPr/>
          <p:nvPr/>
        </p:nvSpPr>
        <p:spPr>
          <a:xfrm>
            <a:off x="9700342" y="2658981"/>
            <a:ext cx="2005965" cy="5871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 err="1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มีไลน์</a:t>
            </a:r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</a:t>
            </a:r>
            <a:r>
              <a:rPr lang="en-US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Consult</a:t>
            </a:r>
            <a:endParaRPr lang="th-TH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20" name="สี่เหลี่ยมผืนผ้ามุมมน 21">
            <a:extLst>
              <a:ext uri="{FF2B5EF4-FFF2-40B4-BE49-F238E27FC236}">
                <a16:creationId xmlns:a16="http://schemas.microsoft.com/office/drawing/2014/main" id="{E64E602C-C5B1-F4A7-FAC5-7F33E1D6B600}"/>
              </a:ext>
            </a:extLst>
          </p:cNvPr>
          <p:cNvSpPr/>
          <p:nvPr/>
        </p:nvSpPr>
        <p:spPr>
          <a:xfrm>
            <a:off x="9722025" y="3390908"/>
            <a:ext cx="2005965" cy="6141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ทบทวน </a:t>
            </a:r>
            <a:r>
              <a:rPr lang="en-US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CPG,CNPG</a:t>
            </a:r>
            <a:endParaRPr lang="th-TH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21" name="สี่เหลี่ยมผืนผ้ามุมมน 22">
            <a:extLst>
              <a:ext uri="{FF2B5EF4-FFF2-40B4-BE49-F238E27FC236}">
                <a16:creationId xmlns:a16="http://schemas.microsoft.com/office/drawing/2014/main" id="{D73DCA2F-FFBF-D444-41E7-0A3BA1F06A65}"/>
              </a:ext>
            </a:extLst>
          </p:cNvPr>
          <p:cNvSpPr/>
          <p:nvPr/>
        </p:nvSpPr>
        <p:spPr>
          <a:xfrm>
            <a:off x="9728624" y="4177924"/>
            <a:ext cx="2005965" cy="6692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พัฒนาสมรรถนะ</a:t>
            </a:r>
          </a:p>
        </p:txBody>
      </p:sp>
      <p:sp>
        <p:nvSpPr>
          <p:cNvPr id="22" name="สี่เหลี่ยมผืนผ้ามุมมน 23">
            <a:extLst>
              <a:ext uri="{FF2B5EF4-FFF2-40B4-BE49-F238E27FC236}">
                <a16:creationId xmlns:a16="http://schemas.microsoft.com/office/drawing/2014/main" id="{42A5F7C4-1E90-D219-4AEF-19469A1A4637}"/>
              </a:ext>
            </a:extLst>
          </p:cNvPr>
          <p:cNvSpPr/>
          <p:nvPr/>
        </p:nvSpPr>
        <p:spPr>
          <a:xfrm>
            <a:off x="9728623" y="5031193"/>
            <a:ext cx="2005965" cy="6689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ทบทวนแนวทาง</a:t>
            </a:r>
          </a:p>
        </p:txBody>
      </p:sp>
      <p:sp>
        <p:nvSpPr>
          <p:cNvPr id="23" name="สี่เหลี่ยมผืนผ้ามุมมน 24">
            <a:extLst>
              <a:ext uri="{FF2B5EF4-FFF2-40B4-BE49-F238E27FC236}">
                <a16:creationId xmlns:a16="http://schemas.microsoft.com/office/drawing/2014/main" id="{1B2E4949-1EB7-C39C-A455-CD013232F86F}"/>
              </a:ext>
            </a:extLst>
          </p:cNvPr>
          <p:cNvSpPr/>
          <p:nvPr/>
        </p:nvSpPr>
        <p:spPr>
          <a:xfrm>
            <a:off x="9728622" y="5862261"/>
            <a:ext cx="2005965" cy="5989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พัฒนาเครือข่าย</a:t>
            </a:r>
          </a:p>
        </p:txBody>
      </p:sp>
      <p:sp>
        <p:nvSpPr>
          <p:cNvPr id="24" name="สี่เหลี่ยมผืนผ้ามุมมน 25">
            <a:extLst>
              <a:ext uri="{FF2B5EF4-FFF2-40B4-BE49-F238E27FC236}">
                <a16:creationId xmlns:a16="http://schemas.microsoft.com/office/drawing/2014/main" id="{1C61AF7C-314D-F4B6-79BC-906B0A122C23}"/>
              </a:ext>
            </a:extLst>
          </p:cNvPr>
          <p:cNvSpPr/>
          <p:nvPr/>
        </p:nvSpPr>
        <p:spPr>
          <a:xfrm>
            <a:off x="6171260" y="2662270"/>
            <a:ext cx="2005965" cy="5467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</a:t>
            </a:r>
            <a:r>
              <a:rPr lang="en-US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EMS</a:t>
            </a:r>
            <a:endParaRPr lang="th-TH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25" name="สี่เหลี่ยมผืนผ้ามุมมน 26">
            <a:extLst>
              <a:ext uri="{FF2B5EF4-FFF2-40B4-BE49-F238E27FC236}">
                <a16:creationId xmlns:a16="http://schemas.microsoft.com/office/drawing/2014/main" id="{79599871-A1FD-FA36-2309-609A91046495}"/>
              </a:ext>
            </a:extLst>
          </p:cNvPr>
          <p:cNvSpPr/>
          <p:nvPr/>
        </p:nvSpPr>
        <p:spPr>
          <a:xfrm>
            <a:off x="6207558" y="4179593"/>
            <a:ext cx="2005965" cy="7190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สมรรถนะบุคลากร</a:t>
            </a:r>
          </a:p>
        </p:txBody>
      </p:sp>
      <p:sp>
        <p:nvSpPr>
          <p:cNvPr id="29" name="กล่องข้อความ 31">
            <a:extLst>
              <a:ext uri="{FF2B5EF4-FFF2-40B4-BE49-F238E27FC236}">
                <a16:creationId xmlns:a16="http://schemas.microsoft.com/office/drawing/2014/main" id="{23DC0905-643F-44FD-3EC0-A7A4BFA9249C}"/>
              </a:ext>
            </a:extLst>
          </p:cNvPr>
          <p:cNvSpPr txBox="1"/>
          <p:nvPr/>
        </p:nvSpPr>
        <p:spPr>
          <a:xfrm>
            <a:off x="126911" y="4325908"/>
            <a:ext cx="2072439" cy="708635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004"/>
              </a:spcAft>
            </a:pP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</a:t>
            </a:r>
            <a:r>
              <a:rPr lang="th-TH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ลดอัตราการคลอดก่อนกำหนด &lt; </a:t>
            </a:r>
            <a:r>
              <a:rPr lang="en-US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7</a:t>
            </a:r>
            <a:r>
              <a:rPr lang="th-TH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</a:t>
            </a:r>
            <a:r>
              <a:rPr lang="en-US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%</a:t>
            </a:r>
          </a:p>
        </p:txBody>
      </p:sp>
      <p:sp>
        <p:nvSpPr>
          <p:cNvPr id="30" name="กล่องข้อความ 32">
            <a:extLst>
              <a:ext uri="{FF2B5EF4-FFF2-40B4-BE49-F238E27FC236}">
                <a16:creationId xmlns:a16="http://schemas.microsoft.com/office/drawing/2014/main" id="{751C4107-22EA-E039-A875-F4B3600C7177}"/>
              </a:ext>
            </a:extLst>
          </p:cNvPr>
          <p:cNvSpPr txBox="1"/>
          <p:nvPr/>
        </p:nvSpPr>
        <p:spPr>
          <a:xfrm>
            <a:off x="3043686" y="2963622"/>
            <a:ext cx="2657164" cy="546796"/>
          </a:xfrm>
          <a:prstGeom prst="rect">
            <a:avLst/>
          </a:prstGeom>
          <a:noFill/>
        </p:spPr>
        <p:txBody>
          <a:bodyPr wrap="none" lIns="114789" tIns="57394" rIns="114789" bIns="57394" rtlCol="0">
            <a:spAutoFit/>
          </a:bodyPr>
          <a:lstStyle/>
          <a:p>
            <a:r>
              <a:rPr lang="en-US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KPI : 1</a:t>
            </a:r>
            <a:r>
              <a:rPr lang="th-TH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)อัตราการได้รับการดูแลตาม </a:t>
            </a:r>
            <a:r>
              <a:rPr lang="en-US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CPG/CNPG</a:t>
            </a:r>
          </a:p>
          <a:p>
            <a:r>
              <a:rPr lang="en-US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2</a:t>
            </a:r>
            <a:r>
              <a:rPr lang="th-TH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)อัตราการได้รับยายับยั้งการคลอด ตาม </a:t>
            </a:r>
            <a:r>
              <a:rPr lang="en-US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CPG </a:t>
            </a:r>
            <a:r>
              <a:rPr lang="th-TH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</a:t>
            </a:r>
          </a:p>
        </p:txBody>
      </p:sp>
      <p:sp>
        <p:nvSpPr>
          <p:cNvPr id="31" name="กล่องข้อความ 33">
            <a:extLst>
              <a:ext uri="{FF2B5EF4-FFF2-40B4-BE49-F238E27FC236}">
                <a16:creationId xmlns:a16="http://schemas.microsoft.com/office/drawing/2014/main" id="{DCDF96B1-6938-17BC-E151-BF8AD4C5729F}"/>
              </a:ext>
            </a:extLst>
          </p:cNvPr>
          <p:cNvSpPr txBox="1"/>
          <p:nvPr/>
        </p:nvSpPr>
        <p:spPr>
          <a:xfrm>
            <a:off x="3086026" y="4333189"/>
            <a:ext cx="2411904" cy="1039239"/>
          </a:xfrm>
          <a:prstGeom prst="rect">
            <a:avLst/>
          </a:prstGeom>
          <a:noFill/>
        </p:spPr>
        <p:txBody>
          <a:bodyPr wrap="none" lIns="114789" tIns="57394" rIns="114789" bIns="57394" rtlCol="0">
            <a:spAutoFit/>
          </a:bodyPr>
          <a:lstStyle/>
          <a:p>
            <a:r>
              <a:rPr lang="en-US" sz="15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KPI :</a:t>
            </a:r>
            <a:r>
              <a:rPr lang="th-TH" sz="15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1)</a:t>
            </a:r>
            <a:r>
              <a:rPr lang="en-US" sz="15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</a:t>
            </a:r>
            <a:r>
              <a:rPr lang="th-TH" sz="1500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อัตราการยับยั้งการคลอดสำเร็จ</a:t>
            </a:r>
            <a:endParaRPr lang="th-TH" sz="1500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r>
              <a:rPr lang="th-TH" sz="15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2) อัตราการเกิดภาวะแทรกซ้อน</a:t>
            </a:r>
          </a:p>
          <a:p>
            <a:r>
              <a:rPr lang="th-TH" sz="15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จากการได้ยายับยั้งการคลอด</a:t>
            </a:r>
          </a:p>
          <a:p>
            <a:r>
              <a:rPr lang="th-TH" sz="15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3) อัตราการ</a:t>
            </a:r>
            <a:r>
              <a:rPr lang="en-US" sz="15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admit </a:t>
            </a:r>
            <a:r>
              <a:rPr lang="th-TH" sz="15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ซ้ำด้วย </a:t>
            </a:r>
            <a:r>
              <a:rPr lang="en-US" sz="15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preterm labor</a:t>
            </a:r>
            <a:endParaRPr lang="th-TH" sz="1500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32" name="กล่องข้อความ 34">
            <a:extLst>
              <a:ext uri="{FF2B5EF4-FFF2-40B4-BE49-F238E27FC236}">
                <a16:creationId xmlns:a16="http://schemas.microsoft.com/office/drawing/2014/main" id="{F21406E8-9BA4-1F07-A41C-10D342955742}"/>
              </a:ext>
            </a:extLst>
          </p:cNvPr>
          <p:cNvSpPr txBox="1"/>
          <p:nvPr/>
        </p:nvSpPr>
        <p:spPr>
          <a:xfrm>
            <a:off x="3043686" y="6017178"/>
            <a:ext cx="3582193" cy="546796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อัตราการได้รับความรู้เพื่อป้องกัน</a:t>
            </a:r>
            <a:endParaRPr lang="en-US" sz="14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การเกิด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preterm labor</a:t>
            </a:r>
            <a:endParaRPr lang="th-TH" sz="14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3" name="ลูกศรเชื่อมต่อแบบตรง 36">
            <a:extLst>
              <a:ext uri="{FF2B5EF4-FFF2-40B4-BE49-F238E27FC236}">
                <a16:creationId xmlns:a16="http://schemas.microsoft.com/office/drawing/2014/main" id="{9B765EB9-CC71-3063-2822-78D30A33DFB8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>
            <a:off x="2152873" y="2569998"/>
            <a:ext cx="1042020" cy="138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7">
            <a:extLst>
              <a:ext uri="{FF2B5EF4-FFF2-40B4-BE49-F238E27FC236}">
                <a16:creationId xmlns:a16="http://schemas.microsoft.com/office/drawing/2014/main" id="{AE9D2A8A-3D4D-CF36-7BEF-8E50A35CEF69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 flipV="1">
            <a:off x="2152873" y="3955136"/>
            <a:ext cx="969107" cy="18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40">
            <a:extLst>
              <a:ext uri="{FF2B5EF4-FFF2-40B4-BE49-F238E27FC236}">
                <a16:creationId xmlns:a16="http://schemas.microsoft.com/office/drawing/2014/main" id="{F3A859AC-7E05-1C8D-7C8F-A3350BC9C071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>
          <a:xfrm flipH="1" flipV="1">
            <a:off x="2152873" y="3955136"/>
            <a:ext cx="948315" cy="1723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49">
            <a:extLst>
              <a:ext uri="{FF2B5EF4-FFF2-40B4-BE49-F238E27FC236}">
                <a16:creationId xmlns:a16="http://schemas.microsoft.com/office/drawing/2014/main" id="{85152654-B3DA-C052-8D50-118A41D350A6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5200858" y="2201944"/>
            <a:ext cx="989666" cy="36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51">
            <a:extLst>
              <a:ext uri="{FF2B5EF4-FFF2-40B4-BE49-F238E27FC236}">
                <a16:creationId xmlns:a16="http://schemas.microsoft.com/office/drawing/2014/main" id="{C35A2404-5558-A412-C5EC-D4E6A60B3097}"/>
              </a:ext>
            </a:extLst>
          </p:cNvPr>
          <p:cNvCxnSpPr/>
          <p:nvPr/>
        </p:nvCxnSpPr>
        <p:spPr>
          <a:xfrm flipH="1" flipV="1">
            <a:off x="5210191" y="2591076"/>
            <a:ext cx="951678" cy="42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53">
            <a:extLst>
              <a:ext uri="{FF2B5EF4-FFF2-40B4-BE49-F238E27FC236}">
                <a16:creationId xmlns:a16="http://schemas.microsoft.com/office/drawing/2014/main" id="{2C2EAF6D-E0A7-58B8-1CF8-8803E10650DE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5127945" y="3706050"/>
            <a:ext cx="1054076" cy="26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54">
            <a:extLst>
              <a:ext uri="{FF2B5EF4-FFF2-40B4-BE49-F238E27FC236}">
                <a16:creationId xmlns:a16="http://schemas.microsoft.com/office/drawing/2014/main" id="{E64EB7AB-3C72-DAB2-3D46-50B8C058E04C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5145962" y="3985349"/>
            <a:ext cx="1061596" cy="55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56">
            <a:extLst>
              <a:ext uri="{FF2B5EF4-FFF2-40B4-BE49-F238E27FC236}">
                <a16:creationId xmlns:a16="http://schemas.microsoft.com/office/drawing/2014/main" id="{CFE920A7-6AAA-21B6-54DB-D0E725088AD8}"/>
              </a:ext>
            </a:extLst>
          </p:cNvPr>
          <p:cNvCxnSpPr>
            <a:cxnSpLocks/>
            <a:stCxn id="17" idx="1"/>
            <a:endCxn id="10" idx="3"/>
          </p:cNvCxnSpPr>
          <p:nvPr/>
        </p:nvCxnSpPr>
        <p:spPr>
          <a:xfrm flipH="1">
            <a:off x="5107153" y="5410706"/>
            <a:ext cx="1109943" cy="268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57">
            <a:extLst>
              <a:ext uri="{FF2B5EF4-FFF2-40B4-BE49-F238E27FC236}">
                <a16:creationId xmlns:a16="http://schemas.microsoft.com/office/drawing/2014/main" id="{9A5CB233-FA09-E53A-F285-49111CA74743}"/>
              </a:ext>
            </a:extLst>
          </p:cNvPr>
          <p:cNvCxnSpPr>
            <a:cxnSpLocks/>
            <a:stCxn id="15" idx="1"/>
            <a:endCxn id="10" idx="3"/>
          </p:cNvCxnSpPr>
          <p:nvPr/>
        </p:nvCxnSpPr>
        <p:spPr>
          <a:xfrm flipH="1" flipV="1">
            <a:off x="5107153" y="5678829"/>
            <a:ext cx="1109943" cy="482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59">
            <a:extLst>
              <a:ext uri="{FF2B5EF4-FFF2-40B4-BE49-F238E27FC236}">
                <a16:creationId xmlns:a16="http://schemas.microsoft.com/office/drawing/2014/main" id="{EE51CC67-A9E9-D6E6-E51E-AB427A2AC514}"/>
              </a:ext>
            </a:extLst>
          </p:cNvPr>
          <p:cNvCxnSpPr>
            <a:cxnSpLocks/>
            <a:stCxn id="18" idx="1"/>
            <a:endCxn id="13" idx="3"/>
          </p:cNvCxnSpPr>
          <p:nvPr/>
        </p:nvCxnSpPr>
        <p:spPr>
          <a:xfrm flipH="1">
            <a:off x="8146525" y="2206739"/>
            <a:ext cx="1534010" cy="2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61">
            <a:extLst>
              <a:ext uri="{FF2B5EF4-FFF2-40B4-BE49-F238E27FC236}">
                <a16:creationId xmlns:a16="http://schemas.microsoft.com/office/drawing/2014/main" id="{FE8A586D-FCEF-BEEE-50D0-377BD2E1C486}"/>
              </a:ext>
            </a:extLst>
          </p:cNvPr>
          <p:cNvCxnSpPr>
            <a:cxnSpLocks/>
            <a:stCxn id="19" idx="1"/>
            <a:endCxn id="13" idx="3"/>
          </p:cNvCxnSpPr>
          <p:nvPr/>
        </p:nvCxnSpPr>
        <p:spPr>
          <a:xfrm flipH="1" flipV="1">
            <a:off x="8146525" y="2228482"/>
            <a:ext cx="1553817" cy="72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63">
            <a:extLst>
              <a:ext uri="{FF2B5EF4-FFF2-40B4-BE49-F238E27FC236}">
                <a16:creationId xmlns:a16="http://schemas.microsoft.com/office/drawing/2014/main" id="{F62CA44B-5322-DA98-E71E-D55BD3A7F3FB}"/>
              </a:ext>
            </a:extLst>
          </p:cNvPr>
          <p:cNvCxnSpPr>
            <a:cxnSpLocks/>
            <a:stCxn id="20" idx="1"/>
            <a:endCxn id="16" idx="3"/>
          </p:cNvCxnSpPr>
          <p:nvPr/>
        </p:nvCxnSpPr>
        <p:spPr>
          <a:xfrm flipH="1">
            <a:off x="8196489" y="3697991"/>
            <a:ext cx="1525536" cy="34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65">
            <a:extLst>
              <a:ext uri="{FF2B5EF4-FFF2-40B4-BE49-F238E27FC236}">
                <a16:creationId xmlns:a16="http://schemas.microsoft.com/office/drawing/2014/main" id="{A6426068-3AAE-ABE9-FEF7-1D7509CF17CD}"/>
              </a:ext>
            </a:extLst>
          </p:cNvPr>
          <p:cNvCxnSpPr>
            <a:cxnSpLocks/>
            <a:stCxn id="21" idx="1"/>
            <a:endCxn id="25" idx="3"/>
          </p:cNvCxnSpPr>
          <p:nvPr/>
        </p:nvCxnSpPr>
        <p:spPr>
          <a:xfrm flipH="1">
            <a:off x="8213523" y="4512551"/>
            <a:ext cx="1515101" cy="26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67">
            <a:extLst>
              <a:ext uri="{FF2B5EF4-FFF2-40B4-BE49-F238E27FC236}">
                <a16:creationId xmlns:a16="http://schemas.microsoft.com/office/drawing/2014/main" id="{A7744F0D-1E16-3116-A8BD-BD6D443604D6}"/>
              </a:ext>
            </a:extLst>
          </p:cNvPr>
          <p:cNvCxnSpPr>
            <a:cxnSpLocks/>
          </p:cNvCxnSpPr>
          <p:nvPr/>
        </p:nvCxnSpPr>
        <p:spPr>
          <a:xfrm flipH="1">
            <a:off x="8249633" y="5355211"/>
            <a:ext cx="1505562" cy="45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69">
            <a:extLst>
              <a:ext uri="{FF2B5EF4-FFF2-40B4-BE49-F238E27FC236}">
                <a16:creationId xmlns:a16="http://schemas.microsoft.com/office/drawing/2014/main" id="{3FBCE4CF-D1C9-E126-BCCF-8DF0BD138082}"/>
              </a:ext>
            </a:extLst>
          </p:cNvPr>
          <p:cNvCxnSpPr>
            <a:cxnSpLocks/>
            <a:stCxn id="23" idx="1"/>
            <a:endCxn id="15" idx="3"/>
          </p:cNvCxnSpPr>
          <p:nvPr/>
        </p:nvCxnSpPr>
        <p:spPr>
          <a:xfrm flipH="1">
            <a:off x="8223061" y="6161750"/>
            <a:ext cx="15055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71">
            <a:extLst>
              <a:ext uri="{FF2B5EF4-FFF2-40B4-BE49-F238E27FC236}">
                <a16:creationId xmlns:a16="http://schemas.microsoft.com/office/drawing/2014/main" id="{7D4C7FA0-344D-80AA-EB2C-1AC09FF375A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8275698" y="3697991"/>
            <a:ext cx="1446327" cy="71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73">
            <a:extLst>
              <a:ext uri="{FF2B5EF4-FFF2-40B4-BE49-F238E27FC236}">
                <a16:creationId xmlns:a16="http://schemas.microsoft.com/office/drawing/2014/main" id="{C4F8D16F-653D-351A-A9A8-50A739CEA1C4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8285236" y="3697991"/>
            <a:ext cx="1436789" cy="1601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75">
            <a:extLst>
              <a:ext uri="{FF2B5EF4-FFF2-40B4-BE49-F238E27FC236}">
                <a16:creationId xmlns:a16="http://schemas.microsoft.com/office/drawing/2014/main" id="{3C8C571E-47B2-BBA2-1516-1BA5B16767DD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8285236" y="3697991"/>
            <a:ext cx="1436789" cy="2347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ลูกศรเชื่อมต่อแบบตรง 77">
            <a:extLst>
              <a:ext uri="{FF2B5EF4-FFF2-40B4-BE49-F238E27FC236}">
                <a16:creationId xmlns:a16="http://schemas.microsoft.com/office/drawing/2014/main" id="{9641F09A-3922-79CB-6C0B-997D3D26623E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8185728" y="2318917"/>
            <a:ext cx="1536297" cy="137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สี่เหลี่ยมผืนผ้า 79">
            <a:extLst>
              <a:ext uri="{FF2B5EF4-FFF2-40B4-BE49-F238E27FC236}">
                <a16:creationId xmlns:a16="http://schemas.microsoft.com/office/drawing/2014/main" id="{424FE388-ECEB-7053-C3AC-CE260DA54FB5}"/>
              </a:ext>
            </a:extLst>
          </p:cNvPr>
          <p:cNvSpPr/>
          <p:nvPr/>
        </p:nvSpPr>
        <p:spPr>
          <a:xfrm>
            <a:off x="8198664" y="3490054"/>
            <a:ext cx="994849" cy="331353"/>
          </a:xfrm>
          <a:prstGeom prst="rect">
            <a:avLst/>
          </a:prstGeom>
        </p:spPr>
        <p:txBody>
          <a:bodyPr wrap="none" lIns="114789" tIns="57394" rIns="114789" bIns="57394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EB,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 </a:t>
            </a:r>
            <a:endParaRPr lang="th-TH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3" name="สี่เหลี่ยมผืนผ้า 80">
            <a:extLst>
              <a:ext uri="{FF2B5EF4-FFF2-40B4-BE49-F238E27FC236}">
                <a16:creationId xmlns:a16="http://schemas.microsoft.com/office/drawing/2014/main" id="{6DE28A80-D63A-A9D5-2491-60A2814C2068}"/>
              </a:ext>
            </a:extLst>
          </p:cNvPr>
          <p:cNvSpPr/>
          <p:nvPr/>
        </p:nvSpPr>
        <p:spPr>
          <a:xfrm>
            <a:off x="8596572" y="5888405"/>
            <a:ext cx="882639" cy="331353"/>
          </a:xfrm>
          <a:prstGeom prst="rect">
            <a:avLst/>
          </a:prstGeom>
        </p:spPr>
        <p:txBody>
          <a:bodyPr wrap="none" lIns="114789" tIns="57394" rIns="114789" bIns="57394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4" name="สี่เหลี่ยมผืนผ้า 81">
            <a:extLst>
              <a:ext uri="{FF2B5EF4-FFF2-40B4-BE49-F238E27FC236}">
                <a16:creationId xmlns:a16="http://schemas.microsoft.com/office/drawing/2014/main" id="{76BC85FB-AA75-4E56-C9F8-E3A2F3FCFD23}"/>
              </a:ext>
            </a:extLst>
          </p:cNvPr>
          <p:cNvSpPr/>
          <p:nvPr/>
        </p:nvSpPr>
        <p:spPr>
          <a:xfrm>
            <a:off x="8112239" y="1965066"/>
            <a:ext cx="1355792" cy="331353"/>
          </a:xfrm>
          <a:prstGeom prst="rect">
            <a:avLst/>
          </a:prstGeom>
        </p:spPr>
        <p:txBody>
          <a:bodyPr wrap="square" lIns="114789" tIns="57394" rIns="114789" bIns="57394">
            <a:spAutoFit/>
          </a:bodyPr>
          <a:lstStyle/>
          <a:p>
            <a:r>
              <a:rPr lang="th-TH" sz="1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5" name="สี่เหลี่ยมผืนผ้า 82">
            <a:extLst>
              <a:ext uri="{FF2B5EF4-FFF2-40B4-BE49-F238E27FC236}">
                <a16:creationId xmlns:a16="http://schemas.microsoft.com/office/drawing/2014/main" id="{E4AE5620-38DF-AA96-B715-5E4317EAFC87}"/>
              </a:ext>
            </a:extLst>
          </p:cNvPr>
          <p:cNvSpPr/>
          <p:nvPr/>
        </p:nvSpPr>
        <p:spPr>
          <a:xfrm>
            <a:off x="8276396" y="4306012"/>
            <a:ext cx="954775" cy="546796"/>
          </a:xfrm>
          <a:prstGeom prst="rect">
            <a:avLst/>
          </a:prstGeom>
        </p:spPr>
        <p:txBody>
          <a:bodyPr wrap="none" lIns="114789" tIns="57394" rIns="114789" bIns="57394">
            <a:spAutoFit/>
          </a:bodyPr>
          <a:lstStyle/>
          <a:p>
            <a:r>
              <a:rPr lang="th-TH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</a:t>
            </a:r>
            <a:r>
              <a:rPr lang="en-US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EB,</a:t>
            </a:r>
            <a:r>
              <a:rPr lang="th-TH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นวัตกรรม</a:t>
            </a:r>
          </a:p>
          <a:p>
            <a:r>
              <a:rPr lang="en-US" sz="1400" dirty="0" err="1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Sefty</a:t>
            </a:r>
            <a:r>
              <a:rPr lang="en-US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/Risk</a:t>
            </a:r>
            <a:r>
              <a:rPr lang="th-TH" sz="14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</a:t>
            </a:r>
            <a:endParaRPr lang="th-TH" sz="1400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56" name="ลูกศรเชื่อมต่อแบบตรง 83">
            <a:extLst>
              <a:ext uri="{FF2B5EF4-FFF2-40B4-BE49-F238E27FC236}">
                <a16:creationId xmlns:a16="http://schemas.microsoft.com/office/drawing/2014/main" id="{1B2AE82B-F356-E0A7-AE5E-EB366F90B766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8177225" y="2235393"/>
            <a:ext cx="1510271" cy="700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ลูกศรเชื่อมต่อแบบตรง 85">
            <a:extLst>
              <a:ext uri="{FF2B5EF4-FFF2-40B4-BE49-F238E27FC236}">
                <a16:creationId xmlns:a16="http://schemas.microsoft.com/office/drawing/2014/main" id="{72CEB884-6532-1FAC-3A3F-CF8647019302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8239400" y="3035330"/>
            <a:ext cx="1482625" cy="66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ตัวแทนหมายเลขสไลด์ 3">
            <a:extLst>
              <a:ext uri="{FF2B5EF4-FFF2-40B4-BE49-F238E27FC236}">
                <a16:creationId xmlns:a16="http://schemas.microsoft.com/office/drawing/2014/main" id="{4E838102-6C2C-820E-AFB6-0D4964F1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45E68964-9426-4831-8F17-B89633F718BE}" type="slidenum">
              <a:rPr lang="en-US" smtClean="0"/>
              <a:t>24</a:t>
            </a:fld>
            <a:endParaRPr lang="en-US"/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2FA4C69F-3FAC-E537-86AD-E18B3AE32D47}"/>
              </a:ext>
            </a:extLst>
          </p:cNvPr>
          <p:cNvSpPr/>
          <p:nvPr/>
        </p:nvSpPr>
        <p:spPr>
          <a:xfrm>
            <a:off x="606186" y="1374673"/>
            <a:ext cx="1265568" cy="47999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Purpose</a:t>
            </a:r>
            <a:endParaRPr lang="th-TH" sz="24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22" name="Rounded Rectangle 3">
            <a:extLst>
              <a:ext uri="{FF2B5EF4-FFF2-40B4-BE49-F238E27FC236}">
                <a16:creationId xmlns:a16="http://schemas.microsoft.com/office/drawing/2014/main" id="{C6E92E2C-CA9F-2FCB-377E-B601262CFA04}"/>
              </a:ext>
            </a:extLst>
          </p:cNvPr>
          <p:cNvSpPr/>
          <p:nvPr/>
        </p:nvSpPr>
        <p:spPr>
          <a:xfrm>
            <a:off x="3194893" y="1392194"/>
            <a:ext cx="2005964" cy="47999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Primary Driver</a:t>
            </a:r>
            <a:endParaRPr lang="th-TH" sz="24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23" name="Rounded Rectangle 3">
            <a:extLst>
              <a:ext uri="{FF2B5EF4-FFF2-40B4-BE49-F238E27FC236}">
                <a16:creationId xmlns:a16="http://schemas.microsoft.com/office/drawing/2014/main" id="{0895136D-2898-C6A2-EFE9-F74E505FAA97}"/>
              </a:ext>
            </a:extLst>
          </p:cNvPr>
          <p:cNvSpPr/>
          <p:nvPr/>
        </p:nvSpPr>
        <p:spPr>
          <a:xfrm>
            <a:off x="6140561" y="1333731"/>
            <a:ext cx="2005964" cy="47999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Secondary Driver</a:t>
            </a:r>
            <a:endParaRPr lang="th-TH" sz="2400" b="1" dirty="0">
              <a:solidFill>
                <a:sysClr val="windowText" lastClr="000000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24" name="Rounded Rectangle 3">
            <a:extLst>
              <a:ext uri="{FF2B5EF4-FFF2-40B4-BE49-F238E27FC236}">
                <a16:creationId xmlns:a16="http://schemas.microsoft.com/office/drawing/2014/main" id="{DA08BA3D-1F87-6BA4-B4CD-2C5E92F7EFFC}"/>
              </a:ext>
            </a:extLst>
          </p:cNvPr>
          <p:cNvSpPr/>
          <p:nvPr/>
        </p:nvSpPr>
        <p:spPr>
          <a:xfrm>
            <a:off x="9652929" y="1286263"/>
            <a:ext cx="2005964" cy="47999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Intervention</a:t>
            </a:r>
            <a:endParaRPr lang="th-TH" sz="23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1666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ounded Rectangle 3">
            <a:extLst>
              <a:ext uri="{FF2B5EF4-FFF2-40B4-BE49-F238E27FC236}">
                <a16:creationId xmlns:a16="http://schemas.microsoft.com/office/drawing/2014/main" id="{43D977E7-A4AC-29CB-8747-FBA579A71038}"/>
              </a:ext>
            </a:extLst>
          </p:cNvPr>
          <p:cNvSpPr/>
          <p:nvPr/>
        </p:nvSpPr>
        <p:spPr>
          <a:xfrm>
            <a:off x="3457751" y="1775308"/>
            <a:ext cx="5482622" cy="76945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54" name="รูปภาพ 7">
            <a:extLst>
              <a:ext uri="{FF2B5EF4-FFF2-40B4-BE49-F238E27FC236}">
                <a16:creationId xmlns:a16="http://schemas.microsoft.com/office/drawing/2014/main" id="{CDD8FD79-306F-D6E8-681E-644A75F61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FC515E-C4BA-1EFF-9EB5-7138A682C582}"/>
              </a:ext>
            </a:extLst>
          </p:cNvPr>
          <p:cNvSpPr txBox="1"/>
          <p:nvPr/>
        </p:nvSpPr>
        <p:spPr>
          <a:xfrm>
            <a:off x="3143346" y="1913269"/>
            <a:ext cx="6111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Process Flowchart </a:t>
            </a:r>
            <a:r>
              <a:rPr lang="th-TH" sz="28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การดูแลผู้ป่วย</a:t>
            </a:r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Preterm labor </a:t>
            </a:r>
            <a:endParaRPr lang="th-TH" sz="28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D9599-1358-F3E5-FD82-4577BAAECCAF}"/>
              </a:ext>
            </a:extLst>
          </p:cNvPr>
          <p:cNvSpPr txBox="1"/>
          <p:nvPr/>
        </p:nvSpPr>
        <p:spPr>
          <a:xfrm>
            <a:off x="5421478" y="320518"/>
            <a:ext cx="30086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Preterm labor</a:t>
            </a:r>
            <a:endParaRPr lang="en-US" sz="4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69D46CE6-FBCA-40DD-A211-6CB812C338F5}"/>
              </a:ext>
            </a:extLst>
          </p:cNvPr>
          <p:cNvSpPr/>
          <p:nvPr/>
        </p:nvSpPr>
        <p:spPr>
          <a:xfrm>
            <a:off x="7379186" y="2826870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CEDE1390-7D18-41C8-B606-A6F004C17512}"/>
              </a:ext>
            </a:extLst>
          </p:cNvPr>
          <p:cNvSpPr/>
          <p:nvPr/>
        </p:nvSpPr>
        <p:spPr>
          <a:xfrm>
            <a:off x="4983669" y="2819362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333A9464-BBF4-4AF2-B0E0-F85498599203}"/>
              </a:ext>
            </a:extLst>
          </p:cNvPr>
          <p:cNvSpPr/>
          <p:nvPr/>
        </p:nvSpPr>
        <p:spPr>
          <a:xfrm>
            <a:off x="2657849" y="2811712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9D8F22DB-B7DB-4EC4-BA16-240BF234933F}"/>
              </a:ext>
            </a:extLst>
          </p:cNvPr>
          <p:cNvSpPr/>
          <p:nvPr/>
        </p:nvSpPr>
        <p:spPr>
          <a:xfrm>
            <a:off x="332029" y="2826870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59" name="Freeform 62">
            <a:extLst>
              <a:ext uri="{FF2B5EF4-FFF2-40B4-BE49-F238E27FC236}">
                <a16:creationId xmlns:a16="http://schemas.microsoft.com/office/drawing/2014/main" id="{65C17250-F4C4-4F9E-99C9-0E718E253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25" y="5304717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 </a:t>
            </a:r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Preterm labor</a:t>
            </a:r>
            <a:endParaRPr lang="th-TH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มา </a:t>
            </a:r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ER/ANC</a:t>
            </a:r>
            <a:endParaRPr lang="th-TH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60" name="Freeform 133">
            <a:extLst>
              <a:ext uri="{FF2B5EF4-FFF2-40B4-BE49-F238E27FC236}">
                <a16:creationId xmlns:a16="http://schemas.microsoft.com/office/drawing/2014/main" id="{F6311765-2EB5-4ECC-B9D9-19C9FC066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342" y="5312208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(ER/ANC/LR)</a:t>
            </a:r>
            <a:endParaRPr lang="th-TH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61" name="Freeform 203">
            <a:extLst>
              <a:ext uri="{FF2B5EF4-FFF2-40B4-BE49-F238E27FC236}">
                <a16:creationId xmlns:a16="http://schemas.microsoft.com/office/drawing/2014/main" id="{0405635B-8596-4C10-A9EB-698BD4F72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320" y="5305958"/>
            <a:ext cx="2315984" cy="77462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ดูแลรักษา</a:t>
            </a:r>
            <a:endParaRPr lang="en-US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(LR)</a:t>
            </a:r>
            <a:endParaRPr lang="th-TH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62" name="Freeform 203">
            <a:extLst>
              <a:ext uri="{FF2B5EF4-FFF2-40B4-BE49-F238E27FC236}">
                <a16:creationId xmlns:a16="http://schemas.microsoft.com/office/drawing/2014/main" id="{BA119D4B-AA2F-4AE1-8A58-40CA7C54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963" y="5304717"/>
            <a:ext cx="2319695" cy="775865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วางแผนจำหน่าย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640DA52-5F24-DD68-7127-94A105836345}"/>
              </a:ext>
            </a:extLst>
          </p:cNvPr>
          <p:cNvSpPr/>
          <p:nvPr/>
        </p:nvSpPr>
        <p:spPr>
          <a:xfrm>
            <a:off x="9814651" y="2826870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64" name="Freeform 133">
            <a:extLst>
              <a:ext uri="{FF2B5EF4-FFF2-40B4-BE49-F238E27FC236}">
                <a16:creationId xmlns:a16="http://schemas.microsoft.com/office/drawing/2014/main" id="{5B5158FE-1370-2ED7-4956-5033883F9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006" y="5303889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ดูแลต่อเนื่อง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0D690F7-36B3-AE42-37EA-B72A4B1A3A50}"/>
              </a:ext>
            </a:extLst>
          </p:cNvPr>
          <p:cNvSpPr txBox="1"/>
          <p:nvPr/>
        </p:nvSpPr>
        <p:spPr>
          <a:xfrm>
            <a:off x="396475" y="3128474"/>
            <a:ext cx="196775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ขาดการสังเกต 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warning sign</a:t>
            </a:r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มาพบแพทย์ช้า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/Refer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ช้า</a:t>
            </a:r>
            <a:endParaRPr lang="en-US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Delayed Treatment</a:t>
            </a:r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1611C1B-4811-4D78-3D2E-4188CE5822E3}"/>
              </a:ext>
            </a:extLst>
          </p:cNvPr>
          <p:cNvSpPr txBox="1"/>
          <p:nvPr/>
        </p:nvSpPr>
        <p:spPr>
          <a:xfrm>
            <a:off x="2697796" y="3128473"/>
            <a:ext cx="210189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8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การประเมิน/วินิจฉัยไม่ครอบคลุม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,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ล่าช้า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ข้อจำกัดในการให้ยาป้องกันการคลอดก่อนกำหนด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ยับยั้งการคลอดล่าช้า</a:t>
            </a: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B1E7CC3-FF0D-B725-ADAF-89824EA87E13}"/>
              </a:ext>
            </a:extLst>
          </p:cNvPr>
          <p:cNvSpPr txBox="1"/>
          <p:nvPr/>
        </p:nvSpPr>
        <p:spPr>
          <a:xfrm>
            <a:off x="5023617" y="3128473"/>
            <a:ext cx="206194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ภาวะแทรกซ้อนของการให้ยายับยั้งการคลอด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ยับยั้งการคลอดไม่สำเร็จ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มีการ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Re-admit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ในผู้ป่วยกลุ่มเดิม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D34F200-3E9F-2B30-5877-01AA348E4057}"/>
              </a:ext>
            </a:extLst>
          </p:cNvPr>
          <p:cNvSpPr txBox="1"/>
          <p:nvPr/>
        </p:nvSpPr>
        <p:spPr>
          <a:xfrm>
            <a:off x="7419134" y="3128473"/>
            <a:ext cx="201311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การวางแผนจำหน่ายไม่ครอบคลุม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ปัญหาทำให้ผู้ป่วย/ผู้ดูแลขาดทักษะการดูแลตนเองและเฝ้าระวังในครรภ์หน้า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9745AE0-A6B4-88DC-AA1F-E77EC6C2A112}"/>
              </a:ext>
            </a:extLst>
          </p:cNvPr>
          <p:cNvSpPr txBox="1"/>
          <p:nvPr/>
        </p:nvSpPr>
        <p:spPr>
          <a:xfrm>
            <a:off x="9936171" y="3128473"/>
            <a:ext cx="20946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การสื่อสารข้อมูลไม่มีประสิทธิภาพ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ผู้ป่วยไม่ได้รับการเยี่ยมบ้านทั่วถึง</a:t>
            </a:r>
          </a:p>
        </p:txBody>
      </p:sp>
    </p:spTree>
    <p:extLst>
      <p:ext uri="{BB962C8B-B14F-4D97-AF65-F5344CB8AC3E}">
        <p14:creationId xmlns:p14="http://schemas.microsoft.com/office/powerpoint/2010/main" val="3292857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53506" y="92508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9717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958C59F-D720-4A96-E695-2172480E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97" y="1087453"/>
            <a:ext cx="5091094" cy="568960"/>
          </a:xfrm>
        </p:spPr>
        <p:txBody>
          <a:bodyPr>
            <a:normAutofit/>
          </a:bodyPr>
          <a:lstStyle/>
          <a:p>
            <a:pPr algn="ctr"/>
            <a:r>
              <a:rPr lang="th-TH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การจัดกระบวนการ การดูแลผู้ป่วย </a:t>
            </a:r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Preterm labor </a:t>
            </a:r>
            <a:endParaRPr lang="th-TH" sz="2000" b="1" dirty="0"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519F9-2DF6-0959-89B9-BA6A764C5EF7}"/>
              </a:ext>
            </a:extLst>
          </p:cNvPr>
          <p:cNvSpPr txBox="1"/>
          <p:nvPr/>
        </p:nvSpPr>
        <p:spPr>
          <a:xfrm>
            <a:off x="5421478" y="320518"/>
            <a:ext cx="30086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Preterm labor</a:t>
            </a:r>
            <a:endParaRPr lang="en-US" sz="4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7" name="ตาราง 3">
            <a:extLst>
              <a:ext uri="{FF2B5EF4-FFF2-40B4-BE49-F238E27FC236}">
                <a16:creationId xmlns:a16="http://schemas.microsoft.com/office/drawing/2014/main" id="{E7673455-074F-1F53-37BB-ED5C9D88778C}"/>
              </a:ext>
            </a:extLst>
          </p:cNvPr>
          <p:cNvGraphicFramePr>
            <a:graphicFrameLocks noGrp="1"/>
          </p:cNvGraphicFramePr>
          <p:nvPr/>
        </p:nvGraphicFramePr>
        <p:xfrm>
          <a:off x="97717" y="1633541"/>
          <a:ext cx="11996565" cy="49720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3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33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2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detection,early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diagnosis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ร้อยละการไ</a:t>
                      </a:r>
                      <a:r>
                        <a:rPr kumimoji="0" lang="th-TH" sz="16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ด้</a:t>
                      </a:r>
                      <a:r>
                        <a:rPr kumimoji="0" lang="th-TH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รับการดูแลยับยั้งการคลอด </a:t>
                      </a: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preterm labor</a:t>
                      </a:r>
                      <a:r>
                        <a:rPr kumimoji="0" lang="th-TH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ตาม </a:t>
                      </a: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31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ลดอัตราการคลอดก่อนกำหนด &lt;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preterm labor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ได้รับการดูแลอย่างเหมาะสม</a:t>
                      </a: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02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-อัตราการเกิดภาวะแทรกซ้อนของการยับยั้งการคลอด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-อัตราการยับยั้งการคลอดสำเร็จ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admit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ซ้ำด้วย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preterm labor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en-US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32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ฝึกทักษะการดูแลตนเองสำหรับผู้ป่วยและผู้ดูแลหลัก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-ร้อยละผลการประเมินความรู้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และความ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สามารถในการดูแลตนเองก่อนจำหน่าย</a:t>
                      </a:r>
                      <a:endParaRPr lang="th-TH" sz="16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31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 &amp; empowerment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education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-ร้อยละผลการประเมินความสามารถในการดูแลตนเองที่บ้าน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Humanize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 healthcare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31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Continuty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of care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Home visit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อัตราการเยี่ยมบ้าน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16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6957917-BEAB-BECD-6811-A2DE465D00CC}"/>
              </a:ext>
            </a:extLst>
          </p:cNvPr>
          <p:cNvGrpSpPr/>
          <p:nvPr/>
        </p:nvGrpSpPr>
        <p:grpSpPr>
          <a:xfrm>
            <a:off x="521087" y="1207260"/>
            <a:ext cx="414847" cy="366602"/>
            <a:chOff x="1049034" y="1668868"/>
            <a:chExt cx="414847" cy="36660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4C7B1A6-E50E-8FAE-F550-80B24C56A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B100DA4-4333-1F4F-F1D5-42827377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18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744D9871-E3A3-49D9-0258-309C1EF9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2" y="1512264"/>
            <a:ext cx="5265135" cy="622608"/>
          </a:xfrm>
        </p:spPr>
        <p:txBody>
          <a:bodyPr>
            <a:noAutofit/>
          </a:bodyPr>
          <a:lstStyle/>
          <a:p>
            <a:pPr algn="ctr"/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ผลลัพธ์และการพัฒนา  </a:t>
            </a:r>
            <a:r>
              <a:rPr lang="en-US" sz="2000" b="1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Preterm labor </a:t>
            </a:r>
            <a:r>
              <a:rPr lang="th-TH" sz="2000" b="1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เกณฑ์</a:t>
            </a:r>
            <a:r>
              <a:rPr lang="en-US" sz="2000" b="1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&lt;7%</a:t>
            </a:r>
            <a:r>
              <a:rPr lang="th-TH" sz="2000" b="1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ปี 2562-2566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ตัวแทนหมายเลขสไลด์ 1">
            <a:extLst>
              <a:ext uri="{FF2B5EF4-FFF2-40B4-BE49-F238E27FC236}">
                <a16:creationId xmlns:a16="http://schemas.microsoft.com/office/drawing/2014/main" id="{8A94485E-3072-2ABF-ADB6-26B64340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45E68964-9426-4831-8F17-B89633F718BE}" type="slidenum">
              <a:rPr lang="en-US" smtClean="0"/>
              <a:t>27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6032F-538F-4DFC-F688-3CF9AEC5FFB1}"/>
              </a:ext>
            </a:extLst>
          </p:cNvPr>
          <p:cNvSpPr txBox="1"/>
          <p:nvPr/>
        </p:nvSpPr>
        <p:spPr>
          <a:xfrm>
            <a:off x="2391218" y="6210623"/>
            <a:ext cx="7758653" cy="392908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2562             2563             2564            2565            2566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7C823-7B02-AF5C-E32D-7FCAAA5D39FF}"/>
              </a:ext>
            </a:extLst>
          </p:cNvPr>
          <p:cNvSpPr txBox="1"/>
          <p:nvPr/>
        </p:nvSpPr>
        <p:spPr>
          <a:xfrm>
            <a:off x="5421478" y="320518"/>
            <a:ext cx="30086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Preterm labor</a:t>
            </a:r>
            <a:endParaRPr lang="en-US" sz="4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4FAAADC-D4FF-8BFC-C42E-5EC9956E07A8}"/>
              </a:ext>
            </a:extLst>
          </p:cNvPr>
          <p:cNvGraphicFramePr/>
          <p:nvPr/>
        </p:nvGraphicFramePr>
        <p:xfrm>
          <a:off x="1376692" y="1798982"/>
          <a:ext cx="8756909" cy="458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34E29BB-6E0F-4C95-0D22-3D48C9790DBE}"/>
              </a:ext>
            </a:extLst>
          </p:cNvPr>
          <p:cNvSpPr txBox="1"/>
          <p:nvPr/>
        </p:nvSpPr>
        <p:spPr>
          <a:xfrm>
            <a:off x="2346078" y="3116558"/>
            <a:ext cx="1106453" cy="392908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8.33%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039E3E-2C65-035E-20B3-538CB6626EDC}"/>
              </a:ext>
            </a:extLst>
          </p:cNvPr>
          <p:cNvSpPr txBox="1"/>
          <p:nvPr/>
        </p:nvSpPr>
        <p:spPr>
          <a:xfrm>
            <a:off x="3871811" y="3950083"/>
            <a:ext cx="1106453" cy="392908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7.41%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30FB0E-F9D4-5EF6-CBC1-819F49FB9356}"/>
              </a:ext>
            </a:extLst>
          </p:cNvPr>
          <p:cNvGrpSpPr/>
          <p:nvPr/>
        </p:nvGrpSpPr>
        <p:grpSpPr>
          <a:xfrm>
            <a:off x="1643552" y="1723704"/>
            <a:ext cx="414847" cy="366602"/>
            <a:chOff x="1049034" y="1668868"/>
            <a:chExt cx="414847" cy="36660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B7D4C24-76BF-05C4-FAA9-F3DF53C07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8991C75-C86A-F677-DCDE-D6EE03173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D0560B-7271-9C27-533D-96F785D1F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3075" y="3967909"/>
            <a:ext cx="678071" cy="3895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9CCD341-43FC-6B24-350F-C4A88B1A74FA}"/>
              </a:ext>
            </a:extLst>
          </p:cNvPr>
          <p:cNvSpPr txBox="1"/>
          <p:nvPr/>
        </p:nvSpPr>
        <p:spPr>
          <a:xfrm>
            <a:off x="10751146" y="3948440"/>
            <a:ext cx="2446734" cy="392908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Preterm labor</a:t>
            </a:r>
          </a:p>
        </p:txBody>
      </p:sp>
    </p:spTree>
    <p:extLst>
      <p:ext uri="{BB962C8B-B14F-4D97-AF65-F5344CB8AC3E}">
        <p14:creationId xmlns:p14="http://schemas.microsoft.com/office/powerpoint/2010/main" val="399512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2899522" y="475788"/>
            <a:ext cx="648833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026985" y="475787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85" y="271228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E92928-5193-74DF-F46B-BFED7D35543C}"/>
              </a:ext>
            </a:extLst>
          </p:cNvPr>
          <p:cNvSpPr txBox="1"/>
          <p:nvPr/>
        </p:nvSpPr>
        <p:spPr>
          <a:xfrm>
            <a:off x="4469699" y="669245"/>
            <a:ext cx="611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pregnancy induce hypertension</a:t>
            </a:r>
            <a:endParaRPr lang="en-US" sz="36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81E6CC-5AAC-5CCF-ADD3-12C7C5586101}"/>
              </a:ext>
            </a:extLst>
          </p:cNvPr>
          <p:cNvGrpSpPr/>
          <p:nvPr/>
        </p:nvGrpSpPr>
        <p:grpSpPr>
          <a:xfrm>
            <a:off x="-5936" y="547546"/>
            <a:ext cx="4337858" cy="3545700"/>
            <a:chOff x="2198242" y="1221229"/>
            <a:chExt cx="4844721" cy="39600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4457C2-4483-1788-5C51-5B2C43E16E10}"/>
                </a:ext>
              </a:extLst>
            </p:cNvPr>
            <p:cNvGrpSpPr/>
            <p:nvPr/>
          </p:nvGrpSpPr>
          <p:grpSpPr>
            <a:xfrm>
              <a:off x="2198242" y="2387932"/>
              <a:ext cx="4844721" cy="2793297"/>
              <a:chOff x="2218633" y="2578626"/>
              <a:chExt cx="4263061" cy="2457931"/>
            </a:xfrm>
            <a:effectLst>
              <a:outerShdw blurRad="88900" dist="38100" sx="102000" sy="102000" algn="t" rotWithShape="0">
                <a:prstClr val="black">
                  <a:alpha val="31000"/>
                </a:prstClr>
              </a:outerShdw>
            </a:effectLst>
          </p:grpSpPr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E9CE906E-18D8-FAAE-30E0-B340EC08F69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124248">
                <a:off x="2225729" y="2578626"/>
                <a:ext cx="1294329" cy="1581370"/>
              </a:xfrm>
              <a:custGeom>
                <a:avLst/>
                <a:gdLst>
                  <a:gd name="T0" fmla="*/ 284 w 807"/>
                  <a:gd name="T1" fmla="*/ 0 h 998"/>
                  <a:gd name="T2" fmla="*/ 24 w 807"/>
                  <a:gd name="T3" fmla="*/ 454 h 998"/>
                  <a:gd name="T4" fmla="*/ 0 w 807"/>
                  <a:gd name="T5" fmla="*/ 545 h 998"/>
                  <a:gd name="T6" fmla="*/ 24 w 807"/>
                  <a:gd name="T7" fmla="*/ 636 h 998"/>
                  <a:gd name="T8" fmla="*/ 233 w 807"/>
                  <a:gd name="T9" fmla="*/ 998 h 998"/>
                  <a:gd name="T10" fmla="*/ 807 w 807"/>
                  <a:gd name="T11" fmla="*/ 0 h 998"/>
                  <a:gd name="T12" fmla="*/ 284 w 807"/>
                  <a:gd name="T13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7" h="998">
                    <a:moveTo>
                      <a:pt x="284" y="0"/>
                    </a:moveTo>
                    <a:cubicBezTo>
                      <a:pt x="246" y="66"/>
                      <a:pt x="24" y="454"/>
                      <a:pt x="24" y="454"/>
                    </a:cubicBezTo>
                    <a:cubicBezTo>
                      <a:pt x="9" y="481"/>
                      <a:pt x="0" y="512"/>
                      <a:pt x="0" y="545"/>
                    </a:cubicBezTo>
                    <a:cubicBezTo>
                      <a:pt x="0" y="578"/>
                      <a:pt x="9" y="609"/>
                      <a:pt x="24" y="636"/>
                    </a:cubicBezTo>
                    <a:cubicBezTo>
                      <a:pt x="233" y="998"/>
                      <a:pt x="233" y="998"/>
                      <a:pt x="233" y="998"/>
                    </a:cubicBezTo>
                    <a:cubicBezTo>
                      <a:pt x="233" y="998"/>
                      <a:pt x="667" y="242"/>
                      <a:pt x="807" y="0"/>
                    </a:cubicBez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F378C29A-F2F5-0E11-F009-66C3A3592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633" y="3077417"/>
                <a:ext cx="4263061" cy="1959140"/>
              </a:xfrm>
              <a:custGeom>
                <a:avLst/>
                <a:gdLst>
                  <a:gd name="T0" fmla="*/ 785 w 1684"/>
                  <a:gd name="T1" fmla="*/ 999 h 999"/>
                  <a:gd name="T2" fmla="*/ 884 w 1684"/>
                  <a:gd name="T3" fmla="*/ 726 h 999"/>
                  <a:gd name="T4" fmla="*/ 865 w 1684"/>
                  <a:gd name="T5" fmla="*/ 726 h 999"/>
                  <a:gd name="T6" fmla="*/ 381 w 1684"/>
                  <a:gd name="T7" fmla="*/ 726 h 999"/>
                  <a:gd name="T8" fmla="*/ 290 w 1684"/>
                  <a:gd name="T9" fmla="*/ 702 h 999"/>
                  <a:gd name="T10" fmla="*/ 224 w 1684"/>
                  <a:gd name="T11" fmla="*/ 636 h 999"/>
                  <a:gd name="T12" fmla="*/ 0 w 1684"/>
                  <a:gd name="T13" fmla="*/ 246 h 999"/>
                  <a:gd name="T14" fmla="*/ 102 w 1684"/>
                  <a:gd name="T15" fmla="*/ 273 h 999"/>
                  <a:gd name="T16" fmla="*/ 865 w 1684"/>
                  <a:gd name="T17" fmla="*/ 273 h 999"/>
                  <a:gd name="T18" fmla="*/ 884 w 1684"/>
                  <a:gd name="T19" fmla="*/ 273 h 999"/>
                  <a:gd name="T20" fmla="*/ 785 w 1684"/>
                  <a:gd name="T21" fmla="*/ 0 h 999"/>
                  <a:gd name="T22" fmla="*/ 1683 w 1684"/>
                  <a:gd name="T23" fmla="*/ 500 h 999"/>
                  <a:gd name="T24" fmla="*/ 1684 w 1684"/>
                  <a:gd name="T25" fmla="*/ 500 h 999"/>
                  <a:gd name="T26" fmla="*/ 785 w 1684"/>
                  <a:gd name="T27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4" h="999">
                    <a:moveTo>
                      <a:pt x="785" y="999"/>
                    </a:moveTo>
                    <a:cubicBezTo>
                      <a:pt x="884" y="726"/>
                      <a:pt x="884" y="726"/>
                      <a:pt x="884" y="726"/>
                    </a:cubicBezTo>
                    <a:cubicBezTo>
                      <a:pt x="865" y="726"/>
                      <a:pt x="865" y="726"/>
                      <a:pt x="865" y="726"/>
                    </a:cubicBezTo>
                    <a:cubicBezTo>
                      <a:pt x="381" y="726"/>
                      <a:pt x="381" y="726"/>
                      <a:pt x="381" y="726"/>
                    </a:cubicBezTo>
                    <a:cubicBezTo>
                      <a:pt x="350" y="726"/>
                      <a:pt x="319" y="719"/>
                      <a:pt x="290" y="702"/>
                    </a:cubicBezTo>
                    <a:cubicBezTo>
                      <a:pt x="262" y="686"/>
                      <a:pt x="240" y="662"/>
                      <a:pt x="224" y="63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6"/>
                      <a:pt x="39" y="273"/>
                      <a:pt x="102" y="273"/>
                    </a:cubicBezTo>
                    <a:cubicBezTo>
                      <a:pt x="165" y="273"/>
                      <a:pt x="865" y="273"/>
                      <a:pt x="865" y="273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785" y="0"/>
                      <a:pt x="785" y="0"/>
                      <a:pt x="785" y="0"/>
                    </a:cubicBezTo>
                    <a:cubicBezTo>
                      <a:pt x="1015" y="200"/>
                      <a:pt x="1385" y="389"/>
                      <a:pt x="1683" y="500"/>
                    </a:cubicBezTo>
                    <a:cubicBezTo>
                      <a:pt x="1683" y="500"/>
                      <a:pt x="1683" y="500"/>
                      <a:pt x="1684" y="500"/>
                    </a:cubicBezTo>
                    <a:cubicBezTo>
                      <a:pt x="1385" y="610"/>
                      <a:pt x="1015" y="799"/>
                      <a:pt x="785" y="99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  <a:p>
                <a:endParaRPr lang="en-US" sz="2000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  <a:p>
                <a:endParaRPr lang="en-US" sz="2000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E9ADFD-70BC-66E4-AF15-21BF75FA4D22}"/>
                </a:ext>
              </a:extLst>
            </p:cNvPr>
            <p:cNvSpPr txBox="1"/>
            <p:nvPr/>
          </p:nvSpPr>
          <p:spPr>
            <a:xfrm>
              <a:off x="2617790" y="122122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A038EF-1185-8EC4-8343-35004A775873}"/>
                </a:ext>
              </a:extLst>
            </p:cNvPr>
            <p:cNvSpPr txBox="1"/>
            <p:nvPr/>
          </p:nvSpPr>
          <p:spPr>
            <a:xfrm>
              <a:off x="2617790" y="444542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691FC0-A637-1851-8184-39F712D55BD9}"/>
                </a:ext>
              </a:extLst>
            </p:cNvPr>
            <p:cNvGrpSpPr/>
            <p:nvPr/>
          </p:nvGrpSpPr>
          <p:grpSpPr>
            <a:xfrm>
              <a:off x="4299577" y="2083569"/>
              <a:ext cx="582521" cy="639922"/>
              <a:chOff x="4776788" y="2243138"/>
              <a:chExt cx="434976" cy="477838"/>
            </a:xfrm>
            <a:solidFill>
              <a:schemeClr val="bg1"/>
            </a:solidFill>
          </p:grpSpPr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95A0C840-8C05-27C4-23C6-B2ABB3CD48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8226" y="2316163"/>
                <a:ext cx="292100" cy="404813"/>
              </a:xfrm>
              <a:custGeom>
                <a:avLst/>
                <a:gdLst>
                  <a:gd name="T0" fmla="*/ 750 w 2029"/>
                  <a:gd name="T1" fmla="*/ 299 h 2800"/>
                  <a:gd name="T2" fmla="*/ 479 w 2029"/>
                  <a:gd name="T3" fmla="*/ 466 h 2800"/>
                  <a:gd name="T4" fmla="*/ 304 w 2029"/>
                  <a:gd name="T5" fmla="*/ 723 h 2800"/>
                  <a:gd name="T6" fmla="*/ 259 w 2029"/>
                  <a:gd name="T7" fmla="*/ 1034 h 2800"/>
                  <a:gd name="T8" fmla="*/ 314 w 2029"/>
                  <a:gd name="T9" fmla="*/ 1283 h 2800"/>
                  <a:gd name="T10" fmla="*/ 414 w 2029"/>
                  <a:gd name="T11" fmla="*/ 1472 h 2800"/>
                  <a:gd name="T12" fmla="*/ 530 w 2029"/>
                  <a:gd name="T13" fmla="*/ 1646 h 2800"/>
                  <a:gd name="T14" fmla="*/ 603 w 2029"/>
                  <a:gd name="T15" fmla="*/ 1843 h 2800"/>
                  <a:gd name="T16" fmla="*/ 647 w 2029"/>
                  <a:gd name="T17" fmla="*/ 1978 h 2800"/>
                  <a:gd name="T18" fmla="*/ 1346 w 2029"/>
                  <a:gd name="T19" fmla="*/ 2011 h 2800"/>
                  <a:gd name="T20" fmla="*/ 1421 w 2029"/>
                  <a:gd name="T21" fmla="*/ 1912 h 2800"/>
                  <a:gd name="T22" fmla="*/ 1460 w 2029"/>
                  <a:gd name="T23" fmla="*/ 1721 h 2800"/>
                  <a:gd name="T24" fmla="*/ 1570 w 2029"/>
                  <a:gd name="T25" fmla="*/ 1538 h 2800"/>
                  <a:gd name="T26" fmla="*/ 1678 w 2029"/>
                  <a:gd name="T27" fmla="*/ 1364 h 2800"/>
                  <a:gd name="T28" fmla="*/ 1756 w 2029"/>
                  <a:gd name="T29" fmla="*/ 1143 h 2800"/>
                  <a:gd name="T30" fmla="*/ 1760 w 2029"/>
                  <a:gd name="T31" fmla="*/ 844 h 2800"/>
                  <a:gd name="T32" fmla="*/ 1634 w 2029"/>
                  <a:gd name="T33" fmla="*/ 559 h 2800"/>
                  <a:gd name="T34" fmla="*/ 1397 w 2029"/>
                  <a:gd name="T35" fmla="*/ 352 h 2800"/>
                  <a:gd name="T36" fmla="*/ 1084 w 2029"/>
                  <a:gd name="T37" fmla="*/ 258 h 2800"/>
                  <a:gd name="T38" fmla="*/ 1258 w 2029"/>
                  <a:gd name="T39" fmla="*/ 29 h 2800"/>
                  <a:gd name="T40" fmla="*/ 1613 w 2029"/>
                  <a:gd name="T41" fmla="*/ 188 h 2800"/>
                  <a:gd name="T42" fmla="*/ 1877 w 2029"/>
                  <a:gd name="T43" fmla="*/ 461 h 2800"/>
                  <a:gd name="T44" fmla="*/ 2015 w 2029"/>
                  <a:gd name="T45" fmla="*/ 815 h 2800"/>
                  <a:gd name="T46" fmla="*/ 2013 w 2029"/>
                  <a:gd name="T47" fmla="*/ 1166 h 2800"/>
                  <a:gd name="T48" fmla="*/ 1934 w 2029"/>
                  <a:gd name="T49" fmla="*/ 1424 h 2800"/>
                  <a:gd name="T50" fmla="*/ 1825 w 2029"/>
                  <a:gd name="T51" fmla="*/ 1617 h 2800"/>
                  <a:gd name="T52" fmla="*/ 1714 w 2029"/>
                  <a:gd name="T53" fmla="*/ 1785 h 2800"/>
                  <a:gd name="T54" fmla="*/ 1677 w 2029"/>
                  <a:gd name="T55" fmla="*/ 1934 h 2800"/>
                  <a:gd name="T56" fmla="*/ 1572 w 2029"/>
                  <a:gd name="T57" fmla="*/ 2150 h 2800"/>
                  <a:gd name="T58" fmla="*/ 1487 w 2029"/>
                  <a:gd name="T59" fmla="*/ 2294 h 2800"/>
                  <a:gd name="T60" fmla="*/ 1480 w 2029"/>
                  <a:gd name="T61" fmla="*/ 2429 h 2800"/>
                  <a:gd name="T62" fmla="*/ 1476 w 2029"/>
                  <a:gd name="T63" fmla="*/ 2492 h 2800"/>
                  <a:gd name="T64" fmla="*/ 1446 w 2029"/>
                  <a:gd name="T65" fmla="*/ 2575 h 2800"/>
                  <a:gd name="T66" fmla="*/ 1340 w 2029"/>
                  <a:gd name="T67" fmla="*/ 2666 h 2800"/>
                  <a:gd name="T68" fmla="*/ 1184 w 2029"/>
                  <a:gd name="T69" fmla="*/ 2779 h 2800"/>
                  <a:gd name="T70" fmla="*/ 891 w 2029"/>
                  <a:gd name="T71" fmla="*/ 2798 h 2800"/>
                  <a:gd name="T72" fmla="*/ 762 w 2029"/>
                  <a:gd name="T73" fmla="*/ 2698 h 2800"/>
                  <a:gd name="T74" fmla="*/ 607 w 2029"/>
                  <a:gd name="T75" fmla="*/ 2606 h 2800"/>
                  <a:gd name="T76" fmla="*/ 556 w 2029"/>
                  <a:gd name="T77" fmla="*/ 2509 h 2800"/>
                  <a:gd name="T78" fmla="*/ 551 w 2029"/>
                  <a:gd name="T79" fmla="*/ 2466 h 2800"/>
                  <a:gd name="T80" fmla="*/ 545 w 2029"/>
                  <a:gd name="T81" fmla="*/ 2350 h 2800"/>
                  <a:gd name="T82" fmla="*/ 538 w 2029"/>
                  <a:gd name="T83" fmla="*/ 2221 h 2800"/>
                  <a:gd name="T84" fmla="*/ 376 w 2029"/>
                  <a:gd name="T85" fmla="*/ 2025 h 2800"/>
                  <a:gd name="T86" fmla="*/ 340 w 2029"/>
                  <a:gd name="T87" fmla="*/ 1839 h 2800"/>
                  <a:gd name="T88" fmla="*/ 248 w 2029"/>
                  <a:gd name="T89" fmla="*/ 1682 h 2800"/>
                  <a:gd name="T90" fmla="*/ 138 w 2029"/>
                  <a:gd name="T91" fmla="*/ 1508 h 2800"/>
                  <a:gd name="T92" fmla="*/ 41 w 2029"/>
                  <a:gd name="T93" fmla="*/ 1278 h 2800"/>
                  <a:gd name="T94" fmla="*/ 0 w 2029"/>
                  <a:gd name="T95" fmla="*/ 973 h 2800"/>
                  <a:gd name="T96" fmla="*/ 80 w 2029"/>
                  <a:gd name="T97" fmla="*/ 595 h 2800"/>
                  <a:gd name="T98" fmla="*/ 298 w 2029"/>
                  <a:gd name="T99" fmla="*/ 286 h 2800"/>
                  <a:gd name="T100" fmla="*/ 621 w 2029"/>
                  <a:gd name="T101" fmla="*/ 77 h 2800"/>
                  <a:gd name="T102" fmla="*/ 1014 w 2029"/>
                  <a:gd name="T103" fmla="*/ 0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29" h="2800">
                    <a:moveTo>
                      <a:pt x="1014" y="255"/>
                    </a:moveTo>
                    <a:lnTo>
                      <a:pt x="945" y="258"/>
                    </a:lnTo>
                    <a:lnTo>
                      <a:pt x="878" y="266"/>
                    </a:lnTo>
                    <a:lnTo>
                      <a:pt x="813" y="281"/>
                    </a:lnTo>
                    <a:lnTo>
                      <a:pt x="750" y="299"/>
                    </a:lnTo>
                    <a:lnTo>
                      <a:pt x="690" y="324"/>
                    </a:lnTo>
                    <a:lnTo>
                      <a:pt x="632" y="354"/>
                    </a:lnTo>
                    <a:lnTo>
                      <a:pt x="578" y="387"/>
                    </a:lnTo>
                    <a:lnTo>
                      <a:pt x="527" y="424"/>
                    </a:lnTo>
                    <a:lnTo>
                      <a:pt x="479" y="466"/>
                    </a:lnTo>
                    <a:lnTo>
                      <a:pt x="435" y="511"/>
                    </a:lnTo>
                    <a:lnTo>
                      <a:pt x="396" y="559"/>
                    </a:lnTo>
                    <a:lnTo>
                      <a:pt x="361" y="611"/>
                    </a:lnTo>
                    <a:lnTo>
                      <a:pt x="330" y="666"/>
                    </a:lnTo>
                    <a:lnTo>
                      <a:pt x="304" y="723"/>
                    </a:lnTo>
                    <a:lnTo>
                      <a:pt x="284" y="783"/>
                    </a:lnTo>
                    <a:lnTo>
                      <a:pt x="270" y="844"/>
                    </a:lnTo>
                    <a:lnTo>
                      <a:pt x="260" y="908"/>
                    </a:lnTo>
                    <a:lnTo>
                      <a:pt x="257" y="973"/>
                    </a:lnTo>
                    <a:lnTo>
                      <a:pt x="259" y="1034"/>
                    </a:lnTo>
                    <a:lnTo>
                      <a:pt x="264" y="1090"/>
                    </a:lnTo>
                    <a:lnTo>
                      <a:pt x="273" y="1143"/>
                    </a:lnTo>
                    <a:lnTo>
                      <a:pt x="284" y="1193"/>
                    </a:lnTo>
                    <a:lnTo>
                      <a:pt x="298" y="1240"/>
                    </a:lnTo>
                    <a:lnTo>
                      <a:pt x="314" y="1283"/>
                    </a:lnTo>
                    <a:lnTo>
                      <a:pt x="331" y="1325"/>
                    </a:lnTo>
                    <a:lnTo>
                      <a:pt x="351" y="1364"/>
                    </a:lnTo>
                    <a:lnTo>
                      <a:pt x="371" y="1402"/>
                    </a:lnTo>
                    <a:lnTo>
                      <a:pt x="393" y="1437"/>
                    </a:lnTo>
                    <a:lnTo>
                      <a:pt x="414" y="1472"/>
                    </a:lnTo>
                    <a:lnTo>
                      <a:pt x="437" y="1505"/>
                    </a:lnTo>
                    <a:lnTo>
                      <a:pt x="458" y="1537"/>
                    </a:lnTo>
                    <a:lnTo>
                      <a:pt x="483" y="1573"/>
                    </a:lnTo>
                    <a:lnTo>
                      <a:pt x="507" y="1610"/>
                    </a:lnTo>
                    <a:lnTo>
                      <a:pt x="530" y="1646"/>
                    </a:lnTo>
                    <a:lnTo>
                      <a:pt x="551" y="1683"/>
                    </a:lnTo>
                    <a:lnTo>
                      <a:pt x="569" y="1721"/>
                    </a:lnTo>
                    <a:lnTo>
                      <a:pt x="584" y="1760"/>
                    </a:lnTo>
                    <a:lnTo>
                      <a:pt x="595" y="1800"/>
                    </a:lnTo>
                    <a:lnTo>
                      <a:pt x="603" y="1843"/>
                    </a:lnTo>
                    <a:lnTo>
                      <a:pt x="605" y="1888"/>
                    </a:lnTo>
                    <a:lnTo>
                      <a:pt x="608" y="1912"/>
                    </a:lnTo>
                    <a:lnTo>
                      <a:pt x="617" y="1936"/>
                    </a:lnTo>
                    <a:lnTo>
                      <a:pt x="630" y="1958"/>
                    </a:lnTo>
                    <a:lnTo>
                      <a:pt x="647" y="1978"/>
                    </a:lnTo>
                    <a:lnTo>
                      <a:pt x="665" y="1996"/>
                    </a:lnTo>
                    <a:lnTo>
                      <a:pt x="683" y="2011"/>
                    </a:lnTo>
                    <a:lnTo>
                      <a:pt x="701" y="2025"/>
                    </a:lnTo>
                    <a:lnTo>
                      <a:pt x="1328" y="2025"/>
                    </a:lnTo>
                    <a:lnTo>
                      <a:pt x="1346" y="2011"/>
                    </a:lnTo>
                    <a:lnTo>
                      <a:pt x="1364" y="1996"/>
                    </a:lnTo>
                    <a:lnTo>
                      <a:pt x="1383" y="1978"/>
                    </a:lnTo>
                    <a:lnTo>
                      <a:pt x="1399" y="1958"/>
                    </a:lnTo>
                    <a:lnTo>
                      <a:pt x="1412" y="1936"/>
                    </a:lnTo>
                    <a:lnTo>
                      <a:pt x="1421" y="1912"/>
                    </a:lnTo>
                    <a:lnTo>
                      <a:pt x="1424" y="1888"/>
                    </a:lnTo>
                    <a:lnTo>
                      <a:pt x="1426" y="1843"/>
                    </a:lnTo>
                    <a:lnTo>
                      <a:pt x="1434" y="1800"/>
                    </a:lnTo>
                    <a:lnTo>
                      <a:pt x="1445" y="1760"/>
                    </a:lnTo>
                    <a:lnTo>
                      <a:pt x="1460" y="1721"/>
                    </a:lnTo>
                    <a:lnTo>
                      <a:pt x="1478" y="1684"/>
                    </a:lnTo>
                    <a:lnTo>
                      <a:pt x="1498" y="1646"/>
                    </a:lnTo>
                    <a:lnTo>
                      <a:pt x="1520" y="1610"/>
                    </a:lnTo>
                    <a:lnTo>
                      <a:pt x="1545" y="1574"/>
                    </a:lnTo>
                    <a:lnTo>
                      <a:pt x="1570" y="1538"/>
                    </a:lnTo>
                    <a:lnTo>
                      <a:pt x="1592" y="1506"/>
                    </a:lnTo>
                    <a:lnTo>
                      <a:pt x="1614" y="1473"/>
                    </a:lnTo>
                    <a:lnTo>
                      <a:pt x="1636" y="1438"/>
                    </a:lnTo>
                    <a:lnTo>
                      <a:pt x="1658" y="1402"/>
                    </a:lnTo>
                    <a:lnTo>
                      <a:pt x="1678" y="1364"/>
                    </a:lnTo>
                    <a:lnTo>
                      <a:pt x="1698" y="1325"/>
                    </a:lnTo>
                    <a:lnTo>
                      <a:pt x="1715" y="1283"/>
                    </a:lnTo>
                    <a:lnTo>
                      <a:pt x="1731" y="1240"/>
                    </a:lnTo>
                    <a:lnTo>
                      <a:pt x="1745" y="1193"/>
                    </a:lnTo>
                    <a:lnTo>
                      <a:pt x="1756" y="1143"/>
                    </a:lnTo>
                    <a:lnTo>
                      <a:pt x="1765" y="1090"/>
                    </a:lnTo>
                    <a:lnTo>
                      <a:pt x="1770" y="1034"/>
                    </a:lnTo>
                    <a:lnTo>
                      <a:pt x="1772" y="973"/>
                    </a:lnTo>
                    <a:lnTo>
                      <a:pt x="1769" y="908"/>
                    </a:lnTo>
                    <a:lnTo>
                      <a:pt x="1760" y="844"/>
                    </a:lnTo>
                    <a:lnTo>
                      <a:pt x="1745" y="782"/>
                    </a:lnTo>
                    <a:lnTo>
                      <a:pt x="1725" y="723"/>
                    </a:lnTo>
                    <a:lnTo>
                      <a:pt x="1700" y="666"/>
                    </a:lnTo>
                    <a:lnTo>
                      <a:pt x="1668" y="610"/>
                    </a:lnTo>
                    <a:lnTo>
                      <a:pt x="1634" y="559"/>
                    </a:lnTo>
                    <a:lnTo>
                      <a:pt x="1594" y="511"/>
                    </a:lnTo>
                    <a:lnTo>
                      <a:pt x="1550" y="466"/>
                    </a:lnTo>
                    <a:lnTo>
                      <a:pt x="1503" y="424"/>
                    </a:lnTo>
                    <a:lnTo>
                      <a:pt x="1451" y="386"/>
                    </a:lnTo>
                    <a:lnTo>
                      <a:pt x="1397" y="352"/>
                    </a:lnTo>
                    <a:lnTo>
                      <a:pt x="1339" y="324"/>
                    </a:lnTo>
                    <a:lnTo>
                      <a:pt x="1278" y="299"/>
                    </a:lnTo>
                    <a:lnTo>
                      <a:pt x="1216" y="281"/>
                    </a:lnTo>
                    <a:lnTo>
                      <a:pt x="1151" y="266"/>
                    </a:lnTo>
                    <a:lnTo>
                      <a:pt x="1084" y="258"/>
                    </a:lnTo>
                    <a:lnTo>
                      <a:pt x="1014" y="255"/>
                    </a:lnTo>
                    <a:close/>
                    <a:moveTo>
                      <a:pt x="1014" y="0"/>
                    </a:moveTo>
                    <a:lnTo>
                      <a:pt x="1097" y="3"/>
                    </a:lnTo>
                    <a:lnTo>
                      <a:pt x="1179" y="13"/>
                    </a:lnTo>
                    <a:lnTo>
                      <a:pt x="1258" y="29"/>
                    </a:lnTo>
                    <a:lnTo>
                      <a:pt x="1335" y="50"/>
                    </a:lnTo>
                    <a:lnTo>
                      <a:pt x="1408" y="77"/>
                    </a:lnTo>
                    <a:lnTo>
                      <a:pt x="1480" y="109"/>
                    </a:lnTo>
                    <a:lnTo>
                      <a:pt x="1548" y="147"/>
                    </a:lnTo>
                    <a:lnTo>
                      <a:pt x="1613" y="188"/>
                    </a:lnTo>
                    <a:lnTo>
                      <a:pt x="1673" y="235"/>
                    </a:lnTo>
                    <a:lnTo>
                      <a:pt x="1731" y="286"/>
                    </a:lnTo>
                    <a:lnTo>
                      <a:pt x="1783" y="340"/>
                    </a:lnTo>
                    <a:lnTo>
                      <a:pt x="1833" y="399"/>
                    </a:lnTo>
                    <a:lnTo>
                      <a:pt x="1877" y="461"/>
                    </a:lnTo>
                    <a:lnTo>
                      <a:pt x="1915" y="526"/>
                    </a:lnTo>
                    <a:lnTo>
                      <a:pt x="1949" y="595"/>
                    </a:lnTo>
                    <a:lnTo>
                      <a:pt x="1976" y="667"/>
                    </a:lnTo>
                    <a:lnTo>
                      <a:pt x="1999" y="739"/>
                    </a:lnTo>
                    <a:lnTo>
                      <a:pt x="2015" y="815"/>
                    </a:lnTo>
                    <a:lnTo>
                      <a:pt x="2025" y="893"/>
                    </a:lnTo>
                    <a:lnTo>
                      <a:pt x="2029" y="973"/>
                    </a:lnTo>
                    <a:lnTo>
                      <a:pt x="2026" y="1041"/>
                    </a:lnTo>
                    <a:lnTo>
                      <a:pt x="2021" y="1105"/>
                    </a:lnTo>
                    <a:lnTo>
                      <a:pt x="2013" y="1166"/>
                    </a:lnTo>
                    <a:lnTo>
                      <a:pt x="2001" y="1224"/>
                    </a:lnTo>
                    <a:lnTo>
                      <a:pt x="1988" y="1278"/>
                    </a:lnTo>
                    <a:lnTo>
                      <a:pt x="1972" y="1329"/>
                    </a:lnTo>
                    <a:lnTo>
                      <a:pt x="1953" y="1378"/>
                    </a:lnTo>
                    <a:lnTo>
                      <a:pt x="1934" y="1424"/>
                    </a:lnTo>
                    <a:lnTo>
                      <a:pt x="1913" y="1466"/>
                    </a:lnTo>
                    <a:lnTo>
                      <a:pt x="1892" y="1507"/>
                    </a:lnTo>
                    <a:lnTo>
                      <a:pt x="1869" y="1546"/>
                    </a:lnTo>
                    <a:lnTo>
                      <a:pt x="1847" y="1583"/>
                    </a:lnTo>
                    <a:lnTo>
                      <a:pt x="1825" y="1617"/>
                    </a:lnTo>
                    <a:lnTo>
                      <a:pt x="1803" y="1649"/>
                    </a:lnTo>
                    <a:lnTo>
                      <a:pt x="1781" y="1681"/>
                    </a:lnTo>
                    <a:lnTo>
                      <a:pt x="1756" y="1719"/>
                    </a:lnTo>
                    <a:lnTo>
                      <a:pt x="1733" y="1753"/>
                    </a:lnTo>
                    <a:lnTo>
                      <a:pt x="1714" y="1785"/>
                    </a:lnTo>
                    <a:lnTo>
                      <a:pt x="1700" y="1813"/>
                    </a:lnTo>
                    <a:lnTo>
                      <a:pt x="1689" y="1839"/>
                    </a:lnTo>
                    <a:lnTo>
                      <a:pt x="1682" y="1864"/>
                    </a:lnTo>
                    <a:lnTo>
                      <a:pt x="1680" y="1888"/>
                    </a:lnTo>
                    <a:lnTo>
                      <a:pt x="1677" y="1934"/>
                    </a:lnTo>
                    <a:lnTo>
                      <a:pt x="1667" y="1980"/>
                    </a:lnTo>
                    <a:lnTo>
                      <a:pt x="1652" y="2025"/>
                    </a:lnTo>
                    <a:lnTo>
                      <a:pt x="1630" y="2068"/>
                    </a:lnTo>
                    <a:lnTo>
                      <a:pt x="1604" y="2110"/>
                    </a:lnTo>
                    <a:lnTo>
                      <a:pt x="1572" y="2150"/>
                    </a:lnTo>
                    <a:lnTo>
                      <a:pt x="1534" y="2187"/>
                    </a:lnTo>
                    <a:lnTo>
                      <a:pt x="1491" y="2221"/>
                    </a:lnTo>
                    <a:lnTo>
                      <a:pt x="1490" y="2242"/>
                    </a:lnTo>
                    <a:lnTo>
                      <a:pt x="1489" y="2267"/>
                    </a:lnTo>
                    <a:lnTo>
                      <a:pt x="1487" y="2294"/>
                    </a:lnTo>
                    <a:lnTo>
                      <a:pt x="1486" y="2322"/>
                    </a:lnTo>
                    <a:lnTo>
                      <a:pt x="1484" y="2350"/>
                    </a:lnTo>
                    <a:lnTo>
                      <a:pt x="1483" y="2378"/>
                    </a:lnTo>
                    <a:lnTo>
                      <a:pt x="1481" y="2405"/>
                    </a:lnTo>
                    <a:lnTo>
                      <a:pt x="1480" y="2429"/>
                    </a:lnTo>
                    <a:lnTo>
                      <a:pt x="1479" y="2449"/>
                    </a:lnTo>
                    <a:lnTo>
                      <a:pt x="1478" y="2466"/>
                    </a:lnTo>
                    <a:lnTo>
                      <a:pt x="1478" y="2476"/>
                    </a:lnTo>
                    <a:lnTo>
                      <a:pt x="1476" y="2479"/>
                    </a:lnTo>
                    <a:lnTo>
                      <a:pt x="1476" y="2492"/>
                    </a:lnTo>
                    <a:lnTo>
                      <a:pt x="1474" y="2506"/>
                    </a:lnTo>
                    <a:lnTo>
                      <a:pt x="1470" y="2522"/>
                    </a:lnTo>
                    <a:lnTo>
                      <a:pt x="1465" y="2539"/>
                    </a:lnTo>
                    <a:lnTo>
                      <a:pt x="1457" y="2557"/>
                    </a:lnTo>
                    <a:lnTo>
                      <a:pt x="1446" y="2575"/>
                    </a:lnTo>
                    <a:lnTo>
                      <a:pt x="1432" y="2594"/>
                    </a:lnTo>
                    <a:lnTo>
                      <a:pt x="1416" y="2613"/>
                    </a:lnTo>
                    <a:lnTo>
                      <a:pt x="1395" y="2631"/>
                    </a:lnTo>
                    <a:lnTo>
                      <a:pt x="1370" y="2650"/>
                    </a:lnTo>
                    <a:lnTo>
                      <a:pt x="1340" y="2666"/>
                    </a:lnTo>
                    <a:lnTo>
                      <a:pt x="1307" y="2683"/>
                    </a:lnTo>
                    <a:lnTo>
                      <a:pt x="1267" y="2698"/>
                    </a:lnTo>
                    <a:lnTo>
                      <a:pt x="1244" y="2727"/>
                    </a:lnTo>
                    <a:lnTo>
                      <a:pt x="1216" y="2754"/>
                    </a:lnTo>
                    <a:lnTo>
                      <a:pt x="1184" y="2779"/>
                    </a:lnTo>
                    <a:lnTo>
                      <a:pt x="1162" y="2790"/>
                    </a:lnTo>
                    <a:lnTo>
                      <a:pt x="1138" y="2798"/>
                    </a:lnTo>
                    <a:lnTo>
                      <a:pt x="1113" y="2800"/>
                    </a:lnTo>
                    <a:lnTo>
                      <a:pt x="916" y="2800"/>
                    </a:lnTo>
                    <a:lnTo>
                      <a:pt x="891" y="2798"/>
                    </a:lnTo>
                    <a:lnTo>
                      <a:pt x="867" y="2790"/>
                    </a:lnTo>
                    <a:lnTo>
                      <a:pt x="845" y="2779"/>
                    </a:lnTo>
                    <a:lnTo>
                      <a:pt x="813" y="2754"/>
                    </a:lnTo>
                    <a:lnTo>
                      <a:pt x="785" y="2727"/>
                    </a:lnTo>
                    <a:lnTo>
                      <a:pt x="762" y="2698"/>
                    </a:lnTo>
                    <a:lnTo>
                      <a:pt x="720" y="2681"/>
                    </a:lnTo>
                    <a:lnTo>
                      <a:pt x="684" y="2664"/>
                    </a:lnTo>
                    <a:lnTo>
                      <a:pt x="653" y="2646"/>
                    </a:lnTo>
                    <a:lnTo>
                      <a:pt x="628" y="2626"/>
                    </a:lnTo>
                    <a:lnTo>
                      <a:pt x="607" y="2606"/>
                    </a:lnTo>
                    <a:lnTo>
                      <a:pt x="590" y="2585"/>
                    </a:lnTo>
                    <a:lnTo>
                      <a:pt x="578" y="2566"/>
                    </a:lnTo>
                    <a:lnTo>
                      <a:pt x="567" y="2546"/>
                    </a:lnTo>
                    <a:lnTo>
                      <a:pt x="561" y="2527"/>
                    </a:lnTo>
                    <a:lnTo>
                      <a:pt x="556" y="2509"/>
                    </a:lnTo>
                    <a:lnTo>
                      <a:pt x="554" y="2494"/>
                    </a:lnTo>
                    <a:lnTo>
                      <a:pt x="552" y="2479"/>
                    </a:lnTo>
                    <a:lnTo>
                      <a:pt x="552" y="2479"/>
                    </a:lnTo>
                    <a:lnTo>
                      <a:pt x="552" y="2476"/>
                    </a:lnTo>
                    <a:lnTo>
                      <a:pt x="551" y="2466"/>
                    </a:lnTo>
                    <a:lnTo>
                      <a:pt x="550" y="2449"/>
                    </a:lnTo>
                    <a:lnTo>
                      <a:pt x="549" y="2429"/>
                    </a:lnTo>
                    <a:lnTo>
                      <a:pt x="548" y="2405"/>
                    </a:lnTo>
                    <a:lnTo>
                      <a:pt x="546" y="2378"/>
                    </a:lnTo>
                    <a:lnTo>
                      <a:pt x="545" y="2350"/>
                    </a:lnTo>
                    <a:lnTo>
                      <a:pt x="543" y="2322"/>
                    </a:lnTo>
                    <a:lnTo>
                      <a:pt x="542" y="2294"/>
                    </a:lnTo>
                    <a:lnTo>
                      <a:pt x="540" y="2267"/>
                    </a:lnTo>
                    <a:lnTo>
                      <a:pt x="539" y="2242"/>
                    </a:lnTo>
                    <a:lnTo>
                      <a:pt x="538" y="2221"/>
                    </a:lnTo>
                    <a:lnTo>
                      <a:pt x="495" y="2187"/>
                    </a:lnTo>
                    <a:lnTo>
                      <a:pt x="457" y="2150"/>
                    </a:lnTo>
                    <a:lnTo>
                      <a:pt x="425" y="2110"/>
                    </a:lnTo>
                    <a:lnTo>
                      <a:pt x="398" y="2068"/>
                    </a:lnTo>
                    <a:lnTo>
                      <a:pt x="376" y="2025"/>
                    </a:lnTo>
                    <a:lnTo>
                      <a:pt x="362" y="1980"/>
                    </a:lnTo>
                    <a:lnTo>
                      <a:pt x="352" y="1934"/>
                    </a:lnTo>
                    <a:lnTo>
                      <a:pt x="349" y="1888"/>
                    </a:lnTo>
                    <a:lnTo>
                      <a:pt x="347" y="1864"/>
                    </a:lnTo>
                    <a:lnTo>
                      <a:pt x="340" y="1839"/>
                    </a:lnTo>
                    <a:lnTo>
                      <a:pt x="329" y="1813"/>
                    </a:lnTo>
                    <a:lnTo>
                      <a:pt x="315" y="1785"/>
                    </a:lnTo>
                    <a:lnTo>
                      <a:pt x="296" y="1753"/>
                    </a:lnTo>
                    <a:lnTo>
                      <a:pt x="274" y="1719"/>
                    </a:lnTo>
                    <a:lnTo>
                      <a:pt x="248" y="1682"/>
                    </a:lnTo>
                    <a:lnTo>
                      <a:pt x="227" y="1650"/>
                    </a:lnTo>
                    <a:lnTo>
                      <a:pt x="205" y="1617"/>
                    </a:lnTo>
                    <a:lnTo>
                      <a:pt x="182" y="1583"/>
                    </a:lnTo>
                    <a:lnTo>
                      <a:pt x="160" y="1546"/>
                    </a:lnTo>
                    <a:lnTo>
                      <a:pt x="138" y="1508"/>
                    </a:lnTo>
                    <a:lnTo>
                      <a:pt x="116" y="1466"/>
                    </a:lnTo>
                    <a:lnTo>
                      <a:pt x="95" y="1424"/>
                    </a:lnTo>
                    <a:lnTo>
                      <a:pt x="76" y="1378"/>
                    </a:lnTo>
                    <a:lnTo>
                      <a:pt x="57" y="1329"/>
                    </a:lnTo>
                    <a:lnTo>
                      <a:pt x="41" y="1278"/>
                    </a:lnTo>
                    <a:lnTo>
                      <a:pt x="28" y="1224"/>
                    </a:lnTo>
                    <a:lnTo>
                      <a:pt x="16" y="1166"/>
                    </a:lnTo>
                    <a:lnTo>
                      <a:pt x="8" y="1105"/>
                    </a:lnTo>
                    <a:lnTo>
                      <a:pt x="2" y="1041"/>
                    </a:lnTo>
                    <a:lnTo>
                      <a:pt x="0" y="973"/>
                    </a:lnTo>
                    <a:lnTo>
                      <a:pt x="4" y="893"/>
                    </a:lnTo>
                    <a:lnTo>
                      <a:pt x="14" y="815"/>
                    </a:lnTo>
                    <a:lnTo>
                      <a:pt x="30" y="739"/>
                    </a:lnTo>
                    <a:lnTo>
                      <a:pt x="53" y="667"/>
                    </a:lnTo>
                    <a:lnTo>
                      <a:pt x="80" y="595"/>
                    </a:lnTo>
                    <a:lnTo>
                      <a:pt x="114" y="526"/>
                    </a:lnTo>
                    <a:lnTo>
                      <a:pt x="152" y="461"/>
                    </a:lnTo>
                    <a:lnTo>
                      <a:pt x="196" y="399"/>
                    </a:lnTo>
                    <a:lnTo>
                      <a:pt x="246" y="340"/>
                    </a:lnTo>
                    <a:lnTo>
                      <a:pt x="298" y="286"/>
                    </a:lnTo>
                    <a:lnTo>
                      <a:pt x="356" y="235"/>
                    </a:lnTo>
                    <a:lnTo>
                      <a:pt x="416" y="188"/>
                    </a:lnTo>
                    <a:lnTo>
                      <a:pt x="481" y="147"/>
                    </a:lnTo>
                    <a:lnTo>
                      <a:pt x="549" y="109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1" y="29"/>
                    </a:lnTo>
                    <a:lnTo>
                      <a:pt x="850" y="13"/>
                    </a:lnTo>
                    <a:lnTo>
                      <a:pt x="932" y="3"/>
                    </a:lnTo>
                    <a:lnTo>
                      <a:pt x="10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627C452C-8238-5933-629F-2738B2023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2243138"/>
                <a:ext cx="19050" cy="46038"/>
              </a:xfrm>
              <a:custGeom>
                <a:avLst/>
                <a:gdLst>
                  <a:gd name="T0" fmla="*/ 63 w 127"/>
                  <a:gd name="T1" fmla="*/ 0 h 318"/>
                  <a:gd name="T2" fmla="*/ 63 w 127"/>
                  <a:gd name="T3" fmla="*/ 0 h 318"/>
                  <a:gd name="T4" fmla="*/ 80 w 127"/>
                  <a:gd name="T5" fmla="*/ 2 h 318"/>
                  <a:gd name="T6" fmla="*/ 96 w 127"/>
                  <a:gd name="T7" fmla="*/ 9 h 318"/>
                  <a:gd name="T8" fmla="*/ 109 w 127"/>
                  <a:gd name="T9" fmla="*/ 19 h 318"/>
                  <a:gd name="T10" fmla="*/ 119 w 127"/>
                  <a:gd name="T11" fmla="*/ 32 h 318"/>
                  <a:gd name="T12" fmla="*/ 125 w 127"/>
                  <a:gd name="T13" fmla="*/ 47 h 318"/>
                  <a:gd name="T14" fmla="*/ 127 w 127"/>
                  <a:gd name="T15" fmla="*/ 64 h 318"/>
                  <a:gd name="T16" fmla="*/ 127 w 127"/>
                  <a:gd name="T17" fmla="*/ 254 h 318"/>
                  <a:gd name="T18" fmla="*/ 125 w 127"/>
                  <a:gd name="T19" fmla="*/ 272 h 318"/>
                  <a:gd name="T20" fmla="*/ 119 w 127"/>
                  <a:gd name="T21" fmla="*/ 286 h 318"/>
                  <a:gd name="T22" fmla="*/ 109 w 127"/>
                  <a:gd name="T23" fmla="*/ 300 h 318"/>
                  <a:gd name="T24" fmla="*/ 96 w 127"/>
                  <a:gd name="T25" fmla="*/ 309 h 318"/>
                  <a:gd name="T26" fmla="*/ 80 w 127"/>
                  <a:gd name="T27" fmla="*/ 315 h 318"/>
                  <a:gd name="T28" fmla="*/ 63 w 127"/>
                  <a:gd name="T29" fmla="*/ 318 h 318"/>
                  <a:gd name="T30" fmla="*/ 47 w 127"/>
                  <a:gd name="T31" fmla="*/ 315 h 318"/>
                  <a:gd name="T32" fmla="*/ 31 w 127"/>
                  <a:gd name="T33" fmla="*/ 309 h 318"/>
                  <a:gd name="T34" fmla="*/ 18 w 127"/>
                  <a:gd name="T35" fmla="*/ 300 h 318"/>
                  <a:gd name="T36" fmla="*/ 8 w 127"/>
                  <a:gd name="T37" fmla="*/ 286 h 318"/>
                  <a:gd name="T38" fmla="*/ 2 w 127"/>
                  <a:gd name="T39" fmla="*/ 272 h 318"/>
                  <a:gd name="T40" fmla="*/ 0 w 127"/>
                  <a:gd name="T41" fmla="*/ 254 h 318"/>
                  <a:gd name="T42" fmla="*/ 0 w 127"/>
                  <a:gd name="T43" fmla="*/ 64 h 318"/>
                  <a:gd name="T44" fmla="*/ 2 w 127"/>
                  <a:gd name="T45" fmla="*/ 47 h 318"/>
                  <a:gd name="T46" fmla="*/ 8 w 127"/>
                  <a:gd name="T47" fmla="*/ 32 h 318"/>
                  <a:gd name="T48" fmla="*/ 18 w 127"/>
                  <a:gd name="T49" fmla="*/ 19 h 318"/>
                  <a:gd name="T50" fmla="*/ 31 w 127"/>
                  <a:gd name="T51" fmla="*/ 9 h 318"/>
                  <a:gd name="T52" fmla="*/ 47 w 127"/>
                  <a:gd name="T53" fmla="*/ 2 h 318"/>
                  <a:gd name="T54" fmla="*/ 63 w 127"/>
                  <a:gd name="T5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318">
                    <a:moveTo>
                      <a:pt x="63" y="0"/>
                    </a:moveTo>
                    <a:lnTo>
                      <a:pt x="63" y="0"/>
                    </a:lnTo>
                    <a:lnTo>
                      <a:pt x="80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19" y="32"/>
                    </a:lnTo>
                    <a:lnTo>
                      <a:pt x="125" y="47"/>
                    </a:lnTo>
                    <a:lnTo>
                      <a:pt x="127" y="64"/>
                    </a:lnTo>
                    <a:lnTo>
                      <a:pt x="127" y="254"/>
                    </a:lnTo>
                    <a:lnTo>
                      <a:pt x="125" y="272"/>
                    </a:lnTo>
                    <a:lnTo>
                      <a:pt x="119" y="286"/>
                    </a:lnTo>
                    <a:lnTo>
                      <a:pt x="109" y="300"/>
                    </a:lnTo>
                    <a:lnTo>
                      <a:pt x="96" y="309"/>
                    </a:lnTo>
                    <a:lnTo>
                      <a:pt x="80" y="315"/>
                    </a:lnTo>
                    <a:lnTo>
                      <a:pt x="63" y="318"/>
                    </a:lnTo>
                    <a:lnTo>
                      <a:pt x="47" y="315"/>
                    </a:lnTo>
                    <a:lnTo>
                      <a:pt x="31" y="309"/>
                    </a:lnTo>
                    <a:lnTo>
                      <a:pt x="18" y="300"/>
                    </a:lnTo>
                    <a:lnTo>
                      <a:pt x="8" y="286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8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1C2F1C41-A5A3-D87E-EDC2-E32BEC26A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2271713"/>
                <a:ext cx="31750" cy="41275"/>
              </a:xfrm>
              <a:custGeom>
                <a:avLst/>
                <a:gdLst>
                  <a:gd name="T0" fmla="*/ 64 w 224"/>
                  <a:gd name="T1" fmla="*/ 0 h 293"/>
                  <a:gd name="T2" fmla="*/ 80 w 224"/>
                  <a:gd name="T3" fmla="*/ 2 h 293"/>
                  <a:gd name="T4" fmla="*/ 95 w 224"/>
                  <a:gd name="T5" fmla="*/ 8 h 293"/>
                  <a:gd name="T6" fmla="*/ 109 w 224"/>
                  <a:gd name="T7" fmla="*/ 18 h 293"/>
                  <a:gd name="T8" fmla="*/ 119 w 224"/>
                  <a:gd name="T9" fmla="*/ 32 h 293"/>
                  <a:gd name="T10" fmla="*/ 216 w 224"/>
                  <a:gd name="T11" fmla="*/ 197 h 293"/>
                  <a:gd name="T12" fmla="*/ 222 w 224"/>
                  <a:gd name="T13" fmla="*/ 213 h 293"/>
                  <a:gd name="T14" fmla="*/ 224 w 224"/>
                  <a:gd name="T15" fmla="*/ 230 h 293"/>
                  <a:gd name="T16" fmla="*/ 222 w 224"/>
                  <a:gd name="T17" fmla="*/ 245 h 293"/>
                  <a:gd name="T18" fmla="*/ 216 w 224"/>
                  <a:gd name="T19" fmla="*/ 261 h 293"/>
                  <a:gd name="T20" fmla="*/ 206 w 224"/>
                  <a:gd name="T21" fmla="*/ 274 h 293"/>
                  <a:gd name="T22" fmla="*/ 193 w 224"/>
                  <a:gd name="T23" fmla="*/ 285 h 293"/>
                  <a:gd name="T24" fmla="*/ 177 w 224"/>
                  <a:gd name="T25" fmla="*/ 291 h 293"/>
                  <a:gd name="T26" fmla="*/ 160 w 224"/>
                  <a:gd name="T27" fmla="*/ 293 h 293"/>
                  <a:gd name="T28" fmla="*/ 143 w 224"/>
                  <a:gd name="T29" fmla="*/ 291 h 293"/>
                  <a:gd name="T30" fmla="*/ 129 w 224"/>
                  <a:gd name="T31" fmla="*/ 285 h 293"/>
                  <a:gd name="T32" fmla="*/ 115 w 224"/>
                  <a:gd name="T33" fmla="*/ 274 h 293"/>
                  <a:gd name="T34" fmla="*/ 105 w 224"/>
                  <a:gd name="T35" fmla="*/ 261 h 293"/>
                  <a:gd name="T36" fmla="*/ 8 w 224"/>
                  <a:gd name="T37" fmla="*/ 95 h 293"/>
                  <a:gd name="T38" fmla="*/ 2 w 224"/>
                  <a:gd name="T39" fmla="*/ 80 h 293"/>
                  <a:gd name="T40" fmla="*/ 0 w 224"/>
                  <a:gd name="T41" fmla="*/ 63 h 293"/>
                  <a:gd name="T42" fmla="*/ 2 w 224"/>
                  <a:gd name="T43" fmla="*/ 48 h 293"/>
                  <a:gd name="T44" fmla="*/ 8 w 224"/>
                  <a:gd name="T45" fmla="*/ 32 h 293"/>
                  <a:gd name="T46" fmla="*/ 19 w 224"/>
                  <a:gd name="T47" fmla="*/ 19 h 293"/>
                  <a:gd name="T48" fmla="*/ 31 w 224"/>
                  <a:gd name="T49" fmla="*/ 9 h 293"/>
                  <a:gd name="T50" fmla="*/ 48 w 224"/>
                  <a:gd name="T51" fmla="*/ 2 h 293"/>
                  <a:gd name="T52" fmla="*/ 64 w 224"/>
                  <a:gd name="T5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3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9" y="18"/>
                    </a:lnTo>
                    <a:lnTo>
                      <a:pt x="119" y="32"/>
                    </a:lnTo>
                    <a:lnTo>
                      <a:pt x="216" y="197"/>
                    </a:lnTo>
                    <a:lnTo>
                      <a:pt x="222" y="213"/>
                    </a:lnTo>
                    <a:lnTo>
                      <a:pt x="224" y="230"/>
                    </a:lnTo>
                    <a:lnTo>
                      <a:pt x="222" y="245"/>
                    </a:lnTo>
                    <a:lnTo>
                      <a:pt x="216" y="261"/>
                    </a:lnTo>
                    <a:lnTo>
                      <a:pt x="206" y="274"/>
                    </a:lnTo>
                    <a:lnTo>
                      <a:pt x="193" y="285"/>
                    </a:lnTo>
                    <a:lnTo>
                      <a:pt x="177" y="291"/>
                    </a:lnTo>
                    <a:lnTo>
                      <a:pt x="160" y="293"/>
                    </a:lnTo>
                    <a:lnTo>
                      <a:pt x="143" y="291"/>
                    </a:lnTo>
                    <a:lnTo>
                      <a:pt x="129" y="285"/>
                    </a:lnTo>
                    <a:lnTo>
                      <a:pt x="115" y="274"/>
                    </a:lnTo>
                    <a:lnTo>
                      <a:pt x="105" y="261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8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D28551D1-3DB4-579C-83DB-C390B31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2346325"/>
                <a:ext cx="41275" cy="33338"/>
              </a:xfrm>
              <a:custGeom>
                <a:avLst/>
                <a:gdLst>
                  <a:gd name="T0" fmla="*/ 64 w 294"/>
                  <a:gd name="T1" fmla="*/ 0 h 222"/>
                  <a:gd name="T2" fmla="*/ 79 w 294"/>
                  <a:gd name="T3" fmla="*/ 2 h 222"/>
                  <a:gd name="T4" fmla="*/ 96 w 294"/>
                  <a:gd name="T5" fmla="*/ 8 h 222"/>
                  <a:gd name="T6" fmla="*/ 263 w 294"/>
                  <a:gd name="T7" fmla="*/ 103 h 222"/>
                  <a:gd name="T8" fmla="*/ 276 w 294"/>
                  <a:gd name="T9" fmla="*/ 114 h 222"/>
                  <a:gd name="T10" fmla="*/ 286 w 294"/>
                  <a:gd name="T11" fmla="*/ 127 h 222"/>
                  <a:gd name="T12" fmla="*/ 292 w 294"/>
                  <a:gd name="T13" fmla="*/ 142 h 222"/>
                  <a:gd name="T14" fmla="*/ 294 w 294"/>
                  <a:gd name="T15" fmla="*/ 158 h 222"/>
                  <a:gd name="T16" fmla="*/ 292 w 294"/>
                  <a:gd name="T17" fmla="*/ 175 h 222"/>
                  <a:gd name="T18" fmla="*/ 286 w 294"/>
                  <a:gd name="T19" fmla="*/ 190 h 222"/>
                  <a:gd name="T20" fmla="*/ 275 w 294"/>
                  <a:gd name="T21" fmla="*/ 204 h 222"/>
                  <a:gd name="T22" fmla="*/ 262 w 294"/>
                  <a:gd name="T23" fmla="*/ 214 h 222"/>
                  <a:gd name="T24" fmla="*/ 246 w 294"/>
                  <a:gd name="T25" fmla="*/ 220 h 222"/>
                  <a:gd name="T26" fmla="*/ 230 w 294"/>
                  <a:gd name="T27" fmla="*/ 222 h 222"/>
                  <a:gd name="T28" fmla="*/ 213 w 294"/>
                  <a:gd name="T29" fmla="*/ 220 h 222"/>
                  <a:gd name="T30" fmla="*/ 198 w 294"/>
                  <a:gd name="T31" fmla="*/ 213 h 222"/>
                  <a:gd name="T32" fmla="*/ 31 w 294"/>
                  <a:gd name="T33" fmla="*/ 118 h 222"/>
                  <a:gd name="T34" fmla="*/ 18 w 294"/>
                  <a:gd name="T35" fmla="*/ 108 h 222"/>
                  <a:gd name="T36" fmla="*/ 8 w 294"/>
                  <a:gd name="T37" fmla="*/ 95 h 222"/>
                  <a:gd name="T38" fmla="*/ 2 w 294"/>
                  <a:gd name="T39" fmla="*/ 80 h 222"/>
                  <a:gd name="T40" fmla="*/ 0 w 294"/>
                  <a:gd name="T41" fmla="*/ 63 h 222"/>
                  <a:gd name="T42" fmla="*/ 2 w 294"/>
                  <a:gd name="T43" fmla="*/ 47 h 222"/>
                  <a:gd name="T44" fmla="*/ 8 w 294"/>
                  <a:gd name="T45" fmla="*/ 31 h 222"/>
                  <a:gd name="T46" fmla="*/ 19 w 294"/>
                  <a:gd name="T47" fmla="*/ 18 h 222"/>
                  <a:gd name="T48" fmla="*/ 32 w 294"/>
                  <a:gd name="T49" fmla="*/ 8 h 222"/>
                  <a:gd name="T50" fmla="*/ 47 w 294"/>
                  <a:gd name="T51" fmla="*/ 2 h 222"/>
                  <a:gd name="T52" fmla="*/ 64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64" y="0"/>
                    </a:moveTo>
                    <a:lnTo>
                      <a:pt x="79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6" y="114"/>
                    </a:lnTo>
                    <a:lnTo>
                      <a:pt x="286" y="127"/>
                    </a:lnTo>
                    <a:lnTo>
                      <a:pt x="292" y="142"/>
                    </a:lnTo>
                    <a:lnTo>
                      <a:pt x="294" y="158"/>
                    </a:lnTo>
                    <a:lnTo>
                      <a:pt x="292" y="175"/>
                    </a:lnTo>
                    <a:lnTo>
                      <a:pt x="286" y="190"/>
                    </a:lnTo>
                    <a:lnTo>
                      <a:pt x="275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0" y="222"/>
                    </a:lnTo>
                    <a:lnTo>
                      <a:pt x="213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1"/>
                    </a:lnTo>
                    <a:lnTo>
                      <a:pt x="19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49944447-E0A0-504D-C6D4-FD88853C9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788" y="2449513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3 w 321"/>
                  <a:gd name="T5" fmla="*/ 4 h 128"/>
                  <a:gd name="T6" fmla="*/ 289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8 w 321"/>
                  <a:gd name="T13" fmla="*/ 47 h 128"/>
                  <a:gd name="T14" fmla="*/ 321 w 321"/>
                  <a:gd name="T15" fmla="*/ 65 h 128"/>
                  <a:gd name="T16" fmla="*/ 318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89 w 321"/>
                  <a:gd name="T23" fmla="*/ 119 h 128"/>
                  <a:gd name="T24" fmla="*/ 273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2 w 321"/>
                  <a:gd name="T39" fmla="*/ 82 h 128"/>
                  <a:gd name="T40" fmla="*/ 0 w 321"/>
                  <a:gd name="T41" fmla="*/ 65 h 128"/>
                  <a:gd name="T42" fmla="*/ 2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7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3" y="4"/>
                    </a:lnTo>
                    <a:lnTo>
                      <a:pt x="289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8" y="47"/>
                    </a:lnTo>
                    <a:lnTo>
                      <a:pt x="321" y="65"/>
                    </a:lnTo>
                    <a:lnTo>
                      <a:pt x="318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89" y="119"/>
                    </a:lnTo>
                    <a:lnTo>
                      <a:pt x="273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7" y="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3005B68B-D976-C3E4-C9C1-0FF833622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2540000"/>
                <a:ext cx="41275" cy="31750"/>
              </a:xfrm>
              <a:custGeom>
                <a:avLst/>
                <a:gdLst>
                  <a:gd name="T0" fmla="*/ 230 w 294"/>
                  <a:gd name="T1" fmla="*/ 0 h 224"/>
                  <a:gd name="T2" fmla="*/ 247 w 294"/>
                  <a:gd name="T3" fmla="*/ 3 h 224"/>
                  <a:gd name="T4" fmla="*/ 262 w 294"/>
                  <a:gd name="T5" fmla="*/ 9 h 224"/>
                  <a:gd name="T6" fmla="*/ 275 w 294"/>
                  <a:gd name="T7" fmla="*/ 19 h 224"/>
                  <a:gd name="T8" fmla="*/ 286 w 294"/>
                  <a:gd name="T9" fmla="*/ 33 h 224"/>
                  <a:gd name="T10" fmla="*/ 292 w 294"/>
                  <a:gd name="T11" fmla="*/ 48 h 224"/>
                  <a:gd name="T12" fmla="*/ 294 w 294"/>
                  <a:gd name="T13" fmla="*/ 65 h 224"/>
                  <a:gd name="T14" fmla="*/ 292 w 294"/>
                  <a:gd name="T15" fmla="*/ 80 h 224"/>
                  <a:gd name="T16" fmla="*/ 286 w 294"/>
                  <a:gd name="T17" fmla="*/ 96 h 224"/>
                  <a:gd name="T18" fmla="*/ 275 w 294"/>
                  <a:gd name="T19" fmla="*/ 110 h 224"/>
                  <a:gd name="T20" fmla="*/ 263 w 294"/>
                  <a:gd name="T21" fmla="*/ 120 h 224"/>
                  <a:gd name="T22" fmla="*/ 96 w 294"/>
                  <a:gd name="T23" fmla="*/ 215 h 224"/>
                  <a:gd name="T24" fmla="*/ 80 w 294"/>
                  <a:gd name="T25" fmla="*/ 221 h 224"/>
                  <a:gd name="T26" fmla="*/ 64 w 294"/>
                  <a:gd name="T27" fmla="*/ 224 h 224"/>
                  <a:gd name="T28" fmla="*/ 47 w 294"/>
                  <a:gd name="T29" fmla="*/ 221 h 224"/>
                  <a:gd name="T30" fmla="*/ 32 w 294"/>
                  <a:gd name="T31" fmla="*/ 216 h 224"/>
                  <a:gd name="T32" fmla="*/ 19 w 294"/>
                  <a:gd name="T33" fmla="*/ 205 h 224"/>
                  <a:gd name="T34" fmla="*/ 8 w 294"/>
                  <a:gd name="T35" fmla="*/ 192 h 224"/>
                  <a:gd name="T36" fmla="*/ 2 w 294"/>
                  <a:gd name="T37" fmla="*/ 176 h 224"/>
                  <a:gd name="T38" fmla="*/ 0 w 294"/>
                  <a:gd name="T39" fmla="*/ 159 h 224"/>
                  <a:gd name="T40" fmla="*/ 2 w 294"/>
                  <a:gd name="T41" fmla="*/ 144 h 224"/>
                  <a:gd name="T42" fmla="*/ 8 w 294"/>
                  <a:gd name="T43" fmla="*/ 128 h 224"/>
                  <a:gd name="T44" fmla="*/ 18 w 294"/>
                  <a:gd name="T45" fmla="*/ 116 h 224"/>
                  <a:gd name="T46" fmla="*/ 31 w 294"/>
                  <a:gd name="T47" fmla="*/ 105 h 224"/>
                  <a:gd name="T48" fmla="*/ 198 w 294"/>
                  <a:gd name="T49" fmla="*/ 10 h 224"/>
                  <a:gd name="T50" fmla="*/ 215 w 294"/>
                  <a:gd name="T51" fmla="*/ 2 h 224"/>
                  <a:gd name="T52" fmla="*/ 230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230" y="0"/>
                    </a:moveTo>
                    <a:lnTo>
                      <a:pt x="247" y="3"/>
                    </a:lnTo>
                    <a:lnTo>
                      <a:pt x="262" y="9"/>
                    </a:lnTo>
                    <a:lnTo>
                      <a:pt x="275" y="19"/>
                    </a:lnTo>
                    <a:lnTo>
                      <a:pt x="286" y="33"/>
                    </a:lnTo>
                    <a:lnTo>
                      <a:pt x="292" y="48"/>
                    </a:lnTo>
                    <a:lnTo>
                      <a:pt x="294" y="65"/>
                    </a:lnTo>
                    <a:lnTo>
                      <a:pt x="292" y="80"/>
                    </a:lnTo>
                    <a:lnTo>
                      <a:pt x="286" y="96"/>
                    </a:lnTo>
                    <a:lnTo>
                      <a:pt x="275" y="110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0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362C47B2-A7BF-4902-841B-9289CEB98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3" y="2540000"/>
                <a:ext cx="41275" cy="31750"/>
              </a:xfrm>
              <a:custGeom>
                <a:avLst/>
                <a:gdLst>
                  <a:gd name="T0" fmla="*/ 64 w 294"/>
                  <a:gd name="T1" fmla="*/ 0 h 224"/>
                  <a:gd name="T2" fmla="*/ 80 w 294"/>
                  <a:gd name="T3" fmla="*/ 2 h 224"/>
                  <a:gd name="T4" fmla="*/ 96 w 294"/>
                  <a:gd name="T5" fmla="*/ 10 h 224"/>
                  <a:gd name="T6" fmla="*/ 263 w 294"/>
                  <a:gd name="T7" fmla="*/ 105 h 224"/>
                  <a:gd name="T8" fmla="*/ 276 w 294"/>
                  <a:gd name="T9" fmla="*/ 116 h 224"/>
                  <a:gd name="T10" fmla="*/ 286 w 294"/>
                  <a:gd name="T11" fmla="*/ 128 h 224"/>
                  <a:gd name="T12" fmla="*/ 292 w 294"/>
                  <a:gd name="T13" fmla="*/ 144 h 224"/>
                  <a:gd name="T14" fmla="*/ 294 w 294"/>
                  <a:gd name="T15" fmla="*/ 159 h 224"/>
                  <a:gd name="T16" fmla="*/ 292 w 294"/>
                  <a:gd name="T17" fmla="*/ 176 h 224"/>
                  <a:gd name="T18" fmla="*/ 286 w 294"/>
                  <a:gd name="T19" fmla="*/ 192 h 224"/>
                  <a:gd name="T20" fmla="*/ 275 w 294"/>
                  <a:gd name="T21" fmla="*/ 205 h 224"/>
                  <a:gd name="T22" fmla="*/ 262 w 294"/>
                  <a:gd name="T23" fmla="*/ 216 h 224"/>
                  <a:gd name="T24" fmla="*/ 247 w 294"/>
                  <a:gd name="T25" fmla="*/ 221 h 224"/>
                  <a:gd name="T26" fmla="*/ 230 w 294"/>
                  <a:gd name="T27" fmla="*/ 224 h 224"/>
                  <a:gd name="T28" fmla="*/ 214 w 294"/>
                  <a:gd name="T29" fmla="*/ 221 h 224"/>
                  <a:gd name="T30" fmla="*/ 198 w 294"/>
                  <a:gd name="T31" fmla="*/ 215 h 224"/>
                  <a:gd name="T32" fmla="*/ 31 w 294"/>
                  <a:gd name="T33" fmla="*/ 120 h 224"/>
                  <a:gd name="T34" fmla="*/ 19 w 294"/>
                  <a:gd name="T35" fmla="*/ 110 h 224"/>
                  <a:gd name="T36" fmla="*/ 8 w 294"/>
                  <a:gd name="T37" fmla="*/ 96 h 224"/>
                  <a:gd name="T38" fmla="*/ 2 w 294"/>
                  <a:gd name="T39" fmla="*/ 80 h 224"/>
                  <a:gd name="T40" fmla="*/ 0 w 294"/>
                  <a:gd name="T41" fmla="*/ 65 h 224"/>
                  <a:gd name="T42" fmla="*/ 2 w 294"/>
                  <a:gd name="T43" fmla="*/ 48 h 224"/>
                  <a:gd name="T44" fmla="*/ 8 w 294"/>
                  <a:gd name="T45" fmla="*/ 33 h 224"/>
                  <a:gd name="T46" fmla="*/ 19 w 294"/>
                  <a:gd name="T47" fmla="*/ 19 h 224"/>
                  <a:gd name="T48" fmla="*/ 32 w 294"/>
                  <a:gd name="T49" fmla="*/ 9 h 224"/>
                  <a:gd name="T50" fmla="*/ 47 w 294"/>
                  <a:gd name="T51" fmla="*/ 3 h 224"/>
                  <a:gd name="T52" fmla="*/ 64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64" y="0"/>
                    </a:moveTo>
                    <a:lnTo>
                      <a:pt x="80" y="2"/>
                    </a:lnTo>
                    <a:lnTo>
                      <a:pt x="96" y="10"/>
                    </a:lnTo>
                    <a:lnTo>
                      <a:pt x="263" y="105"/>
                    </a:lnTo>
                    <a:lnTo>
                      <a:pt x="276" y="116"/>
                    </a:lnTo>
                    <a:lnTo>
                      <a:pt x="286" y="128"/>
                    </a:lnTo>
                    <a:lnTo>
                      <a:pt x="292" y="144"/>
                    </a:lnTo>
                    <a:lnTo>
                      <a:pt x="294" y="159"/>
                    </a:lnTo>
                    <a:lnTo>
                      <a:pt x="292" y="176"/>
                    </a:lnTo>
                    <a:lnTo>
                      <a:pt x="286" y="192"/>
                    </a:lnTo>
                    <a:lnTo>
                      <a:pt x="275" y="205"/>
                    </a:lnTo>
                    <a:lnTo>
                      <a:pt x="262" y="216"/>
                    </a:lnTo>
                    <a:lnTo>
                      <a:pt x="247" y="221"/>
                    </a:lnTo>
                    <a:lnTo>
                      <a:pt x="230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1" y="120"/>
                    </a:lnTo>
                    <a:lnTo>
                      <a:pt x="19" y="110"/>
                    </a:lnTo>
                    <a:lnTo>
                      <a:pt x="8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4D8A0E62-FBFF-7EE8-8930-BF9A5F64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726" y="2449513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4 h 128"/>
                  <a:gd name="T6" fmla="*/ 290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9 w 321"/>
                  <a:gd name="T13" fmla="*/ 47 h 128"/>
                  <a:gd name="T14" fmla="*/ 321 w 321"/>
                  <a:gd name="T15" fmla="*/ 65 h 128"/>
                  <a:gd name="T16" fmla="*/ 319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90 w 321"/>
                  <a:gd name="T23" fmla="*/ 119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8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3 w 321"/>
                  <a:gd name="T39" fmla="*/ 82 h 128"/>
                  <a:gd name="T40" fmla="*/ 0 w 321"/>
                  <a:gd name="T41" fmla="*/ 65 h 128"/>
                  <a:gd name="T42" fmla="*/ 3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8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4"/>
                    </a:lnTo>
                    <a:lnTo>
                      <a:pt x="290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9" y="47"/>
                    </a:lnTo>
                    <a:lnTo>
                      <a:pt x="321" y="65"/>
                    </a:lnTo>
                    <a:lnTo>
                      <a:pt x="319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90" y="119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8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3" y="82"/>
                    </a:lnTo>
                    <a:lnTo>
                      <a:pt x="0" y="65"/>
                    </a:lnTo>
                    <a:lnTo>
                      <a:pt x="3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8" y="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4408FA4B-962C-FE71-0066-F11A0DB64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3" y="2346325"/>
                <a:ext cx="41275" cy="33338"/>
              </a:xfrm>
              <a:custGeom>
                <a:avLst/>
                <a:gdLst>
                  <a:gd name="T0" fmla="*/ 230 w 294"/>
                  <a:gd name="T1" fmla="*/ 0 h 222"/>
                  <a:gd name="T2" fmla="*/ 247 w 294"/>
                  <a:gd name="T3" fmla="*/ 2 h 222"/>
                  <a:gd name="T4" fmla="*/ 262 w 294"/>
                  <a:gd name="T5" fmla="*/ 8 h 222"/>
                  <a:gd name="T6" fmla="*/ 275 w 294"/>
                  <a:gd name="T7" fmla="*/ 18 h 222"/>
                  <a:gd name="T8" fmla="*/ 286 w 294"/>
                  <a:gd name="T9" fmla="*/ 31 h 222"/>
                  <a:gd name="T10" fmla="*/ 292 w 294"/>
                  <a:gd name="T11" fmla="*/ 47 h 222"/>
                  <a:gd name="T12" fmla="*/ 294 w 294"/>
                  <a:gd name="T13" fmla="*/ 63 h 222"/>
                  <a:gd name="T14" fmla="*/ 292 w 294"/>
                  <a:gd name="T15" fmla="*/ 80 h 222"/>
                  <a:gd name="T16" fmla="*/ 286 w 294"/>
                  <a:gd name="T17" fmla="*/ 95 h 222"/>
                  <a:gd name="T18" fmla="*/ 276 w 294"/>
                  <a:gd name="T19" fmla="*/ 108 h 222"/>
                  <a:gd name="T20" fmla="*/ 263 w 294"/>
                  <a:gd name="T21" fmla="*/ 118 h 222"/>
                  <a:gd name="T22" fmla="*/ 96 w 294"/>
                  <a:gd name="T23" fmla="*/ 213 h 222"/>
                  <a:gd name="T24" fmla="*/ 80 w 294"/>
                  <a:gd name="T25" fmla="*/ 220 h 222"/>
                  <a:gd name="T26" fmla="*/ 64 w 294"/>
                  <a:gd name="T27" fmla="*/ 222 h 222"/>
                  <a:gd name="T28" fmla="*/ 48 w 294"/>
                  <a:gd name="T29" fmla="*/ 220 h 222"/>
                  <a:gd name="T30" fmla="*/ 32 w 294"/>
                  <a:gd name="T31" fmla="*/ 214 h 222"/>
                  <a:gd name="T32" fmla="*/ 19 w 294"/>
                  <a:gd name="T33" fmla="*/ 204 h 222"/>
                  <a:gd name="T34" fmla="*/ 8 w 294"/>
                  <a:gd name="T35" fmla="*/ 190 h 222"/>
                  <a:gd name="T36" fmla="*/ 2 w 294"/>
                  <a:gd name="T37" fmla="*/ 175 h 222"/>
                  <a:gd name="T38" fmla="*/ 0 w 294"/>
                  <a:gd name="T39" fmla="*/ 158 h 222"/>
                  <a:gd name="T40" fmla="*/ 2 w 294"/>
                  <a:gd name="T41" fmla="*/ 142 h 222"/>
                  <a:gd name="T42" fmla="*/ 8 w 294"/>
                  <a:gd name="T43" fmla="*/ 127 h 222"/>
                  <a:gd name="T44" fmla="*/ 19 w 294"/>
                  <a:gd name="T45" fmla="*/ 114 h 222"/>
                  <a:gd name="T46" fmla="*/ 31 w 294"/>
                  <a:gd name="T47" fmla="*/ 103 h 222"/>
                  <a:gd name="T48" fmla="*/ 198 w 294"/>
                  <a:gd name="T49" fmla="*/ 8 h 222"/>
                  <a:gd name="T50" fmla="*/ 215 w 294"/>
                  <a:gd name="T51" fmla="*/ 2 h 222"/>
                  <a:gd name="T52" fmla="*/ 230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230" y="0"/>
                    </a:moveTo>
                    <a:lnTo>
                      <a:pt x="247" y="2"/>
                    </a:lnTo>
                    <a:lnTo>
                      <a:pt x="262" y="8"/>
                    </a:lnTo>
                    <a:lnTo>
                      <a:pt x="275" y="18"/>
                    </a:lnTo>
                    <a:lnTo>
                      <a:pt x="286" y="31"/>
                    </a:lnTo>
                    <a:lnTo>
                      <a:pt x="292" y="47"/>
                    </a:lnTo>
                    <a:lnTo>
                      <a:pt x="294" y="63"/>
                    </a:lnTo>
                    <a:lnTo>
                      <a:pt x="292" y="80"/>
                    </a:lnTo>
                    <a:lnTo>
                      <a:pt x="286" y="95"/>
                    </a:lnTo>
                    <a:lnTo>
                      <a:pt x="276" y="108"/>
                    </a:lnTo>
                    <a:lnTo>
                      <a:pt x="263" y="118"/>
                    </a:lnTo>
                    <a:lnTo>
                      <a:pt x="96" y="213"/>
                    </a:lnTo>
                    <a:lnTo>
                      <a:pt x="80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2" y="214"/>
                    </a:lnTo>
                    <a:lnTo>
                      <a:pt x="19" y="204"/>
                    </a:lnTo>
                    <a:lnTo>
                      <a:pt x="8" y="190"/>
                    </a:lnTo>
                    <a:lnTo>
                      <a:pt x="2" y="175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8" y="127"/>
                    </a:lnTo>
                    <a:lnTo>
                      <a:pt x="19" y="114"/>
                    </a:lnTo>
                    <a:lnTo>
                      <a:pt x="31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769CAA92-A886-95E8-C90B-DD1ED97EB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2271713"/>
                <a:ext cx="31750" cy="41275"/>
              </a:xfrm>
              <a:custGeom>
                <a:avLst/>
                <a:gdLst>
                  <a:gd name="T0" fmla="*/ 159 w 224"/>
                  <a:gd name="T1" fmla="*/ 0 h 292"/>
                  <a:gd name="T2" fmla="*/ 176 w 224"/>
                  <a:gd name="T3" fmla="*/ 2 h 292"/>
                  <a:gd name="T4" fmla="*/ 192 w 224"/>
                  <a:gd name="T5" fmla="*/ 9 h 292"/>
                  <a:gd name="T6" fmla="*/ 205 w 224"/>
                  <a:gd name="T7" fmla="*/ 19 h 292"/>
                  <a:gd name="T8" fmla="*/ 216 w 224"/>
                  <a:gd name="T9" fmla="*/ 32 h 292"/>
                  <a:gd name="T10" fmla="*/ 222 w 224"/>
                  <a:gd name="T11" fmla="*/ 48 h 292"/>
                  <a:gd name="T12" fmla="*/ 224 w 224"/>
                  <a:gd name="T13" fmla="*/ 63 h 292"/>
                  <a:gd name="T14" fmla="*/ 222 w 224"/>
                  <a:gd name="T15" fmla="*/ 80 h 292"/>
                  <a:gd name="T16" fmla="*/ 216 w 224"/>
                  <a:gd name="T17" fmla="*/ 95 h 292"/>
                  <a:gd name="T18" fmla="*/ 119 w 224"/>
                  <a:gd name="T19" fmla="*/ 261 h 292"/>
                  <a:gd name="T20" fmla="*/ 109 w 224"/>
                  <a:gd name="T21" fmla="*/ 274 h 292"/>
                  <a:gd name="T22" fmla="*/ 95 w 224"/>
                  <a:gd name="T23" fmla="*/ 285 h 292"/>
                  <a:gd name="T24" fmla="*/ 81 w 224"/>
                  <a:gd name="T25" fmla="*/ 290 h 292"/>
                  <a:gd name="T26" fmla="*/ 64 w 224"/>
                  <a:gd name="T27" fmla="*/ 292 h 292"/>
                  <a:gd name="T28" fmla="*/ 48 w 224"/>
                  <a:gd name="T29" fmla="*/ 290 h 292"/>
                  <a:gd name="T30" fmla="*/ 32 w 224"/>
                  <a:gd name="T31" fmla="*/ 284 h 292"/>
                  <a:gd name="T32" fmla="*/ 18 w 224"/>
                  <a:gd name="T33" fmla="*/ 273 h 292"/>
                  <a:gd name="T34" fmla="*/ 8 w 224"/>
                  <a:gd name="T35" fmla="*/ 261 h 292"/>
                  <a:gd name="T36" fmla="*/ 2 w 224"/>
                  <a:gd name="T37" fmla="*/ 245 h 292"/>
                  <a:gd name="T38" fmla="*/ 0 w 224"/>
                  <a:gd name="T39" fmla="*/ 230 h 292"/>
                  <a:gd name="T40" fmla="*/ 2 w 224"/>
                  <a:gd name="T41" fmla="*/ 213 h 292"/>
                  <a:gd name="T42" fmla="*/ 8 w 224"/>
                  <a:gd name="T43" fmla="*/ 197 h 292"/>
                  <a:gd name="T44" fmla="*/ 105 w 224"/>
                  <a:gd name="T45" fmla="*/ 32 h 292"/>
                  <a:gd name="T46" fmla="*/ 115 w 224"/>
                  <a:gd name="T47" fmla="*/ 18 h 292"/>
                  <a:gd name="T48" fmla="*/ 129 w 224"/>
                  <a:gd name="T49" fmla="*/ 8 h 292"/>
                  <a:gd name="T50" fmla="*/ 144 w 224"/>
                  <a:gd name="T51" fmla="*/ 2 h 292"/>
                  <a:gd name="T52" fmla="*/ 159 w 224"/>
                  <a:gd name="T5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2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5" y="19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5"/>
                    </a:lnTo>
                    <a:lnTo>
                      <a:pt x="119" y="261"/>
                    </a:lnTo>
                    <a:lnTo>
                      <a:pt x="109" y="274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2" y="284"/>
                    </a:lnTo>
                    <a:lnTo>
                      <a:pt x="18" y="273"/>
                    </a:lnTo>
                    <a:lnTo>
                      <a:pt x="8" y="261"/>
                    </a:lnTo>
                    <a:lnTo>
                      <a:pt x="2" y="245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7"/>
                    </a:lnTo>
                    <a:lnTo>
                      <a:pt x="105" y="32"/>
                    </a:lnTo>
                    <a:lnTo>
                      <a:pt x="115" y="18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A1035EE5-51A1-8E4E-9AB8-77104B8DE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051" y="2382838"/>
                <a:ext cx="44450" cy="142875"/>
              </a:xfrm>
              <a:custGeom>
                <a:avLst/>
                <a:gdLst>
                  <a:gd name="T0" fmla="*/ 154 w 308"/>
                  <a:gd name="T1" fmla="*/ 0 h 991"/>
                  <a:gd name="T2" fmla="*/ 186 w 308"/>
                  <a:gd name="T3" fmla="*/ 2 h 991"/>
                  <a:gd name="T4" fmla="*/ 213 w 308"/>
                  <a:gd name="T5" fmla="*/ 8 h 991"/>
                  <a:gd name="T6" fmla="*/ 238 w 308"/>
                  <a:gd name="T7" fmla="*/ 17 h 991"/>
                  <a:gd name="T8" fmla="*/ 259 w 308"/>
                  <a:gd name="T9" fmla="*/ 30 h 991"/>
                  <a:gd name="T10" fmla="*/ 277 w 308"/>
                  <a:gd name="T11" fmla="*/ 47 h 991"/>
                  <a:gd name="T12" fmla="*/ 291 w 308"/>
                  <a:gd name="T13" fmla="*/ 67 h 991"/>
                  <a:gd name="T14" fmla="*/ 301 w 308"/>
                  <a:gd name="T15" fmla="*/ 91 h 991"/>
                  <a:gd name="T16" fmla="*/ 306 w 308"/>
                  <a:gd name="T17" fmla="*/ 119 h 991"/>
                  <a:gd name="T18" fmla="*/ 308 w 308"/>
                  <a:gd name="T19" fmla="*/ 150 h 991"/>
                  <a:gd name="T20" fmla="*/ 308 w 308"/>
                  <a:gd name="T21" fmla="*/ 375 h 991"/>
                  <a:gd name="T22" fmla="*/ 307 w 308"/>
                  <a:gd name="T23" fmla="*/ 405 h 991"/>
                  <a:gd name="T24" fmla="*/ 304 w 308"/>
                  <a:gd name="T25" fmla="*/ 435 h 991"/>
                  <a:gd name="T26" fmla="*/ 301 w 308"/>
                  <a:gd name="T27" fmla="*/ 466 h 991"/>
                  <a:gd name="T28" fmla="*/ 240 w 308"/>
                  <a:gd name="T29" fmla="*/ 920 h 991"/>
                  <a:gd name="T30" fmla="*/ 236 w 308"/>
                  <a:gd name="T31" fmla="*/ 942 h 991"/>
                  <a:gd name="T32" fmla="*/ 229 w 308"/>
                  <a:gd name="T33" fmla="*/ 959 h 991"/>
                  <a:gd name="T34" fmla="*/ 219 w 308"/>
                  <a:gd name="T35" fmla="*/ 972 h 991"/>
                  <a:gd name="T36" fmla="*/ 207 w 308"/>
                  <a:gd name="T37" fmla="*/ 981 h 991"/>
                  <a:gd name="T38" fmla="*/ 192 w 308"/>
                  <a:gd name="T39" fmla="*/ 987 h 991"/>
                  <a:gd name="T40" fmla="*/ 174 w 308"/>
                  <a:gd name="T41" fmla="*/ 990 h 991"/>
                  <a:gd name="T42" fmla="*/ 154 w 308"/>
                  <a:gd name="T43" fmla="*/ 991 h 991"/>
                  <a:gd name="T44" fmla="*/ 135 w 308"/>
                  <a:gd name="T45" fmla="*/ 990 h 991"/>
                  <a:gd name="T46" fmla="*/ 117 w 308"/>
                  <a:gd name="T47" fmla="*/ 987 h 991"/>
                  <a:gd name="T48" fmla="*/ 102 w 308"/>
                  <a:gd name="T49" fmla="*/ 981 h 991"/>
                  <a:gd name="T50" fmla="*/ 90 w 308"/>
                  <a:gd name="T51" fmla="*/ 972 h 991"/>
                  <a:gd name="T52" fmla="*/ 80 w 308"/>
                  <a:gd name="T53" fmla="*/ 959 h 991"/>
                  <a:gd name="T54" fmla="*/ 73 w 308"/>
                  <a:gd name="T55" fmla="*/ 942 h 991"/>
                  <a:gd name="T56" fmla="*/ 69 w 308"/>
                  <a:gd name="T57" fmla="*/ 920 h 991"/>
                  <a:gd name="T58" fmla="*/ 8 w 308"/>
                  <a:gd name="T59" fmla="*/ 466 h 991"/>
                  <a:gd name="T60" fmla="*/ 5 w 308"/>
                  <a:gd name="T61" fmla="*/ 435 h 991"/>
                  <a:gd name="T62" fmla="*/ 2 w 308"/>
                  <a:gd name="T63" fmla="*/ 405 h 991"/>
                  <a:gd name="T64" fmla="*/ 0 w 308"/>
                  <a:gd name="T65" fmla="*/ 375 h 991"/>
                  <a:gd name="T66" fmla="*/ 0 w 308"/>
                  <a:gd name="T67" fmla="*/ 150 h 991"/>
                  <a:gd name="T68" fmla="*/ 3 w 308"/>
                  <a:gd name="T69" fmla="*/ 119 h 991"/>
                  <a:gd name="T70" fmla="*/ 8 w 308"/>
                  <a:gd name="T71" fmla="*/ 91 h 991"/>
                  <a:gd name="T72" fmla="*/ 18 w 308"/>
                  <a:gd name="T73" fmla="*/ 67 h 991"/>
                  <a:gd name="T74" fmla="*/ 32 w 308"/>
                  <a:gd name="T75" fmla="*/ 47 h 991"/>
                  <a:gd name="T76" fmla="*/ 50 w 308"/>
                  <a:gd name="T77" fmla="*/ 30 h 991"/>
                  <a:gd name="T78" fmla="*/ 71 w 308"/>
                  <a:gd name="T79" fmla="*/ 17 h 991"/>
                  <a:gd name="T80" fmla="*/ 96 w 308"/>
                  <a:gd name="T81" fmla="*/ 8 h 991"/>
                  <a:gd name="T82" fmla="*/ 123 w 308"/>
                  <a:gd name="T83" fmla="*/ 2 h 991"/>
                  <a:gd name="T84" fmla="*/ 154 w 308"/>
                  <a:gd name="T85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8" h="991">
                    <a:moveTo>
                      <a:pt x="154" y="0"/>
                    </a:moveTo>
                    <a:lnTo>
                      <a:pt x="186" y="2"/>
                    </a:lnTo>
                    <a:lnTo>
                      <a:pt x="213" y="8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1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6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9" y="959"/>
                    </a:lnTo>
                    <a:lnTo>
                      <a:pt x="219" y="972"/>
                    </a:lnTo>
                    <a:lnTo>
                      <a:pt x="207" y="981"/>
                    </a:lnTo>
                    <a:lnTo>
                      <a:pt x="192" y="987"/>
                    </a:lnTo>
                    <a:lnTo>
                      <a:pt x="174" y="990"/>
                    </a:lnTo>
                    <a:lnTo>
                      <a:pt x="154" y="991"/>
                    </a:lnTo>
                    <a:lnTo>
                      <a:pt x="135" y="990"/>
                    </a:lnTo>
                    <a:lnTo>
                      <a:pt x="117" y="987"/>
                    </a:lnTo>
                    <a:lnTo>
                      <a:pt x="102" y="981"/>
                    </a:lnTo>
                    <a:lnTo>
                      <a:pt x="90" y="972"/>
                    </a:lnTo>
                    <a:lnTo>
                      <a:pt x="80" y="959"/>
                    </a:lnTo>
                    <a:lnTo>
                      <a:pt x="73" y="942"/>
                    </a:lnTo>
                    <a:lnTo>
                      <a:pt x="69" y="920"/>
                    </a:lnTo>
                    <a:lnTo>
                      <a:pt x="8" y="466"/>
                    </a:lnTo>
                    <a:lnTo>
                      <a:pt x="5" y="435"/>
                    </a:lnTo>
                    <a:lnTo>
                      <a:pt x="2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3" y="119"/>
                    </a:lnTo>
                    <a:lnTo>
                      <a:pt x="8" y="91"/>
                    </a:lnTo>
                    <a:lnTo>
                      <a:pt x="18" y="67"/>
                    </a:lnTo>
                    <a:lnTo>
                      <a:pt x="32" y="47"/>
                    </a:lnTo>
                    <a:lnTo>
                      <a:pt x="50" y="30"/>
                    </a:lnTo>
                    <a:lnTo>
                      <a:pt x="71" y="17"/>
                    </a:lnTo>
                    <a:lnTo>
                      <a:pt x="96" y="8"/>
                    </a:lnTo>
                    <a:lnTo>
                      <a:pt x="123" y="2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B8DB67FF-208C-9AF0-17F0-8906CCFCA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463" y="2543175"/>
                <a:ext cx="47625" cy="46038"/>
              </a:xfrm>
              <a:custGeom>
                <a:avLst/>
                <a:gdLst>
                  <a:gd name="T0" fmla="*/ 160 w 321"/>
                  <a:gd name="T1" fmla="*/ 0 h 319"/>
                  <a:gd name="T2" fmla="*/ 193 w 321"/>
                  <a:gd name="T3" fmla="*/ 4 h 319"/>
                  <a:gd name="T4" fmla="*/ 222 w 321"/>
                  <a:gd name="T5" fmla="*/ 14 h 319"/>
                  <a:gd name="T6" fmla="*/ 250 w 321"/>
                  <a:gd name="T7" fmla="*/ 28 h 319"/>
                  <a:gd name="T8" fmla="*/ 274 w 321"/>
                  <a:gd name="T9" fmla="*/ 47 h 319"/>
                  <a:gd name="T10" fmla="*/ 294 w 321"/>
                  <a:gd name="T11" fmla="*/ 71 h 319"/>
                  <a:gd name="T12" fmla="*/ 308 w 321"/>
                  <a:gd name="T13" fmla="*/ 98 h 319"/>
                  <a:gd name="T14" fmla="*/ 318 w 321"/>
                  <a:gd name="T15" fmla="*/ 128 h 319"/>
                  <a:gd name="T16" fmla="*/ 321 w 321"/>
                  <a:gd name="T17" fmla="*/ 159 h 319"/>
                  <a:gd name="T18" fmla="*/ 318 w 321"/>
                  <a:gd name="T19" fmla="*/ 192 h 319"/>
                  <a:gd name="T20" fmla="*/ 308 w 321"/>
                  <a:gd name="T21" fmla="*/ 222 h 319"/>
                  <a:gd name="T22" fmla="*/ 294 w 321"/>
                  <a:gd name="T23" fmla="*/ 249 h 319"/>
                  <a:gd name="T24" fmla="*/ 274 w 321"/>
                  <a:gd name="T25" fmla="*/ 272 h 319"/>
                  <a:gd name="T26" fmla="*/ 250 w 321"/>
                  <a:gd name="T27" fmla="*/ 291 h 319"/>
                  <a:gd name="T28" fmla="*/ 222 w 321"/>
                  <a:gd name="T29" fmla="*/ 306 h 319"/>
                  <a:gd name="T30" fmla="*/ 193 w 321"/>
                  <a:gd name="T31" fmla="*/ 315 h 319"/>
                  <a:gd name="T32" fmla="*/ 160 w 321"/>
                  <a:gd name="T33" fmla="*/ 319 h 319"/>
                  <a:gd name="T34" fmla="*/ 128 w 321"/>
                  <a:gd name="T35" fmla="*/ 315 h 319"/>
                  <a:gd name="T36" fmla="*/ 99 w 321"/>
                  <a:gd name="T37" fmla="*/ 306 h 319"/>
                  <a:gd name="T38" fmla="*/ 71 w 321"/>
                  <a:gd name="T39" fmla="*/ 291 h 319"/>
                  <a:gd name="T40" fmla="*/ 47 w 321"/>
                  <a:gd name="T41" fmla="*/ 272 h 319"/>
                  <a:gd name="T42" fmla="*/ 27 w 321"/>
                  <a:gd name="T43" fmla="*/ 249 h 319"/>
                  <a:gd name="T44" fmla="*/ 13 w 321"/>
                  <a:gd name="T45" fmla="*/ 222 h 319"/>
                  <a:gd name="T46" fmla="*/ 3 w 321"/>
                  <a:gd name="T47" fmla="*/ 192 h 319"/>
                  <a:gd name="T48" fmla="*/ 0 w 321"/>
                  <a:gd name="T49" fmla="*/ 159 h 319"/>
                  <a:gd name="T50" fmla="*/ 3 w 321"/>
                  <a:gd name="T51" fmla="*/ 128 h 319"/>
                  <a:gd name="T52" fmla="*/ 13 w 321"/>
                  <a:gd name="T53" fmla="*/ 98 h 319"/>
                  <a:gd name="T54" fmla="*/ 27 w 321"/>
                  <a:gd name="T55" fmla="*/ 71 h 319"/>
                  <a:gd name="T56" fmla="*/ 47 w 321"/>
                  <a:gd name="T57" fmla="*/ 47 h 319"/>
                  <a:gd name="T58" fmla="*/ 71 w 321"/>
                  <a:gd name="T59" fmla="*/ 28 h 319"/>
                  <a:gd name="T60" fmla="*/ 99 w 321"/>
                  <a:gd name="T61" fmla="*/ 14 h 319"/>
                  <a:gd name="T62" fmla="*/ 128 w 321"/>
                  <a:gd name="T63" fmla="*/ 4 h 319"/>
                  <a:gd name="T64" fmla="*/ 160 w 321"/>
                  <a:gd name="T6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319">
                    <a:moveTo>
                      <a:pt x="160" y="0"/>
                    </a:moveTo>
                    <a:lnTo>
                      <a:pt x="193" y="4"/>
                    </a:lnTo>
                    <a:lnTo>
                      <a:pt x="222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8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8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1"/>
                    </a:lnTo>
                    <a:lnTo>
                      <a:pt x="222" y="306"/>
                    </a:lnTo>
                    <a:lnTo>
                      <a:pt x="193" y="315"/>
                    </a:lnTo>
                    <a:lnTo>
                      <a:pt x="160" y="319"/>
                    </a:lnTo>
                    <a:lnTo>
                      <a:pt x="128" y="315"/>
                    </a:lnTo>
                    <a:lnTo>
                      <a:pt x="99" y="306"/>
                    </a:lnTo>
                    <a:lnTo>
                      <a:pt x="71" y="291"/>
                    </a:lnTo>
                    <a:lnTo>
                      <a:pt x="47" y="272"/>
                    </a:lnTo>
                    <a:lnTo>
                      <a:pt x="27" y="249"/>
                    </a:lnTo>
                    <a:lnTo>
                      <a:pt x="13" y="222"/>
                    </a:lnTo>
                    <a:lnTo>
                      <a:pt x="3" y="192"/>
                    </a:lnTo>
                    <a:lnTo>
                      <a:pt x="0" y="159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7" y="71"/>
                    </a:lnTo>
                    <a:lnTo>
                      <a:pt x="47" y="47"/>
                    </a:lnTo>
                    <a:lnTo>
                      <a:pt x="71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BCE916C-9DE4-0913-7465-4079487EAC0B}"/>
              </a:ext>
            </a:extLst>
          </p:cNvPr>
          <p:cNvSpPr txBox="1"/>
          <p:nvPr/>
        </p:nvSpPr>
        <p:spPr>
          <a:xfrm>
            <a:off x="369718" y="2886838"/>
            <a:ext cx="5056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ภาวะความดันโลหิตสูงในหญิงตั้งครรภ์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Google Shape;1477;p43">
            <a:extLst>
              <a:ext uri="{FF2B5EF4-FFF2-40B4-BE49-F238E27FC236}">
                <a16:creationId xmlns:a16="http://schemas.microsoft.com/office/drawing/2014/main" id="{2444E4E4-225A-E29F-2504-5A8354C81781}"/>
              </a:ext>
            </a:extLst>
          </p:cNvPr>
          <p:cNvSpPr/>
          <p:nvPr/>
        </p:nvSpPr>
        <p:spPr>
          <a:xfrm>
            <a:off x="4429394" y="2808514"/>
            <a:ext cx="7635088" cy="280851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3947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Systolic blood pressure; SBP)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มีค่ามากกว่าหรือเท่ากับ 140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mmHg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และ/หรือ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Diastolic blood pressure; DBP)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มีค่ามากกว่าหรือเท่ากับ 90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mmHg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ถือเป็นการตั้งครรภ์ที่มีความเสี่ยงสูง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High risk pregnancy)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 เป็นสาเหตุสำคัญของการเสียชีวิตของมารดา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Hypertension in pregnancy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พบประมาณร้อยละ 2 – 8 ของการตั้งครรภ์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73947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3601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983162" y="225764"/>
            <a:ext cx="957260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2110626" y="225763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26" y="21204"/>
            <a:ext cx="1241777" cy="1756513"/>
          </a:xfrm>
          <a:prstGeom prst="rect">
            <a:avLst/>
          </a:prstGeom>
        </p:spPr>
      </p:pic>
      <p:grpSp>
        <p:nvGrpSpPr>
          <p:cNvPr id="3" name="กลุ่ม 48">
            <a:extLst>
              <a:ext uri="{FF2B5EF4-FFF2-40B4-BE49-F238E27FC236}">
                <a16:creationId xmlns:a16="http://schemas.microsoft.com/office/drawing/2014/main" id="{16A59038-4BD9-7BBD-636A-2E7472C47928}"/>
              </a:ext>
            </a:extLst>
          </p:cNvPr>
          <p:cNvGrpSpPr/>
          <p:nvPr/>
        </p:nvGrpSpPr>
        <p:grpSpPr>
          <a:xfrm>
            <a:off x="217487" y="1498994"/>
            <a:ext cx="11825223" cy="5263856"/>
            <a:chOff x="0" y="952500"/>
            <a:chExt cx="9210012" cy="4857575"/>
          </a:xfrm>
        </p:grpSpPr>
        <p:sp>
          <p:nvSpPr>
            <p:cNvPr id="5" name="แผนผังลําดับงาน: กระบวนการสำรอง 49">
              <a:extLst>
                <a:ext uri="{FF2B5EF4-FFF2-40B4-BE49-F238E27FC236}">
                  <a16:creationId xmlns:a16="http://schemas.microsoft.com/office/drawing/2014/main" id="{E9AF5716-CDFA-783D-87E4-5A985045A1F7}"/>
                </a:ext>
              </a:extLst>
            </p:cNvPr>
            <p:cNvSpPr/>
            <p:nvPr/>
          </p:nvSpPr>
          <p:spPr>
            <a:xfrm>
              <a:off x="4600575" y="4295775"/>
              <a:ext cx="1371600" cy="40640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การดูแลต่อเนื่อง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6" name="แผนผังลําดับงาน: กระบวนการสำรอง 50">
              <a:extLst>
                <a:ext uri="{FF2B5EF4-FFF2-40B4-BE49-F238E27FC236}">
                  <a16:creationId xmlns:a16="http://schemas.microsoft.com/office/drawing/2014/main" id="{7D04C72F-2D47-4F6C-95CF-B7C2FB8179E5}"/>
                </a:ext>
              </a:extLst>
            </p:cNvPr>
            <p:cNvSpPr/>
            <p:nvPr/>
          </p:nvSpPr>
          <p:spPr>
            <a:xfrm>
              <a:off x="1809750" y="1495425"/>
              <a:ext cx="1897380" cy="387350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การเข้าถึงบริการรวดเร็ว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7" name="แผนผังลําดับงาน: กระบวนการสำรอง 51">
              <a:extLst>
                <a:ext uri="{FF2B5EF4-FFF2-40B4-BE49-F238E27FC236}">
                  <a16:creationId xmlns:a16="http://schemas.microsoft.com/office/drawing/2014/main" id="{5907E2F1-B61D-CA1F-4066-51C864BB1AB1}"/>
                </a:ext>
              </a:extLst>
            </p:cNvPr>
            <p:cNvSpPr/>
            <p:nvPr/>
          </p:nvSpPr>
          <p:spPr>
            <a:xfrm>
              <a:off x="1809750" y="2495550"/>
              <a:ext cx="1896745" cy="826770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การดูแลรักษาที่มีคุณภาพไม่เกิดภาวะแทรกซ้อน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8" name="แผนผังลําดับงาน: กระบวนการสำรอง 52">
              <a:extLst>
                <a:ext uri="{FF2B5EF4-FFF2-40B4-BE49-F238E27FC236}">
                  <a16:creationId xmlns:a16="http://schemas.microsoft.com/office/drawing/2014/main" id="{ADB67A25-3C10-8EF7-79B7-5F2D77F055D0}"/>
                </a:ext>
              </a:extLst>
            </p:cNvPr>
            <p:cNvSpPr/>
            <p:nvPr/>
          </p:nvSpPr>
          <p:spPr>
            <a:xfrm>
              <a:off x="1774366" y="4417695"/>
              <a:ext cx="1821003" cy="367665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ได้รับการเสริมพลังที่ดี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9" name="แผนผังลําดับงาน: กระบวนการสำรอง 53">
              <a:extLst>
                <a:ext uri="{FF2B5EF4-FFF2-40B4-BE49-F238E27FC236}">
                  <a16:creationId xmlns:a16="http://schemas.microsoft.com/office/drawing/2014/main" id="{FF11B386-B168-D12F-180C-A7320DF8AD7B}"/>
                </a:ext>
              </a:extLst>
            </p:cNvPr>
            <p:cNvSpPr/>
            <p:nvPr/>
          </p:nvSpPr>
          <p:spPr>
            <a:xfrm>
              <a:off x="4572000" y="1495425"/>
              <a:ext cx="1369695" cy="31805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ระบบ </a:t>
              </a:r>
              <a:r>
                <a:rPr lang="en-US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Fast track</a:t>
              </a:r>
              <a:endParaRPr lang="en-US" sz="12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10" name="แผนผังลําดับงาน: กระบวนการสำรอง 54">
              <a:extLst>
                <a:ext uri="{FF2B5EF4-FFF2-40B4-BE49-F238E27FC236}">
                  <a16:creationId xmlns:a16="http://schemas.microsoft.com/office/drawing/2014/main" id="{DD03E48F-7505-C8F6-CCAF-F7D0E937E7B6}"/>
                </a:ext>
              </a:extLst>
            </p:cNvPr>
            <p:cNvSpPr/>
            <p:nvPr/>
          </p:nvSpPr>
          <p:spPr>
            <a:xfrm>
              <a:off x="4572000" y="1933575"/>
              <a:ext cx="1381125" cy="35687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sz="20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ระบบ</a:t>
              </a:r>
              <a:r>
                <a:rPr lang="en-US" sz="20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EMS</a:t>
              </a:r>
              <a:endParaRPr lang="en-US" sz="12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13" name="แผนผังลําดับงาน: กระบวนการสำรอง 55">
              <a:extLst>
                <a:ext uri="{FF2B5EF4-FFF2-40B4-BE49-F238E27FC236}">
                  <a16:creationId xmlns:a16="http://schemas.microsoft.com/office/drawing/2014/main" id="{85071382-CD1F-CB9E-472E-6D2015CA09BD}"/>
                </a:ext>
              </a:extLst>
            </p:cNvPr>
            <p:cNvSpPr/>
            <p:nvPr/>
          </p:nvSpPr>
          <p:spPr>
            <a:xfrm>
              <a:off x="4572000" y="2438400"/>
              <a:ext cx="1381125" cy="357505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ระบบ </a:t>
              </a:r>
              <a:r>
                <a:rPr lang="en-US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Monitor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15" name="แผนผังลําดับงาน: กระบวนการสำรอง 56">
              <a:extLst>
                <a:ext uri="{FF2B5EF4-FFF2-40B4-BE49-F238E27FC236}">
                  <a16:creationId xmlns:a16="http://schemas.microsoft.com/office/drawing/2014/main" id="{8D742D1F-A299-6109-E653-5F6A10129B0C}"/>
                </a:ext>
              </a:extLst>
            </p:cNvPr>
            <p:cNvSpPr/>
            <p:nvPr/>
          </p:nvSpPr>
          <p:spPr>
            <a:xfrm>
              <a:off x="4591050" y="2962275"/>
              <a:ext cx="1359535" cy="357505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sz="1200" b="1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สมรรถนะบุคลากร</a:t>
              </a:r>
              <a:endParaRPr lang="en-US" sz="100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16" name="แผนผังลําดับงาน: กระบวนการสำรอง 57">
              <a:extLst>
                <a:ext uri="{FF2B5EF4-FFF2-40B4-BE49-F238E27FC236}">
                  <a16:creationId xmlns:a16="http://schemas.microsoft.com/office/drawing/2014/main" id="{33CAA39D-66F6-7B17-EF02-F377900E0A38}"/>
                </a:ext>
              </a:extLst>
            </p:cNvPr>
            <p:cNvSpPr/>
            <p:nvPr/>
          </p:nvSpPr>
          <p:spPr>
            <a:xfrm>
              <a:off x="4600575" y="3476625"/>
              <a:ext cx="1370330" cy="70485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ระบบวางแผนการจำหน่าย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17" name="แผนผังลําดับงาน: กระบวนการสำรอง 58">
              <a:extLst>
                <a:ext uri="{FF2B5EF4-FFF2-40B4-BE49-F238E27FC236}">
                  <a16:creationId xmlns:a16="http://schemas.microsoft.com/office/drawing/2014/main" id="{212AF235-C682-E276-A8ED-9E1C5303F1D8}"/>
                </a:ext>
              </a:extLst>
            </p:cNvPr>
            <p:cNvSpPr/>
            <p:nvPr/>
          </p:nvSpPr>
          <p:spPr>
            <a:xfrm>
              <a:off x="7620000" y="1514475"/>
              <a:ext cx="1590012" cy="774314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จัดทำแนวทาง </a:t>
              </a:r>
              <a:endPara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 algn="ctr">
                <a:lnSpc>
                  <a:spcPct val="115000"/>
                </a:lnSpc>
              </a:pPr>
              <a:r>
                <a:rPr lang="en-US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Fast track/ </a:t>
              </a: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สื่อสาร</a:t>
              </a:r>
              <a:endPara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18" name="แผนผังลําดับงาน: กระบวนการสำรอง 59">
              <a:extLst>
                <a:ext uri="{FF2B5EF4-FFF2-40B4-BE49-F238E27FC236}">
                  <a16:creationId xmlns:a16="http://schemas.microsoft.com/office/drawing/2014/main" id="{38029447-C71C-7A77-43E7-7ED0ACB2E52F}"/>
                </a:ext>
              </a:extLst>
            </p:cNvPr>
            <p:cNvSpPr/>
            <p:nvPr/>
          </p:nvSpPr>
          <p:spPr>
            <a:xfrm>
              <a:off x="7620000" y="2457450"/>
              <a:ext cx="1589405" cy="40703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en-US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Line Consult</a:t>
              </a:r>
            </a:p>
          </p:txBody>
        </p:sp>
        <p:sp>
          <p:nvSpPr>
            <p:cNvPr id="19" name="แผนผังลําดับงาน: กระบวนการสำรอง 60">
              <a:extLst>
                <a:ext uri="{FF2B5EF4-FFF2-40B4-BE49-F238E27FC236}">
                  <a16:creationId xmlns:a16="http://schemas.microsoft.com/office/drawing/2014/main" id="{C7A0095B-46C1-B578-A89B-F9138E266A29}"/>
                </a:ext>
              </a:extLst>
            </p:cNvPr>
            <p:cNvSpPr/>
            <p:nvPr/>
          </p:nvSpPr>
          <p:spPr>
            <a:xfrm>
              <a:off x="7620000" y="3019425"/>
              <a:ext cx="1590012" cy="695739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ทบทวน </a:t>
              </a:r>
              <a:r>
                <a:rPr lang="en-US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CPG,CNPG</a:t>
              </a:r>
            </a:p>
          </p:txBody>
        </p:sp>
        <p:sp>
          <p:nvSpPr>
            <p:cNvPr id="20" name="แผนผังลําดับงาน: กระบวนการสำรอง 61">
              <a:extLst>
                <a:ext uri="{FF2B5EF4-FFF2-40B4-BE49-F238E27FC236}">
                  <a16:creationId xmlns:a16="http://schemas.microsoft.com/office/drawing/2014/main" id="{60C6D937-C325-2364-4776-9B72F6846D8E}"/>
                </a:ext>
              </a:extLst>
            </p:cNvPr>
            <p:cNvSpPr/>
            <p:nvPr/>
          </p:nvSpPr>
          <p:spPr>
            <a:xfrm>
              <a:off x="7620000" y="3895725"/>
              <a:ext cx="1589405" cy="39751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พัฒนาสมรรถนะ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21" name="แผนผังลําดับงาน: กระบวนการสำรอง 62">
              <a:extLst>
                <a:ext uri="{FF2B5EF4-FFF2-40B4-BE49-F238E27FC236}">
                  <a16:creationId xmlns:a16="http://schemas.microsoft.com/office/drawing/2014/main" id="{C765AF2F-D029-F8DD-2C7A-90E807DAE5F8}"/>
                </a:ext>
              </a:extLst>
            </p:cNvPr>
            <p:cNvSpPr/>
            <p:nvPr/>
          </p:nvSpPr>
          <p:spPr>
            <a:xfrm>
              <a:off x="7620000" y="4505325"/>
              <a:ext cx="1589405" cy="46672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ทบทวนแนวทาง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22" name="แผนผังลําดับงาน: กระบวนการสำรอง 63">
              <a:extLst>
                <a:ext uri="{FF2B5EF4-FFF2-40B4-BE49-F238E27FC236}">
                  <a16:creationId xmlns:a16="http://schemas.microsoft.com/office/drawing/2014/main" id="{2F1FF881-3620-B6B0-A91F-B2D34BE1D4C8}"/>
                </a:ext>
              </a:extLst>
            </p:cNvPr>
            <p:cNvSpPr/>
            <p:nvPr/>
          </p:nvSpPr>
          <p:spPr>
            <a:xfrm>
              <a:off x="7620000" y="5114925"/>
              <a:ext cx="1589405" cy="35750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พัฒนาเครือข่าย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23" name="แผนผังลําดับงาน: กระบวนการสำรอง 64">
              <a:extLst>
                <a:ext uri="{FF2B5EF4-FFF2-40B4-BE49-F238E27FC236}">
                  <a16:creationId xmlns:a16="http://schemas.microsoft.com/office/drawing/2014/main" id="{E3977420-956F-0296-9B1B-7EBE9DDD3D78}"/>
                </a:ext>
              </a:extLst>
            </p:cNvPr>
            <p:cNvSpPr/>
            <p:nvPr/>
          </p:nvSpPr>
          <p:spPr>
            <a:xfrm>
              <a:off x="140335" y="2699848"/>
              <a:ext cx="1182757" cy="437322"/>
            </a:xfrm>
            <a:prstGeom prst="flowChartAlternateProcess">
              <a:avLst/>
            </a:prstGeom>
            <a:solidFill>
              <a:srgbClr val="000066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r>
                <a:rPr lang="th-TH" b="1" dirty="0">
                  <a:solidFill>
                    <a:schemeClr val="bg1"/>
                  </a:solidFill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ผู้ป่วยปลอดภัย</a:t>
              </a:r>
              <a:endParaRPr lang="en-US" sz="1100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25" name="กล่องข้อความ 2">
              <a:extLst>
                <a:ext uri="{FF2B5EF4-FFF2-40B4-BE49-F238E27FC236}">
                  <a16:creationId xmlns:a16="http://schemas.microsoft.com/office/drawing/2014/main" id="{09685E65-0F42-B15B-6009-E954B7C5D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366" y="1917700"/>
              <a:ext cx="2066925" cy="5461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KPI : 1) Early diagnosis 100%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  2) 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วินิจฉัยได้ถูกต้อง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26" name="กล่องข้อความ 2">
              <a:extLst>
                <a:ext uri="{FF2B5EF4-FFF2-40B4-BE49-F238E27FC236}">
                  <a16:creationId xmlns:a16="http://schemas.microsoft.com/office/drawing/2014/main" id="{4D6367B8-C524-58D2-9817-E726B60D8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156" y="3418794"/>
              <a:ext cx="2444750" cy="9144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KPI : 1) </a:t>
              </a:r>
              <a:r>
                <a:rPr lang="th-TH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ได้รับยา </a:t>
              </a:r>
              <a:r>
                <a:rPr lang="en-US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MgSO4 </a:t>
              </a:r>
              <a:r>
                <a:rPr lang="th-TH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ตามมาตรฐาน 100</a:t>
              </a:r>
              <a:r>
                <a:rPr lang="en-US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%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en-US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 2) </a:t>
              </a:r>
              <a:r>
                <a:rPr lang="th-TH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ไม่เกิดภาวะแทรกซ้อนรุนแรง </a:t>
              </a:r>
              <a:r>
                <a:rPr lang="en-US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HEELP,  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en-US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    </a:t>
              </a:r>
              <a:r>
                <a:rPr lang="en-US" sz="1200" dirty="0" err="1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Intracerebral</a:t>
              </a:r>
              <a:r>
                <a:rPr lang="en-US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hemorrhage ,ICH 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en-US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    Liver </a:t>
              </a:r>
              <a:r>
                <a:rPr lang="en-US" sz="1200" dirty="0" err="1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Subcapular</a:t>
              </a:r>
              <a:r>
                <a:rPr lang="en-US" sz="12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hemorrhage 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27" name="กล่องข้อความ 2">
              <a:extLst>
                <a:ext uri="{FF2B5EF4-FFF2-40B4-BE49-F238E27FC236}">
                  <a16:creationId xmlns:a16="http://schemas.microsoft.com/office/drawing/2014/main" id="{A64F07F0-D756-EC38-CCB0-C7CFFC079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4295" y="4874681"/>
              <a:ext cx="2657475" cy="81445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KPI : 1) 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ค้นหากลุ่มเสี่ยง 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PIH 100% 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 2) 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ให้สุขศึกษาในกลุ่มเสี่ยง 100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%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 3) 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ให้ 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ASA ,CaCO3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ในกลุ่มเสี่ยง 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Prevent PIH 100%</a:t>
              </a: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cxnSp>
          <p:nvCxnSpPr>
            <p:cNvPr id="28" name="ลูกศรเชื่อมต่อแบบตรง 69">
              <a:extLst>
                <a:ext uri="{FF2B5EF4-FFF2-40B4-BE49-F238E27FC236}">
                  <a16:creationId xmlns:a16="http://schemas.microsoft.com/office/drawing/2014/main" id="{4B9CBBFF-5768-4443-ED50-F8A047B56A17}"/>
                </a:ext>
              </a:extLst>
            </p:cNvPr>
            <p:cNvCxnSpPr/>
            <p:nvPr/>
          </p:nvCxnSpPr>
          <p:spPr>
            <a:xfrm flipH="1" flipV="1">
              <a:off x="5953125" y="1724025"/>
              <a:ext cx="1671458" cy="158750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30" name="ลูกศรเชื่อมต่อแบบตรง 71">
              <a:extLst>
                <a:ext uri="{FF2B5EF4-FFF2-40B4-BE49-F238E27FC236}">
                  <a16:creationId xmlns:a16="http://schemas.microsoft.com/office/drawing/2014/main" id="{A6FDEA80-E6B5-72DE-8BBB-235D0DAD9ACE}"/>
                </a:ext>
              </a:extLst>
            </p:cNvPr>
            <p:cNvCxnSpPr/>
            <p:nvPr/>
          </p:nvCxnSpPr>
          <p:spPr>
            <a:xfrm flipH="1">
              <a:off x="5953125" y="1876425"/>
              <a:ext cx="1668365" cy="278738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31" name="ลูกศรเชื่อมต่อแบบตรง 72">
              <a:extLst>
                <a:ext uri="{FF2B5EF4-FFF2-40B4-BE49-F238E27FC236}">
                  <a16:creationId xmlns:a16="http://schemas.microsoft.com/office/drawing/2014/main" id="{B0C4A398-031D-9B26-3C1A-5B8960123D29}"/>
                </a:ext>
              </a:extLst>
            </p:cNvPr>
            <p:cNvCxnSpPr/>
            <p:nvPr/>
          </p:nvCxnSpPr>
          <p:spPr>
            <a:xfrm flipH="1" flipV="1">
              <a:off x="5953125" y="1724025"/>
              <a:ext cx="1669415" cy="934085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32" name="ลูกศรเชื่อมต่อแบบตรง 73">
              <a:extLst>
                <a:ext uri="{FF2B5EF4-FFF2-40B4-BE49-F238E27FC236}">
                  <a16:creationId xmlns:a16="http://schemas.microsoft.com/office/drawing/2014/main" id="{CE63EF46-DDD2-0EF4-2FE2-A2D1D7E54FBC}"/>
                </a:ext>
              </a:extLst>
            </p:cNvPr>
            <p:cNvCxnSpPr/>
            <p:nvPr/>
          </p:nvCxnSpPr>
          <p:spPr>
            <a:xfrm flipH="1" flipV="1">
              <a:off x="5953125" y="2152650"/>
              <a:ext cx="1669608" cy="1162298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33" name="สี่เหลี่ยมผืนผ้า 74">
              <a:extLst>
                <a:ext uri="{FF2B5EF4-FFF2-40B4-BE49-F238E27FC236}">
                  <a16:creationId xmlns:a16="http://schemas.microsoft.com/office/drawing/2014/main" id="{0EB414E4-7162-C01F-889F-86556A258C26}"/>
                </a:ext>
              </a:extLst>
            </p:cNvPr>
            <p:cNvSpPr/>
            <p:nvPr/>
          </p:nvSpPr>
          <p:spPr>
            <a:xfrm>
              <a:off x="1638300" y="971550"/>
              <a:ext cx="2205990" cy="42735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34" name="สี่เหลี่ยมผืนผ้า 75">
              <a:extLst>
                <a:ext uri="{FF2B5EF4-FFF2-40B4-BE49-F238E27FC236}">
                  <a16:creationId xmlns:a16="http://schemas.microsoft.com/office/drawing/2014/main" id="{3D0E00C2-A090-F210-CA51-4513B852DF6F}"/>
                </a:ext>
              </a:extLst>
            </p:cNvPr>
            <p:cNvSpPr/>
            <p:nvPr/>
          </p:nvSpPr>
          <p:spPr>
            <a:xfrm>
              <a:off x="4295775" y="962025"/>
              <a:ext cx="2374900" cy="42735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sp>
          <p:nvSpPr>
            <p:cNvPr id="35" name="สี่เหลี่ยมผืนผ้า 76">
              <a:extLst>
                <a:ext uri="{FF2B5EF4-FFF2-40B4-BE49-F238E27FC236}">
                  <a16:creationId xmlns:a16="http://schemas.microsoft.com/office/drawing/2014/main" id="{915A26F8-B02F-A115-9882-C6D5B44AA658}"/>
                </a:ext>
              </a:extLst>
            </p:cNvPr>
            <p:cNvSpPr/>
            <p:nvPr/>
          </p:nvSpPr>
          <p:spPr>
            <a:xfrm>
              <a:off x="95250" y="952500"/>
              <a:ext cx="1381125" cy="42735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56"/>
                </a:spcAft>
              </a:pPr>
              <a:endParaRPr lang="en-US" sz="11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cxnSp>
          <p:nvCxnSpPr>
            <p:cNvPr id="36" name="ลูกศรเชื่อมต่อแบบตรง 77">
              <a:extLst>
                <a:ext uri="{FF2B5EF4-FFF2-40B4-BE49-F238E27FC236}">
                  <a16:creationId xmlns:a16="http://schemas.microsoft.com/office/drawing/2014/main" id="{4B4D0980-C44E-70F7-2D68-410FEFCBB022}"/>
                </a:ext>
              </a:extLst>
            </p:cNvPr>
            <p:cNvCxnSpPr/>
            <p:nvPr/>
          </p:nvCxnSpPr>
          <p:spPr>
            <a:xfrm flipH="1" flipV="1">
              <a:off x="5962650" y="2571750"/>
              <a:ext cx="1631315" cy="744220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37" name="ลูกศรเชื่อมต่อแบบตรง 78">
              <a:extLst>
                <a:ext uri="{FF2B5EF4-FFF2-40B4-BE49-F238E27FC236}">
                  <a16:creationId xmlns:a16="http://schemas.microsoft.com/office/drawing/2014/main" id="{0AFA175C-3A78-7297-5913-15B36DBA6DC5}"/>
                </a:ext>
              </a:extLst>
            </p:cNvPr>
            <p:cNvCxnSpPr/>
            <p:nvPr/>
          </p:nvCxnSpPr>
          <p:spPr>
            <a:xfrm flipH="1" flipV="1">
              <a:off x="5972175" y="3181350"/>
              <a:ext cx="1621155" cy="138430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38" name="ลูกศรเชื่อมต่อแบบตรง 79">
              <a:extLst>
                <a:ext uri="{FF2B5EF4-FFF2-40B4-BE49-F238E27FC236}">
                  <a16:creationId xmlns:a16="http://schemas.microsoft.com/office/drawing/2014/main" id="{4DF60A43-1D25-4F50-708B-9442B7C6DE7D}"/>
                </a:ext>
              </a:extLst>
            </p:cNvPr>
            <p:cNvCxnSpPr/>
            <p:nvPr/>
          </p:nvCxnSpPr>
          <p:spPr>
            <a:xfrm flipH="1">
              <a:off x="5962650" y="3324225"/>
              <a:ext cx="1659835" cy="576083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39" name="ลูกศรเชื่อมต่อแบบตรง 80">
              <a:extLst>
                <a:ext uri="{FF2B5EF4-FFF2-40B4-BE49-F238E27FC236}">
                  <a16:creationId xmlns:a16="http://schemas.microsoft.com/office/drawing/2014/main" id="{6CE33CF3-3153-31AC-C883-8404CE988B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0716" y="1724025"/>
              <a:ext cx="439034" cy="1055248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40" name="ลูกศรเชื่อมต่อแบบตรง 81">
              <a:extLst>
                <a:ext uri="{FF2B5EF4-FFF2-40B4-BE49-F238E27FC236}">
                  <a16:creationId xmlns:a16="http://schemas.microsoft.com/office/drawing/2014/main" id="{C5EC8568-9FB0-3F0D-E6A0-B58C60FDBA7F}"/>
                </a:ext>
              </a:extLst>
            </p:cNvPr>
            <p:cNvCxnSpPr/>
            <p:nvPr/>
          </p:nvCxnSpPr>
          <p:spPr>
            <a:xfrm flipH="1">
              <a:off x="1343025" y="2876550"/>
              <a:ext cx="466725" cy="0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41" name="ลูกศรเชื่อมต่อแบบตรง 82">
              <a:extLst>
                <a:ext uri="{FF2B5EF4-FFF2-40B4-BE49-F238E27FC236}">
                  <a16:creationId xmlns:a16="http://schemas.microsoft.com/office/drawing/2014/main" id="{C3A7F61C-C47F-E8D5-8AD6-E970DF0B4517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flipH="1" flipV="1">
              <a:off x="1323092" y="2918510"/>
              <a:ext cx="478757" cy="1500466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42" name="กล่องข้อความ 2">
              <a:extLst>
                <a:ext uri="{FF2B5EF4-FFF2-40B4-BE49-F238E27FC236}">
                  <a16:creationId xmlns:a16="http://schemas.microsoft.com/office/drawing/2014/main" id="{50B20F6C-1907-3E14-18CB-49CAD7956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24225"/>
              <a:ext cx="1638300" cy="1241805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KPI :1) 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ไม่ให้มีภาวะชัก  </a:t>
              </a:r>
              <a:r>
                <a:rPr lang="en-US" sz="1400" dirty="0" err="1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Eclampsia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ตลอดการตั้งครรภ์ </a:t>
              </a:r>
              <a:endParaRPr lang="en-US" sz="14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 *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ANC</a:t>
              </a:r>
            </a:p>
            <a:p>
              <a:pPr>
                <a:lnSpc>
                  <a:spcPct val="115000"/>
                </a:lnSpc>
              </a:pP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 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*</a:t>
              </a:r>
              <a:r>
                <a:rPr lang="en-US" sz="1400" dirty="0" err="1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Intrapartum</a:t>
              </a:r>
              <a:endParaRPr lang="en-US" sz="14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 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*Postpartum</a:t>
              </a:r>
            </a:p>
            <a:p>
              <a:pPr>
                <a:lnSpc>
                  <a:spcPct val="115000"/>
                </a:lnSpc>
              </a:pP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      2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) 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มารดาเสียชีวิต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0%</a:t>
              </a:r>
            </a:p>
          </p:txBody>
        </p:sp>
        <p:cxnSp>
          <p:nvCxnSpPr>
            <p:cNvPr id="43" name="ลูกศรเชื่อมต่อแบบตรง 84">
              <a:extLst>
                <a:ext uri="{FF2B5EF4-FFF2-40B4-BE49-F238E27FC236}">
                  <a16:creationId xmlns:a16="http://schemas.microsoft.com/office/drawing/2014/main" id="{9DBBDCB9-14CE-EEEC-BD36-23A1498158DF}"/>
                </a:ext>
              </a:extLst>
            </p:cNvPr>
            <p:cNvCxnSpPr/>
            <p:nvPr/>
          </p:nvCxnSpPr>
          <p:spPr>
            <a:xfrm flipH="1">
              <a:off x="5972175" y="3324225"/>
              <a:ext cx="1649895" cy="1182425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44" name="ลูกศรเชื่อมต่อแบบตรง 85">
              <a:extLst>
                <a:ext uri="{FF2B5EF4-FFF2-40B4-BE49-F238E27FC236}">
                  <a16:creationId xmlns:a16="http://schemas.microsoft.com/office/drawing/2014/main" id="{909486F2-D90B-A72C-D9FD-1DD3F90F7F63}"/>
                </a:ext>
              </a:extLst>
            </p:cNvPr>
            <p:cNvCxnSpPr/>
            <p:nvPr/>
          </p:nvCxnSpPr>
          <p:spPr>
            <a:xfrm flipH="1" flipV="1">
              <a:off x="5962650" y="3895725"/>
              <a:ext cx="1671320" cy="805068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45" name="ลูกศรเชื่อมต่อแบบตรง 86">
              <a:extLst>
                <a:ext uri="{FF2B5EF4-FFF2-40B4-BE49-F238E27FC236}">
                  <a16:creationId xmlns:a16="http://schemas.microsoft.com/office/drawing/2014/main" id="{7C74A4E7-B94A-31C9-EB88-A087EFAE46F8}"/>
                </a:ext>
              </a:extLst>
            </p:cNvPr>
            <p:cNvCxnSpPr/>
            <p:nvPr/>
          </p:nvCxnSpPr>
          <p:spPr>
            <a:xfrm flipH="1" flipV="1">
              <a:off x="5953125" y="4505325"/>
              <a:ext cx="1669774" cy="765313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46" name="กล่องข้อความ 2">
              <a:extLst>
                <a:ext uri="{FF2B5EF4-FFF2-40B4-BE49-F238E27FC236}">
                  <a16:creationId xmlns:a16="http://schemas.microsoft.com/office/drawing/2014/main" id="{1F0B359D-CD2A-1854-DE3E-1DC9BA2E6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1724" y="4872815"/>
              <a:ext cx="1570355" cy="9372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*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ส่งต่อเนื่องข้อมูลเครือข่าย</a:t>
              </a:r>
              <a:endParaRPr lang="en-US" sz="12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*ติดตามดูความดัน 2 </a:t>
              </a: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wks.</a:t>
              </a:r>
              <a:endParaRPr lang="en-US" sz="12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  <a:p>
              <a:pPr>
                <a:lnSpc>
                  <a:spcPct val="115000"/>
                </a:lnSpc>
              </a:pPr>
              <a:r>
                <a:rPr lang="en-US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*</a:t>
              </a:r>
              <a:r>
                <a:rPr lang="th-TH" sz="1400" dirty="0">
                  <a:latin typeface="Browallia New" panose="020B0604020202020204" pitchFamily="34" charset="-34"/>
                  <a:ea typeface="Calibri"/>
                  <a:cs typeface="Browallia New" panose="020B0604020202020204" pitchFamily="34" charset="-34"/>
                </a:rPr>
                <a:t>เยี่ยมบ้าน</a:t>
              </a:r>
              <a:endParaRPr lang="en-US" sz="12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endParaRPr>
            </a:p>
          </p:txBody>
        </p:sp>
        <p:cxnSp>
          <p:nvCxnSpPr>
            <p:cNvPr id="47" name="ลูกศรเชื่อมต่อแบบตรง 88">
              <a:extLst>
                <a:ext uri="{FF2B5EF4-FFF2-40B4-BE49-F238E27FC236}">
                  <a16:creationId xmlns:a16="http://schemas.microsoft.com/office/drawing/2014/main" id="{41513CCE-C72E-AE06-07FA-26B559AC98AD}"/>
                </a:ext>
              </a:extLst>
            </p:cNvPr>
            <p:cNvCxnSpPr/>
            <p:nvPr/>
          </p:nvCxnSpPr>
          <p:spPr>
            <a:xfrm flipH="1">
              <a:off x="3705225" y="1657350"/>
              <a:ext cx="864704" cy="0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48" name="ลูกศรเชื่อมต่อแบบตรง 89">
              <a:extLst>
                <a:ext uri="{FF2B5EF4-FFF2-40B4-BE49-F238E27FC236}">
                  <a16:creationId xmlns:a16="http://schemas.microsoft.com/office/drawing/2014/main" id="{5BCD10A3-7CE6-E9AD-5659-2B99E426F3D4}"/>
                </a:ext>
              </a:extLst>
            </p:cNvPr>
            <p:cNvCxnSpPr/>
            <p:nvPr/>
          </p:nvCxnSpPr>
          <p:spPr>
            <a:xfrm flipH="1" flipV="1">
              <a:off x="3705225" y="1657350"/>
              <a:ext cx="854710" cy="407505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49" name="ลูกศรเชื่อมต่อแบบตรง 90">
              <a:extLst>
                <a:ext uri="{FF2B5EF4-FFF2-40B4-BE49-F238E27FC236}">
                  <a16:creationId xmlns:a16="http://schemas.microsoft.com/office/drawing/2014/main" id="{05731581-1BE4-B6BB-C92A-83CAC8D81D5B}"/>
                </a:ext>
              </a:extLst>
            </p:cNvPr>
            <p:cNvCxnSpPr/>
            <p:nvPr/>
          </p:nvCxnSpPr>
          <p:spPr>
            <a:xfrm flipH="1">
              <a:off x="3705225" y="2657475"/>
              <a:ext cx="864236" cy="188844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50" name="ลูกศรเชื่อมต่อแบบตรง 91">
              <a:extLst>
                <a:ext uri="{FF2B5EF4-FFF2-40B4-BE49-F238E27FC236}">
                  <a16:creationId xmlns:a16="http://schemas.microsoft.com/office/drawing/2014/main" id="{2ACF46D9-022B-9A5F-AA42-D288A7354546}"/>
                </a:ext>
              </a:extLst>
            </p:cNvPr>
            <p:cNvCxnSpPr/>
            <p:nvPr/>
          </p:nvCxnSpPr>
          <p:spPr>
            <a:xfrm flipH="1" flipV="1">
              <a:off x="3705225" y="2847975"/>
              <a:ext cx="894053" cy="318301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51" name="ลูกศรเชื่อมต่อแบบตรง 92">
              <a:extLst>
                <a:ext uri="{FF2B5EF4-FFF2-40B4-BE49-F238E27FC236}">
                  <a16:creationId xmlns:a16="http://schemas.microsoft.com/office/drawing/2014/main" id="{8D2CBF8D-DD4E-A0A2-A5DA-656BC1FB23CD}"/>
                </a:ext>
              </a:extLst>
            </p:cNvPr>
            <p:cNvCxnSpPr/>
            <p:nvPr/>
          </p:nvCxnSpPr>
          <p:spPr>
            <a:xfrm flipH="1">
              <a:off x="3705225" y="3876675"/>
              <a:ext cx="893445" cy="536575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52" name="ลูกศรเชื่อมต่อแบบตรง 93">
              <a:extLst>
                <a:ext uri="{FF2B5EF4-FFF2-40B4-BE49-F238E27FC236}">
                  <a16:creationId xmlns:a16="http://schemas.microsoft.com/office/drawing/2014/main" id="{252EC274-9E41-EBBB-48E7-5A4F24FC73B9}"/>
                </a:ext>
              </a:extLst>
            </p:cNvPr>
            <p:cNvCxnSpPr/>
            <p:nvPr/>
          </p:nvCxnSpPr>
          <p:spPr>
            <a:xfrm flipH="1" flipV="1">
              <a:off x="3705225" y="4410075"/>
              <a:ext cx="893445" cy="79375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tailEnd type="arrow"/>
            </a:ln>
            <a:effectLst/>
          </p:spPr>
        </p:cxnSp>
      </p:grpSp>
      <p:sp>
        <p:nvSpPr>
          <p:cNvPr id="53" name="ตัวแทนหมายเลขสไลด์ 1">
            <a:extLst>
              <a:ext uri="{FF2B5EF4-FFF2-40B4-BE49-F238E27FC236}">
                <a16:creationId xmlns:a16="http://schemas.microsoft.com/office/drawing/2014/main" id="{D2735D00-ABC6-974E-A853-28C137FB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45E68964-9426-4831-8F17-B89633F718BE}" type="slidenum">
              <a:rPr lang="en-US" smtClean="0"/>
              <a:t>29</a:t>
            </a:fld>
            <a:endParaRPr lang="en-US"/>
          </a:p>
        </p:txBody>
      </p:sp>
      <p:sp>
        <p:nvSpPr>
          <p:cNvPr id="54" name="แผนผังลําดับงาน: กระบวนการสำรอง 70">
            <a:extLst>
              <a:ext uri="{FF2B5EF4-FFF2-40B4-BE49-F238E27FC236}">
                <a16:creationId xmlns:a16="http://schemas.microsoft.com/office/drawing/2014/main" id="{73DD99BE-FC3F-A7BF-2318-2E52A48BFE05}"/>
              </a:ext>
            </a:extLst>
          </p:cNvPr>
          <p:cNvSpPr/>
          <p:nvPr/>
        </p:nvSpPr>
        <p:spPr>
          <a:xfrm>
            <a:off x="3335574" y="420526"/>
            <a:ext cx="8347656" cy="553577"/>
          </a:xfrm>
          <a:prstGeom prst="flowChartAlternateProcess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เป้าหมายปัจจัยการขับเคลื่อนตัวชี้วัด </a:t>
            </a:r>
            <a:r>
              <a: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pregnancy induce hypertension</a:t>
            </a:r>
            <a:endParaRPr lang="en-US" sz="28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F104E8B3-EB31-53E1-A339-E27DB4F7FD09}"/>
              </a:ext>
            </a:extLst>
          </p:cNvPr>
          <p:cNvSpPr/>
          <p:nvPr/>
        </p:nvSpPr>
        <p:spPr>
          <a:xfrm>
            <a:off x="533558" y="1488193"/>
            <a:ext cx="1322140" cy="473899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Purpose</a:t>
            </a:r>
            <a:endParaRPr lang="en-US" sz="14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10A668B8-56E7-D013-24A8-76599BD60881}"/>
              </a:ext>
            </a:extLst>
          </p:cNvPr>
          <p:cNvSpPr/>
          <p:nvPr/>
        </p:nvSpPr>
        <p:spPr>
          <a:xfrm>
            <a:off x="2692769" y="1479372"/>
            <a:ext cx="2030248" cy="473899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Primary Driver    </a:t>
            </a:r>
            <a:endParaRPr lang="en-US" sz="14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61" name="Rounded Rectangle 3">
            <a:extLst>
              <a:ext uri="{FF2B5EF4-FFF2-40B4-BE49-F238E27FC236}">
                <a16:creationId xmlns:a16="http://schemas.microsoft.com/office/drawing/2014/main" id="{3C5C0242-0138-8E5D-08B7-7AD46B9C9B3C}"/>
              </a:ext>
            </a:extLst>
          </p:cNvPr>
          <p:cNvSpPr/>
          <p:nvPr/>
        </p:nvSpPr>
        <p:spPr>
          <a:xfrm>
            <a:off x="5883761" y="1433103"/>
            <a:ext cx="2296729" cy="473899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Secondary  Driver</a:t>
            </a:r>
            <a:endParaRPr lang="en-US" sz="14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62" name="Rounded Rectangle 3">
            <a:extLst>
              <a:ext uri="{FF2B5EF4-FFF2-40B4-BE49-F238E27FC236}">
                <a16:creationId xmlns:a16="http://schemas.microsoft.com/office/drawing/2014/main" id="{01D3C6E5-260D-B665-D2CC-A043ECDC32B8}"/>
              </a:ext>
            </a:extLst>
          </p:cNvPr>
          <p:cNvSpPr/>
          <p:nvPr/>
        </p:nvSpPr>
        <p:spPr>
          <a:xfrm>
            <a:off x="9966966" y="1450186"/>
            <a:ext cx="2041502" cy="473899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Intervention </a:t>
            </a:r>
            <a:endParaRPr lang="en-US" sz="14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724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FE9892A-B01F-4563-234B-D2922D82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223" y="415974"/>
            <a:ext cx="4453883" cy="6717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ผู้รับบริการและความต้องการ</a:t>
            </a:r>
            <a:endParaRPr lang="en-US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C3B9B-35E1-6DC6-25E3-B5DAE8F7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214" y="1601375"/>
            <a:ext cx="3999189" cy="70248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กลุ่มผู้ป่วย</a:t>
            </a:r>
            <a:r>
              <a:rPr lang="en-US" altLang="en-US" sz="2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/ </a:t>
            </a:r>
            <a:r>
              <a:rPr lang="th-TH" altLang="en-US" sz="2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ผู้รับบริการที่สำคัญและความต้องการ 	</a:t>
            </a:r>
            <a:endParaRPr lang="en-US" altLang="en-US" sz="20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6" name="ตาราง 3">
            <a:extLst>
              <a:ext uri="{FF2B5EF4-FFF2-40B4-BE49-F238E27FC236}">
                <a16:creationId xmlns:a16="http://schemas.microsoft.com/office/drawing/2014/main" id="{3D6E831F-4B8F-9E19-9B91-045868828A77}"/>
              </a:ext>
            </a:extLst>
          </p:cNvPr>
          <p:cNvGraphicFramePr>
            <a:graphicFrameLocks noGrp="1"/>
          </p:cNvGraphicFramePr>
          <p:nvPr/>
        </p:nvGraphicFramePr>
        <p:xfrm>
          <a:off x="681789" y="2134243"/>
          <a:ext cx="10828422" cy="4501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25542">
                  <a:extLst>
                    <a:ext uri="{9D8B030D-6E8A-4147-A177-3AD203B41FA5}">
                      <a16:colId xmlns:a16="http://schemas.microsoft.com/office/drawing/2014/main" val="4134963261"/>
                    </a:ext>
                  </a:extLst>
                </a:gridCol>
                <a:gridCol w="8002880">
                  <a:extLst>
                    <a:ext uri="{9D8B030D-6E8A-4147-A177-3AD203B41FA5}">
                      <a16:colId xmlns:a16="http://schemas.microsoft.com/office/drawing/2014/main" val="875039059"/>
                    </a:ext>
                  </a:extLst>
                </a:gridCol>
              </a:tblGrid>
              <a:tr h="435005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กลุ่มผู้ป่วย</a:t>
                      </a: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ความต้องการ</a:t>
                      </a: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012194326"/>
                  </a:ext>
                </a:extLst>
              </a:tr>
              <a:tr h="739338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กลุ่มหญิงตั้งครรภ์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1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ได้รับบริการที่สะดวกรวดเร็วปลอดภัยตามมาตรฐานวิชาชีพ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ได้รับคำปรึกษาแนะนำด้านการส่งเสริมสุขภาพ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2987931282"/>
                  </a:ext>
                </a:extLst>
              </a:tr>
              <a:tr h="1478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กลุ่มมารดาและทารก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ได้รับการตรวจรักษาที่ถูกต้องรวดเร็วปลอดภัยตามมาตรฐานวิชาชีพ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ได้รับคำปรึกษาแนะนำด้านการส่งเสริมสุขภาพ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ได้รับการสนับสนุนด้านการเลี้ยงลูกด้วยนมแม่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อยู่ในสิ่งแวดล้อมที่สะอาดปลอดภัยและเอื้อต่อการส่งเสริมสุขภาพ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1795123308"/>
                  </a:ext>
                </a:extLst>
              </a:tr>
              <a:tr h="739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กลุ่มวัยรุ่น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ได้รับบริการที่เป็นมิตร และมีสถานที่เข้าถึงง่าย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ได้รับการส่งเสริมให้มีทักษะชีวิต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2755243784"/>
                  </a:ext>
                </a:extLst>
              </a:tr>
              <a:tr h="110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 ได้รับการตรวจรักษาที่ถูกต้องรวดเร็ว ปลอดภัย ตามมาตรฐานวิชาชีพ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ได้รับคำปรึกษา แนะนำด้านการส่งเสริมสุขภาพ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  อยู่ในสิ่งแวดล้อมที่สะอาด ปลอดภัย และ เอื้อต่อการส่งเสริมสุขภาพ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2658459299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662B98A-87FB-641C-7384-9B9EB33907DB}"/>
              </a:ext>
            </a:extLst>
          </p:cNvPr>
          <p:cNvGrpSpPr/>
          <p:nvPr/>
        </p:nvGrpSpPr>
        <p:grpSpPr>
          <a:xfrm>
            <a:off x="856367" y="1684508"/>
            <a:ext cx="414847" cy="366602"/>
            <a:chOff x="1049034" y="1668868"/>
            <a:chExt cx="414847" cy="36660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723205-065B-897C-1D4C-09BE4FE8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212C0C3-88A4-6A59-4F4A-940CF0A7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300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748401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D33AA-847C-C325-4552-414DCABC2045}"/>
              </a:ext>
            </a:extLst>
          </p:cNvPr>
          <p:cNvSpPr txBox="1"/>
          <p:nvPr/>
        </p:nvSpPr>
        <p:spPr>
          <a:xfrm>
            <a:off x="4575286" y="138489"/>
            <a:ext cx="5937840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Process Flowchart </a:t>
            </a:r>
          </a:p>
          <a:p>
            <a:pPr algn="ctr">
              <a:lnSpc>
                <a:spcPct val="115000"/>
              </a:lnSpc>
            </a:pP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การดูแลผู้ป่วยที่มีภาวะความดันโลหิตสูงขณะตั้งครรภ์</a:t>
            </a:r>
            <a:endParaRPr lang="en-US" sz="12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9C8B55-1B4A-CBAC-1A97-B2ADBACB23C5}"/>
              </a:ext>
            </a:extLst>
          </p:cNvPr>
          <p:cNvSpPr/>
          <p:nvPr/>
        </p:nvSpPr>
        <p:spPr>
          <a:xfrm>
            <a:off x="7302636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E87BC6-0A05-83A1-AD6B-088089659AFB}"/>
              </a:ext>
            </a:extLst>
          </p:cNvPr>
          <p:cNvSpPr/>
          <p:nvPr/>
        </p:nvSpPr>
        <p:spPr>
          <a:xfrm>
            <a:off x="4907119" y="2235200"/>
            <a:ext cx="2101895" cy="323005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C143AF-AEEF-5060-E59E-5DE784D59003}"/>
              </a:ext>
            </a:extLst>
          </p:cNvPr>
          <p:cNvSpPr/>
          <p:nvPr/>
        </p:nvSpPr>
        <p:spPr>
          <a:xfrm>
            <a:off x="2581299" y="2235200"/>
            <a:ext cx="2101895" cy="322240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BF89E0-3451-0E3B-D9EA-F0150281E2B1}"/>
              </a:ext>
            </a:extLst>
          </p:cNvPr>
          <p:cNvSpPr/>
          <p:nvPr/>
        </p:nvSpPr>
        <p:spPr>
          <a:xfrm>
            <a:off x="255479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0" name="Freeform 62">
            <a:extLst>
              <a:ext uri="{FF2B5EF4-FFF2-40B4-BE49-F238E27FC236}">
                <a16:creationId xmlns:a16="http://schemas.microsoft.com/office/drawing/2014/main" id="{362F9C04-B0E5-7907-4821-0A9C10BCA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75" y="4954253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 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PPH </a:t>
            </a:r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มา 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</a:t>
            </a:r>
            <a:endParaRPr lang="th-TH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3" name="Freeform 133">
            <a:extLst>
              <a:ext uri="{FF2B5EF4-FFF2-40B4-BE49-F238E27FC236}">
                <a16:creationId xmlns:a16="http://schemas.microsoft.com/office/drawing/2014/main" id="{DB595B06-341D-D1BE-F06F-896428AC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792" y="4961744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</p:txBody>
      </p:sp>
      <p:sp>
        <p:nvSpPr>
          <p:cNvPr id="15" name="Freeform 203">
            <a:extLst>
              <a:ext uri="{FF2B5EF4-FFF2-40B4-BE49-F238E27FC236}">
                <a16:creationId xmlns:a16="http://schemas.microsoft.com/office/drawing/2014/main" id="{E6DA5FD6-5348-4131-1D51-F567376A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770" y="4955494"/>
            <a:ext cx="2315984" cy="77462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ดูแลรักษา</a:t>
            </a:r>
          </a:p>
        </p:txBody>
      </p:sp>
      <p:sp>
        <p:nvSpPr>
          <p:cNvPr id="16" name="Freeform 203">
            <a:extLst>
              <a:ext uri="{FF2B5EF4-FFF2-40B4-BE49-F238E27FC236}">
                <a16:creationId xmlns:a16="http://schemas.microsoft.com/office/drawing/2014/main" id="{FD354CD3-A08F-755B-DCD8-7D142D238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413" y="4954253"/>
            <a:ext cx="2319695" cy="775865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วางแผนจำหน่าย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0703DA-A0AF-83CB-A89E-EE42D9E4C243}"/>
              </a:ext>
            </a:extLst>
          </p:cNvPr>
          <p:cNvSpPr/>
          <p:nvPr/>
        </p:nvSpPr>
        <p:spPr>
          <a:xfrm>
            <a:off x="9738101" y="2235198"/>
            <a:ext cx="2101895" cy="3237561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8" name="Freeform 133">
            <a:extLst>
              <a:ext uri="{FF2B5EF4-FFF2-40B4-BE49-F238E27FC236}">
                <a16:creationId xmlns:a16="http://schemas.microsoft.com/office/drawing/2014/main" id="{0C06883A-19BD-2B3A-67FC-97E8D3B3E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456" y="4953425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ดูแลต่อเนื่อง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B3ED5-BC47-BD51-A29E-70D28620E8DB}"/>
              </a:ext>
            </a:extLst>
          </p:cNvPr>
          <p:cNvSpPr txBox="1"/>
          <p:nvPr/>
        </p:nvSpPr>
        <p:spPr>
          <a:xfrm>
            <a:off x="319925" y="2778010"/>
            <a:ext cx="19677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มาพบแพทย์ช้า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/Refer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ช้า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การประสานงานหลายขั้นตอน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Delay Treatment</a:t>
            </a:r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E77EC-8BBD-F13C-BA5C-4498F9F57AE9}"/>
              </a:ext>
            </a:extLst>
          </p:cNvPr>
          <p:cNvSpPr txBox="1"/>
          <p:nvPr/>
        </p:nvSpPr>
        <p:spPr>
          <a:xfrm>
            <a:off x="2621246" y="2778009"/>
            <a:ext cx="210189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การประเมิน/วินิจฉัยไม่ครอบคลุม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ประเมิน 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blood loss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น้อยกว่าความเป็นจริง</a:t>
            </a: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CD81A8-D091-4122-159F-C6DF911CD7ED}"/>
              </a:ext>
            </a:extLst>
          </p:cNvPr>
          <p:cNvSpPr txBox="1"/>
          <p:nvPr/>
        </p:nvSpPr>
        <p:spPr>
          <a:xfrm>
            <a:off x="4947067" y="2778009"/>
            <a:ext cx="206194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การให้ยา,</a:t>
            </a:r>
            <a:endParaRPr lang="en-US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การผ่าตัดล่าช้า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การเกิดภาวะแทรกซ้อน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A42E0A-0972-94AD-0E4C-5C19B35A2D2D}"/>
              </a:ext>
            </a:extLst>
          </p:cNvPr>
          <p:cNvSpPr txBox="1"/>
          <p:nvPr/>
        </p:nvSpPr>
        <p:spPr>
          <a:xfrm>
            <a:off x="7342584" y="2778009"/>
            <a:ext cx="201311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การวางแผนจำหน่ายไม่ครอบคลุม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ปัญหาทำให้ผู้ป่วย/ผู้ดูแลขาดทักษะการดูแลตนเอง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F5522E-C687-6F55-55CF-6E61841937AF}"/>
              </a:ext>
            </a:extLst>
          </p:cNvPr>
          <p:cNvSpPr txBox="1"/>
          <p:nvPr/>
        </p:nvSpPr>
        <p:spPr>
          <a:xfrm>
            <a:off x="9859621" y="2778009"/>
            <a:ext cx="209465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การสื่อสารข้อมูลไม่มีประสิทธิภาพ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-ผู้ป่วยไม่ได้รับการเยี่ยม</a:t>
            </a:r>
          </a:p>
        </p:txBody>
      </p:sp>
    </p:spTree>
    <p:extLst>
      <p:ext uri="{BB962C8B-B14F-4D97-AF65-F5344CB8AC3E}">
        <p14:creationId xmlns:p14="http://schemas.microsoft.com/office/powerpoint/2010/main" val="3341849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graphicFrame>
        <p:nvGraphicFramePr>
          <p:cNvPr id="3" name="ตาราง 3">
            <a:extLst>
              <a:ext uri="{FF2B5EF4-FFF2-40B4-BE49-F238E27FC236}">
                <a16:creationId xmlns:a16="http://schemas.microsoft.com/office/drawing/2014/main" id="{574D0A3A-5E62-1BD5-D42C-080935D00188}"/>
              </a:ext>
            </a:extLst>
          </p:cNvPr>
          <p:cNvGraphicFramePr>
            <a:graphicFrameLocks noGrp="1"/>
          </p:cNvGraphicFramePr>
          <p:nvPr/>
        </p:nvGraphicFramePr>
        <p:xfrm>
          <a:off x="476000" y="1504069"/>
          <a:ext cx="11240000" cy="496491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79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ข้อกำหนดกระบวนการ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detection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diagnosis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-ร้อยละการได้รับยา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ASA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ตั้งแต่ตั้งครรภ์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-ได้รับการวินิจฉัยที่ถูกต้องร้อยละ 100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Early detection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100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 Technology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ผู้ป่วยไม่มีภาวะ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eclampsia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ร้อยละการเกิด</a:t>
                      </a:r>
                      <a:r>
                        <a:rPr lang="en-US" sz="1600" dirty="0" err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eclampsia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baseline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0 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 CPG safety/Risk-based thinking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-อัตราการเกิดภาวะแทรกซ้อน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อัตราการตายของมารดา 0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อัตราการได้รับยาป้องกันการชัก 100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มีแนวทางการให้ยาป้องกันการชัก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-Evidence/CPG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ให้ความรู้ผู้ป่วยและญาติในการสังเกต 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warning sign 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และการดูแลตัวเองที่บ้าน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 ความรู้ผู้ป่วยและญาติในการสังเกต 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warning sign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ก่อนจำหน่ายของผู้ป่วยและครอบครัว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 design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 &amp; Empowerment 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 education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ร้อยละผลการประเมินความสามารถในการดูแลตนเองที่บ้านของผู้ป่วยและครอบครัว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Humanized healthcare Human-centered design 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 of care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Home visit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อัตราการเยี่ยมบ้าน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 design Technology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74122" marR="7412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E82BED1-6761-A445-E24A-04B1FE37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749" y="216397"/>
            <a:ext cx="4412452" cy="97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789" tIns="57394" rIns="114789" bIns="5739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47891"/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การจัดกระบวนการ การดูแลผู้ป่วย </a:t>
            </a:r>
            <a:endParaRPr lang="en-US" sz="2800" b="1" dirty="0">
              <a:solidFill>
                <a:schemeClr val="bg1"/>
              </a:solidFill>
              <a:latin typeface="Browallia New" panose="020B0604020202020204" pitchFamily="34" charset="-34"/>
              <a:ea typeface="Calibri" pitchFamily="34" charset="0"/>
              <a:cs typeface="Browallia New" panose="020B0604020202020204" pitchFamily="34" charset="-34"/>
            </a:endParaRPr>
          </a:p>
          <a:p>
            <a:pPr algn="ctr" defTabSz="1147891"/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ที่มีภาวะความดันโลหิตสูงขณะตั้งครรภ์</a:t>
            </a:r>
            <a:endParaRPr lang="th-TH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5709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6803087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20A23BAB-D1CD-9E92-A623-0EB96BFA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445" y="163323"/>
            <a:ext cx="5523724" cy="139797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อัตรามารดาตายไม่เกิน 17 ต่อแสนทารกเกิดมีชีพ </a:t>
            </a:r>
            <a:b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ปี 25</a:t>
            </a:r>
            <a:r>
              <a: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62</a:t>
            </a: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-256</a:t>
            </a:r>
            <a:r>
              <a: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6</a:t>
            </a:r>
            <a:endParaRPr lang="th-TH" sz="28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844C0B-5D77-D914-73F8-CC05FF21E012}"/>
              </a:ext>
            </a:extLst>
          </p:cNvPr>
          <p:cNvGraphicFramePr/>
          <p:nvPr/>
        </p:nvGraphicFramePr>
        <p:xfrm>
          <a:off x="2016603" y="1610170"/>
          <a:ext cx="8756909" cy="458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05101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C38C46D3-AD38-2B31-7317-DA028C9F83E9}"/>
              </a:ext>
            </a:extLst>
          </p:cNvPr>
          <p:cNvSpPr/>
          <p:nvPr/>
        </p:nvSpPr>
        <p:spPr>
          <a:xfrm>
            <a:off x="679579" y="1789818"/>
            <a:ext cx="8921621" cy="128928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6798AB-2A9B-5F30-4998-930DFE7D1132}"/>
              </a:ext>
            </a:extLst>
          </p:cNvPr>
          <p:cNvSpPr txBox="1"/>
          <p:nvPr/>
        </p:nvSpPr>
        <p:spPr>
          <a:xfrm>
            <a:off x="4702749" y="382073"/>
            <a:ext cx="611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Postpartum Hemorrhage</a:t>
            </a: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PPH</a:t>
            </a: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</a:t>
            </a:r>
            <a:endParaRPr lang="en-US" sz="36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6F517CF5-9C5C-4F0D-C466-C4C323DD0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05" y="3520802"/>
            <a:ext cx="9678015" cy="2046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สาเหตุของภาวะตกเลือด</a:t>
            </a:r>
          </a:p>
          <a:p>
            <a:pPr marL="0" indent="0" fontAlgn="base">
              <a:buNone/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การหดรัดตัวของมดลูก 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uterine tone)</a:t>
            </a:r>
          </a:p>
          <a:p>
            <a:pPr marL="0" indent="0" fontAlgn="base">
              <a:buNone/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การตรวจรก 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placental tissue)</a:t>
            </a:r>
          </a:p>
          <a:p>
            <a:pPr marL="0" indent="0" fontAlgn="base">
              <a:buNone/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บาดเจ็บของช่องทางคลอดและแยกภาวะมดลูกแตก 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genital tract trauma)</a:t>
            </a:r>
          </a:p>
          <a:p>
            <a:pPr marL="0" indent="0" fontAlgn="base">
              <a:buNone/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การแข็งตัวของเลือดผิดปกติ 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abnormal thrombin clotting time)</a:t>
            </a:r>
          </a:p>
          <a:p>
            <a:pPr lvl="1"/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CECAA1-E538-B4E0-8002-E4368A5693C6}"/>
              </a:ext>
            </a:extLst>
          </p:cNvPr>
          <p:cNvSpPr txBox="1"/>
          <p:nvPr/>
        </p:nvSpPr>
        <p:spPr>
          <a:xfrm>
            <a:off x="1050205" y="2079449"/>
            <a:ext cx="8347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ภาวะตกเลือดหลังคลอด หมายถึง การเสียเลือดในช่วง 24 ชั่วโมงแรกหลังคลอด คลอดทางช่องคลอด ≥ 500 มิลลิลิตร หรือผ่าตัดคลอด ≥ 1,000 มิลลิลิตร </a:t>
            </a:r>
            <a:endParaRPr lang="th-TH" sz="2000" b="1" baseline="30000" dirty="0">
              <a:solidFill>
                <a:sysClr val="windowText" lastClr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43517D-66BD-A054-B3FC-60DDB0B97277}"/>
              </a:ext>
            </a:extLst>
          </p:cNvPr>
          <p:cNvGrpSpPr/>
          <p:nvPr/>
        </p:nvGrpSpPr>
        <p:grpSpPr>
          <a:xfrm>
            <a:off x="1537355" y="4091020"/>
            <a:ext cx="299706" cy="264851"/>
            <a:chOff x="1049034" y="1668868"/>
            <a:chExt cx="414847" cy="36660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0DC98D7-DFEA-053E-7D3C-40D1886BA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ABE9B7B7-2CCE-A186-A3BE-4B7EEF5E7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9CF7D1-0905-07F1-5ED9-C46029C06A44}"/>
              </a:ext>
            </a:extLst>
          </p:cNvPr>
          <p:cNvGrpSpPr/>
          <p:nvPr/>
        </p:nvGrpSpPr>
        <p:grpSpPr>
          <a:xfrm>
            <a:off x="1537355" y="4524479"/>
            <a:ext cx="299706" cy="264851"/>
            <a:chOff x="1049034" y="1668868"/>
            <a:chExt cx="414847" cy="366602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47A524E0-DC53-C7BF-4B2A-FCECC962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6ED9C6BB-A84B-569F-1B8D-2385F7C6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98DB40-426C-2547-74E1-79D5229AD16F}"/>
              </a:ext>
            </a:extLst>
          </p:cNvPr>
          <p:cNvGrpSpPr/>
          <p:nvPr/>
        </p:nvGrpSpPr>
        <p:grpSpPr>
          <a:xfrm>
            <a:off x="1519064" y="4926088"/>
            <a:ext cx="299706" cy="264851"/>
            <a:chOff x="1049034" y="1668868"/>
            <a:chExt cx="414847" cy="366602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8205B9F5-83EF-AB80-626D-F2C7FA88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3DEFB7E-14E0-3A2F-331C-C3BBE4257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7B41FB-102A-5E03-7B0C-DB26B5ED831A}"/>
              </a:ext>
            </a:extLst>
          </p:cNvPr>
          <p:cNvGrpSpPr/>
          <p:nvPr/>
        </p:nvGrpSpPr>
        <p:grpSpPr>
          <a:xfrm>
            <a:off x="1537355" y="5297495"/>
            <a:ext cx="299706" cy="264851"/>
            <a:chOff x="1049034" y="1668868"/>
            <a:chExt cx="414847" cy="366602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5B77289-8FAD-DB96-68C2-A4C773DD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8C12A185-835C-EC18-ACF9-143794C69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741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6664019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26727E18-84BC-F401-E3F6-5BE1B599F7BD}"/>
              </a:ext>
            </a:extLst>
          </p:cNvPr>
          <p:cNvSpPr txBox="1">
            <a:spLocks/>
          </p:cNvSpPr>
          <p:nvPr/>
        </p:nvSpPr>
        <p:spPr>
          <a:xfrm>
            <a:off x="4640050" y="258031"/>
            <a:ext cx="4659561" cy="1011166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 ปัจจัยการขับเคลื่อน ตัวชี้วัด</a:t>
            </a:r>
            <a:b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Postpartum Hemorrhage</a:t>
            </a:r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PPH</a:t>
            </a:r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5" name="สี่เหลี่ยมผืนผ้ามุมมน 11">
            <a:extLst>
              <a:ext uri="{FF2B5EF4-FFF2-40B4-BE49-F238E27FC236}">
                <a16:creationId xmlns:a16="http://schemas.microsoft.com/office/drawing/2014/main" id="{A9D57798-438C-C370-2379-950ACA23D73B}"/>
              </a:ext>
            </a:extLst>
          </p:cNvPr>
          <p:cNvSpPr/>
          <p:nvPr/>
        </p:nvSpPr>
        <p:spPr>
          <a:xfrm>
            <a:off x="323865" y="3892979"/>
            <a:ext cx="1530313" cy="61033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ผู้ป่วยปลอดภัย</a:t>
            </a:r>
          </a:p>
        </p:txBody>
      </p:sp>
      <p:sp>
        <p:nvSpPr>
          <p:cNvPr id="6" name="สี่เหลี่ยมผืนผ้ามุมมน 12">
            <a:extLst>
              <a:ext uri="{FF2B5EF4-FFF2-40B4-BE49-F238E27FC236}">
                <a16:creationId xmlns:a16="http://schemas.microsoft.com/office/drawing/2014/main" id="{29C73064-DC3F-4733-3162-581C220F28E0}"/>
              </a:ext>
            </a:extLst>
          </p:cNvPr>
          <p:cNvSpPr/>
          <p:nvPr/>
        </p:nvSpPr>
        <p:spPr>
          <a:xfrm>
            <a:off x="2908726" y="2343108"/>
            <a:ext cx="2291878" cy="6621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การเข้าถึงบริการรวดเร็ว</a:t>
            </a:r>
          </a:p>
        </p:txBody>
      </p:sp>
      <p:sp>
        <p:nvSpPr>
          <p:cNvPr id="7" name="สี่เหลี่ยมผืนผ้ามุมมน 13">
            <a:extLst>
              <a:ext uri="{FF2B5EF4-FFF2-40B4-BE49-F238E27FC236}">
                <a16:creationId xmlns:a16="http://schemas.microsoft.com/office/drawing/2014/main" id="{DA1D0522-DE26-6549-17CA-6E38218F1591}"/>
              </a:ext>
            </a:extLst>
          </p:cNvPr>
          <p:cNvSpPr/>
          <p:nvPr/>
        </p:nvSpPr>
        <p:spPr>
          <a:xfrm>
            <a:off x="2886571" y="3871834"/>
            <a:ext cx="2298124" cy="6128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การดูแลรักษาที่มีคุณภาพ</a:t>
            </a:r>
          </a:p>
        </p:txBody>
      </p:sp>
      <p:sp>
        <p:nvSpPr>
          <p:cNvPr id="8" name="สี่เหลี่ยมผืนผ้ามุมมน 14">
            <a:extLst>
              <a:ext uri="{FF2B5EF4-FFF2-40B4-BE49-F238E27FC236}">
                <a16:creationId xmlns:a16="http://schemas.microsoft.com/office/drawing/2014/main" id="{E956D3D8-8B9B-77C9-62C8-283CD121BF29}"/>
              </a:ext>
            </a:extLst>
          </p:cNvPr>
          <p:cNvSpPr/>
          <p:nvPr/>
        </p:nvSpPr>
        <p:spPr>
          <a:xfrm>
            <a:off x="2908725" y="5334913"/>
            <a:ext cx="2305171" cy="527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ได้รับการเสริมพลังที่ดี</a:t>
            </a:r>
          </a:p>
        </p:txBody>
      </p:sp>
      <p:sp>
        <p:nvSpPr>
          <p:cNvPr id="9" name="สี่เหลี่ยมผืนผ้ามุมมน 15">
            <a:extLst>
              <a:ext uri="{FF2B5EF4-FFF2-40B4-BE49-F238E27FC236}">
                <a16:creationId xmlns:a16="http://schemas.microsoft.com/office/drawing/2014/main" id="{0C6027D9-CA78-F651-A0BB-692BE0412A60}"/>
              </a:ext>
            </a:extLst>
          </p:cNvPr>
          <p:cNvSpPr/>
          <p:nvPr/>
        </p:nvSpPr>
        <p:spPr>
          <a:xfrm>
            <a:off x="6153772" y="2143889"/>
            <a:ext cx="2005965" cy="5075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Fast track</a:t>
            </a:r>
            <a:endParaRPr lang="th-TH" sz="2000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มุมมน 16">
            <a:extLst>
              <a:ext uri="{FF2B5EF4-FFF2-40B4-BE49-F238E27FC236}">
                <a16:creationId xmlns:a16="http://schemas.microsoft.com/office/drawing/2014/main" id="{0EFAF003-69A3-26B3-4B33-09DC436040FB}"/>
              </a:ext>
            </a:extLst>
          </p:cNvPr>
          <p:cNvSpPr/>
          <p:nvPr/>
        </p:nvSpPr>
        <p:spPr>
          <a:xfrm>
            <a:off x="6271781" y="5829546"/>
            <a:ext cx="1908009" cy="5275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ระบบดูแลต่อเนื่อง</a:t>
            </a:r>
          </a:p>
        </p:txBody>
      </p:sp>
      <p:sp>
        <p:nvSpPr>
          <p:cNvPr id="13" name="สี่เหลี่ยมผืนผ้ามุมมน 17">
            <a:extLst>
              <a:ext uri="{FF2B5EF4-FFF2-40B4-BE49-F238E27FC236}">
                <a16:creationId xmlns:a16="http://schemas.microsoft.com/office/drawing/2014/main" id="{2786267D-6C66-E652-DCCA-3326857FE129}"/>
              </a:ext>
            </a:extLst>
          </p:cNvPr>
          <p:cNvSpPr/>
          <p:nvPr/>
        </p:nvSpPr>
        <p:spPr>
          <a:xfrm>
            <a:off x="6191163" y="3601163"/>
            <a:ext cx="2005965" cy="5046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 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monitor</a:t>
            </a:r>
            <a:endParaRPr lang="th-TH" sz="2000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5" name="สี่เหลี่ยมผืนผ้ามุมมน 18">
            <a:extLst>
              <a:ext uri="{FF2B5EF4-FFF2-40B4-BE49-F238E27FC236}">
                <a16:creationId xmlns:a16="http://schemas.microsoft.com/office/drawing/2014/main" id="{76BF94B7-938F-5FEB-6271-E5D565698BEE}"/>
              </a:ext>
            </a:extLst>
          </p:cNvPr>
          <p:cNvSpPr/>
          <p:nvPr/>
        </p:nvSpPr>
        <p:spPr>
          <a:xfrm>
            <a:off x="6243817" y="5133093"/>
            <a:ext cx="1953311" cy="5275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ระบบวางแผนจำหน่าย</a:t>
            </a:r>
          </a:p>
        </p:txBody>
      </p:sp>
      <p:sp>
        <p:nvSpPr>
          <p:cNvPr id="16" name="สี่เหลี่ยมผืนผ้ามุมมน 19">
            <a:extLst>
              <a:ext uri="{FF2B5EF4-FFF2-40B4-BE49-F238E27FC236}">
                <a16:creationId xmlns:a16="http://schemas.microsoft.com/office/drawing/2014/main" id="{92C75976-00ED-D076-1299-AD087CF20A99}"/>
              </a:ext>
            </a:extLst>
          </p:cNvPr>
          <p:cNvSpPr/>
          <p:nvPr/>
        </p:nvSpPr>
        <p:spPr>
          <a:xfrm>
            <a:off x="9112905" y="2093214"/>
            <a:ext cx="2634331" cy="4804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จัดทำแนวทาง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/Fast track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/สื่อสาร</a:t>
            </a:r>
          </a:p>
        </p:txBody>
      </p:sp>
      <p:sp>
        <p:nvSpPr>
          <p:cNvPr id="17" name="สี่เหลี่ยมผืนผ้ามุมมน 20">
            <a:extLst>
              <a:ext uri="{FF2B5EF4-FFF2-40B4-BE49-F238E27FC236}">
                <a16:creationId xmlns:a16="http://schemas.microsoft.com/office/drawing/2014/main" id="{CAECFD43-7D96-33C9-C7D4-338BA08A7633}"/>
              </a:ext>
            </a:extLst>
          </p:cNvPr>
          <p:cNvSpPr/>
          <p:nvPr/>
        </p:nvSpPr>
        <p:spPr>
          <a:xfrm>
            <a:off x="9118313" y="2786557"/>
            <a:ext cx="2634330" cy="4804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 err="1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มีไลน์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Consult</a:t>
            </a:r>
            <a:endParaRPr lang="th-TH" sz="2000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8" name="สี่เหลี่ยมผืนผ้ามุมมน 21">
            <a:extLst>
              <a:ext uri="{FF2B5EF4-FFF2-40B4-BE49-F238E27FC236}">
                <a16:creationId xmlns:a16="http://schemas.microsoft.com/office/drawing/2014/main" id="{F544FAC3-A433-D02C-82EB-290D023B7FAF}"/>
              </a:ext>
            </a:extLst>
          </p:cNvPr>
          <p:cNvSpPr/>
          <p:nvPr/>
        </p:nvSpPr>
        <p:spPr>
          <a:xfrm>
            <a:off x="9212663" y="3589512"/>
            <a:ext cx="2551249" cy="492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ทบทวน 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CPG,CNPG</a:t>
            </a:r>
            <a:endParaRPr lang="th-TH" sz="2000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9" name="สี่เหลี่ยมผืนผ้ามุมมน 22">
            <a:extLst>
              <a:ext uri="{FF2B5EF4-FFF2-40B4-BE49-F238E27FC236}">
                <a16:creationId xmlns:a16="http://schemas.microsoft.com/office/drawing/2014/main" id="{C143375F-1C54-A7C2-27FF-E447D34B122D}"/>
              </a:ext>
            </a:extLst>
          </p:cNvPr>
          <p:cNvSpPr/>
          <p:nvPr/>
        </p:nvSpPr>
        <p:spPr>
          <a:xfrm>
            <a:off x="9189727" y="4283837"/>
            <a:ext cx="2551249" cy="5026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พัฒนาสมรรถนะ</a:t>
            </a:r>
          </a:p>
        </p:txBody>
      </p:sp>
      <p:sp>
        <p:nvSpPr>
          <p:cNvPr id="20" name="สี่เหลี่ยมผืนผ้ามุมมน 23">
            <a:extLst>
              <a:ext uri="{FF2B5EF4-FFF2-40B4-BE49-F238E27FC236}">
                <a16:creationId xmlns:a16="http://schemas.microsoft.com/office/drawing/2014/main" id="{942365C6-CD05-5ECC-69C3-08B432C5AE97}"/>
              </a:ext>
            </a:extLst>
          </p:cNvPr>
          <p:cNvSpPr/>
          <p:nvPr/>
        </p:nvSpPr>
        <p:spPr>
          <a:xfrm>
            <a:off x="9201394" y="5096238"/>
            <a:ext cx="2551249" cy="4926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ทบทวนแนวทาง</a:t>
            </a:r>
          </a:p>
        </p:txBody>
      </p:sp>
      <p:sp>
        <p:nvSpPr>
          <p:cNvPr id="21" name="สี่เหลี่ยมผืนผ้ามุมมน 24">
            <a:extLst>
              <a:ext uri="{FF2B5EF4-FFF2-40B4-BE49-F238E27FC236}">
                <a16:creationId xmlns:a16="http://schemas.microsoft.com/office/drawing/2014/main" id="{66F462B2-0CC7-C7FD-1A2E-5A543A0450A6}"/>
              </a:ext>
            </a:extLst>
          </p:cNvPr>
          <p:cNvSpPr/>
          <p:nvPr/>
        </p:nvSpPr>
        <p:spPr>
          <a:xfrm>
            <a:off x="9198563" y="5848499"/>
            <a:ext cx="2551248" cy="5275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พัฒนาเครือข่าย</a:t>
            </a:r>
          </a:p>
        </p:txBody>
      </p:sp>
      <p:sp>
        <p:nvSpPr>
          <p:cNvPr id="22" name="สี่เหลี่ยมผืนผ้ามุมมน 25">
            <a:extLst>
              <a:ext uri="{FF2B5EF4-FFF2-40B4-BE49-F238E27FC236}">
                <a16:creationId xmlns:a16="http://schemas.microsoft.com/office/drawing/2014/main" id="{2DB4CD4C-50BA-51B6-D505-84C96E826383}"/>
              </a:ext>
            </a:extLst>
          </p:cNvPr>
          <p:cNvSpPr/>
          <p:nvPr/>
        </p:nvSpPr>
        <p:spPr>
          <a:xfrm>
            <a:off x="6190499" y="2801063"/>
            <a:ext cx="2005965" cy="5046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EMS</a:t>
            </a:r>
            <a:endParaRPr lang="th-TH" sz="2000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สี่เหลี่ยมผืนผ้ามุมมน 26">
            <a:extLst>
              <a:ext uri="{FF2B5EF4-FFF2-40B4-BE49-F238E27FC236}">
                <a16:creationId xmlns:a16="http://schemas.microsoft.com/office/drawing/2014/main" id="{57221786-D278-048C-BD47-11D7CBADD306}"/>
              </a:ext>
            </a:extLst>
          </p:cNvPr>
          <p:cNvSpPr/>
          <p:nvPr/>
        </p:nvSpPr>
        <p:spPr>
          <a:xfrm>
            <a:off x="6234322" y="4281875"/>
            <a:ext cx="1942892" cy="5046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สมรรถนะบุคลากร</a:t>
            </a:r>
          </a:p>
        </p:txBody>
      </p:sp>
      <p:sp>
        <p:nvSpPr>
          <p:cNvPr id="28" name="กล่องข้อความ 31">
            <a:extLst>
              <a:ext uri="{FF2B5EF4-FFF2-40B4-BE49-F238E27FC236}">
                <a16:creationId xmlns:a16="http://schemas.microsoft.com/office/drawing/2014/main" id="{2A7B497A-051B-1B34-86D2-ECBDA51059E9}"/>
              </a:ext>
            </a:extLst>
          </p:cNvPr>
          <p:cNvSpPr txBox="1"/>
          <p:nvPr/>
        </p:nvSpPr>
        <p:spPr>
          <a:xfrm>
            <a:off x="202739" y="4634911"/>
            <a:ext cx="1929401" cy="1193127"/>
          </a:xfrm>
          <a:prstGeom prst="rect">
            <a:avLst/>
          </a:prstGeom>
          <a:noFill/>
        </p:spPr>
        <p:txBody>
          <a:bodyPr wrap="none" lIns="114789" tIns="57394" rIns="114789" bIns="57394" rtlCol="0">
            <a:spAutoFit/>
          </a:bodyPr>
          <a:lstStyle/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PPH &lt; 2%</a:t>
            </a:r>
            <a:endParaRPr lang="th-TH" sz="14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อัตราการเกิดภาวะแทรกซ้อน</a:t>
            </a:r>
          </a:p>
          <a:p>
            <a:pPr lvl="0"/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Hypovolemic Shock </a:t>
            </a:r>
            <a:r>
              <a:rPr lang="en-US" sz="140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&lt; 2%</a:t>
            </a:r>
            <a:endParaRPr lang="th-TH" sz="1400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Hysterectomy 0%</a:t>
            </a:r>
          </a:p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Death 0%</a:t>
            </a:r>
            <a:endParaRPr lang="th-TH" sz="14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9" name="กล่องข้อความ 32">
            <a:extLst>
              <a:ext uri="{FF2B5EF4-FFF2-40B4-BE49-F238E27FC236}">
                <a16:creationId xmlns:a16="http://schemas.microsoft.com/office/drawing/2014/main" id="{99CE5D8B-F3EE-45DE-F58D-894B84AC3497}"/>
              </a:ext>
            </a:extLst>
          </p:cNvPr>
          <p:cNvSpPr txBox="1"/>
          <p:nvPr/>
        </p:nvSpPr>
        <p:spPr>
          <a:xfrm>
            <a:off x="2733997" y="3088599"/>
            <a:ext cx="2737314" cy="331353"/>
          </a:xfrm>
          <a:prstGeom prst="rect">
            <a:avLst/>
          </a:prstGeom>
          <a:noFill/>
        </p:spPr>
        <p:txBody>
          <a:bodyPr wrap="none" lIns="114789" tIns="57394" rIns="114789" bIns="57394" rtlCol="0">
            <a:spAutoFit/>
          </a:bodyPr>
          <a:lstStyle/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)อัตราการได้รับการดูแลตาม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CPG/CNPG 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30" name="กล่องข้อความ 33">
            <a:extLst>
              <a:ext uri="{FF2B5EF4-FFF2-40B4-BE49-F238E27FC236}">
                <a16:creationId xmlns:a16="http://schemas.microsoft.com/office/drawing/2014/main" id="{DFDB632C-0F18-2322-FEA6-EA4E860C381D}"/>
              </a:ext>
            </a:extLst>
          </p:cNvPr>
          <p:cNvSpPr txBox="1"/>
          <p:nvPr/>
        </p:nvSpPr>
        <p:spPr>
          <a:xfrm>
            <a:off x="2738844" y="4602968"/>
            <a:ext cx="2115349" cy="331353"/>
          </a:xfrm>
          <a:prstGeom prst="rect">
            <a:avLst/>
          </a:prstGeom>
          <a:noFill/>
        </p:spPr>
        <p:txBody>
          <a:bodyPr wrap="none" lIns="114789" tIns="57394" rIns="114789" bIns="57394" rtlCol="0">
            <a:spAutoFit/>
          </a:bodyPr>
          <a:lstStyle/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อัตราการเกิดภาวะแทรกซ้อน</a:t>
            </a:r>
          </a:p>
        </p:txBody>
      </p:sp>
      <p:sp>
        <p:nvSpPr>
          <p:cNvPr id="31" name="กล่องข้อความ 34">
            <a:extLst>
              <a:ext uri="{FF2B5EF4-FFF2-40B4-BE49-F238E27FC236}">
                <a16:creationId xmlns:a16="http://schemas.microsoft.com/office/drawing/2014/main" id="{660D5D54-84BF-6A08-468D-7F8C01564488}"/>
              </a:ext>
            </a:extLst>
          </p:cNvPr>
          <p:cNvSpPr txBox="1"/>
          <p:nvPr/>
        </p:nvSpPr>
        <p:spPr>
          <a:xfrm>
            <a:off x="2733553" y="5902637"/>
            <a:ext cx="2419919" cy="546796"/>
          </a:xfrm>
          <a:prstGeom prst="rect">
            <a:avLst/>
          </a:prstGeom>
          <a:noFill/>
        </p:spPr>
        <p:txBody>
          <a:bodyPr wrap="none" lIns="114789" tIns="57394" rIns="114789" bIns="57394" rtlCol="0">
            <a:spAutoFit/>
          </a:bodyPr>
          <a:lstStyle/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อัตราการเกิดภาวะแทรกซ้อนที่บ้าน</a:t>
            </a:r>
          </a:p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PPH 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ซ้ำ</a:t>
            </a:r>
          </a:p>
        </p:txBody>
      </p:sp>
      <p:cxnSp>
        <p:nvCxnSpPr>
          <p:cNvPr id="32" name="ลูกศรเชื่อมต่อแบบตรง 36">
            <a:extLst>
              <a:ext uri="{FF2B5EF4-FFF2-40B4-BE49-F238E27FC236}">
                <a16:creationId xmlns:a16="http://schemas.microsoft.com/office/drawing/2014/main" id="{CF72B0DB-3D94-2CD5-A90C-353A354E715B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>
            <a:off x="1854178" y="2674193"/>
            <a:ext cx="1054548" cy="152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7">
            <a:extLst>
              <a:ext uri="{FF2B5EF4-FFF2-40B4-BE49-F238E27FC236}">
                <a16:creationId xmlns:a16="http://schemas.microsoft.com/office/drawing/2014/main" id="{D0E3FF36-6684-2B8C-C179-2C19C8F4467C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1854178" y="4178252"/>
            <a:ext cx="1032393" cy="19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40">
            <a:extLst>
              <a:ext uri="{FF2B5EF4-FFF2-40B4-BE49-F238E27FC236}">
                <a16:creationId xmlns:a16="http://schemas.microsoft.com/office/drawing/2014/main" id="{828961F0-54D8-CC74-90BF-B875999B593E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1854178" y="4198146"/>
            <a:ext cx="1054547" cy="1400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49">
            <a:extLst>
              <a:ext uri="{FF2B5EF4-FFF2-40B4-BE49-F238E27FC236}">
                <a16:creationId xmlns:a16="http://schemas.microsoft.com/office/drawing/2014/main" id="{B2D665A1-79CC-1A6D-874F-37B446F64E93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>
            <a:off x="5200604" y="2397654"/>
            <a:ext cx="953168" cy="27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51">
            <a:extLst>
              <a:ext uri="{FF2B5EF4-FFF2-40B4-BE49-F238E27FC236}">
                <a16:creationId xmlns:a16="http://schemas.microsoft.com/office/drawing/2014/main" id="{9F3EED60-218B-0E8E-02C9-75E577C88468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5194155" y="2697250"/>
            <a:ext cx="996344" cy="35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53">
            <a:extLst>
              <a:ext uri="{FF2B5EF4-FFF2-40B4-BE49-F238E27FC236}">
                <a16:creationId xmlns:a16="http://schemas.microsoft.com/office/drawing/2014/main" id="{C73374B8-741C-8BC9-60E0-0F8BB67FE41A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5184695" y="3892979"/>
            <a:ext cx="1006468" cy="28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54">
            <a:extLst>
              <a:ext uri="{FF2B5EF4-FFF2-40B4-BE49-F238E27FC236}">
                <a16:creationId xmlns:a16="http://schemas.microsoft.com/office/drawing/2014/main" id="{F72075D9-436E-8280-426C-807A505CC452}"/>
              </a:ext>
            </a:extLst>
          </p:cNvPr>
          <p:cNvCxnSpPr>
            <a:cxnSpLocks/>
            <a:stCxn id="23" idx="1"/>
            <a:endCxn id="7" idx="3"/>
          </p:cNvCxnSpPr>
          <p:nvPr/>
        </p:nvCxnSpPr>
        <p:spPr>
          <a:xfrm flipH="1" flipV="1">
            <a:off x="5184695" y="4178252"/>
            <a:ext cx="1049627" cy="355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56">
            <a:extLst>
              <a:ext uri="{FF2B5EF4-FFF2-40B4-BE49-F238E27FC236}">
                <a16:creationId xmlns:a16="http://schemas.microsoft.com/office/drawing/2014/main" id="{1FBC01CD-4DBF-8D19-41EA-CDD4CE57C540}"/>
              </a:ext>
            </a:extLst>
          </p:cNvPr>
          <p:cNvCxnSpPr>
            <a:cxnSpLocks/>
            <a:stCxn id="15" idx="1"/>
            <a:endCxn id="8" idx="3"/>
          </p:cNvCxnSpPr>
          <p:nvPr/>
        </p:nvCxnSpPr>
        <p:spPr>
          <a:xfrm flipH="1">
            <a:off x="5213896" y="5396858"/>
            <a:ext cx="1029921" cy="20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57">
            <a:extLst>
              <a:ext uri="{FF2B5EF4-FFF2-40B4-BE49-F238E27FC236}">
                <a16:creationId xmlns:a16="http://schemas.microsoft.com/office/drawing/2014/main" id="{451C8EB6-A77C-A6C3-23AF-5CB02CE1E0D5}"/>
              </a:ext>
            </a:extLst>
          </p:cNvPr>
          <p:cNvCxnSpPr>
            <a:cxnSpLocks/>
            <a:stCxn id="10" idx="1"/>
            <a:endCxn id="8" idx="3"/>
          </p:cNvCxnSpPr>
          <p:nvPr/>
        </p:nvCxnSpPr>
        <p:spPr>
          <a:xfrm flipH="1" flipV="1">
            <a:off x="5213896" y="5598678"/>
            <a:ext cx="1057885" cy="494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59">
            <a:extLst>
              <a:ext uri="{FF2B5EF4-FFF2-40B4-BE49-F238E27FC236}">
                <a16:creationId xmlns:a16="http://schemas.microsoft.com/office/drawing/2014/main" id="{28152788-1F07-448B-A641-DE4B349AD9A5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8159737" y="2397654"/>
            <a:ext cx="9531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61">
            <a:extLst>
              <a:ext uri="{FF2B5EF4-FFF2-40B4-BE49-F238E27FC236}">
                <a16:creationId xmlns:a16="http://schemas.microsoft.com/office/drawing/2014/main" id="{090858F0-5434-C20C-F4FD-46C97AAF1C38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8260228" y="2443060"/>
            <a:ext cx="858085" cy="583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63">
            <a:extLst>
              <a:ext uri="{FF2B5EF4-FFF2-40B4-BE49-F238E27FC236}">
                <a16:creationId xmlns:a16="http://schemas.microsoft.com/office/drawing/2014/main" id="{4DDC6867-DEFA-6F06-8F1A-DCE29B0A266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274506" y="3833150"/>
            <a:ext cx="938157" cy="2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65">
            <a:extLst>
              <a:ext uri="{FF2B5EF4-FFF2-40B4-BE49-F238E27FC236}">
                <a16:creationId xmlns:a16="http://schemas.microsoft.com/office/drawing/2014/main" id="{00E3CDD3-64DC-1DA0-B6A2-8FED351FAFF5}"/>
              </a:ext>
            </a:extLst>
          </p:cNvPr>
          <p:cNvCxnSpPr>
            <a:cxnSpLocks/>
            <a:stCxn id="19" idx="1"/>
            <a:endCxn id="23" idx="3"/>
          </p:cNvCxnSpPr>
          <p:nvPr/>
        </p:nvCxnSpPr>
        <p:spPr>
          <a:xfrm flipH="1" flipV="1">
            <a:off x="8177214" y="4534189"/>
            <a:ext cx="1012513" cy="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67">
            <a:extLst>
              <a:ext uri="{FF2B5EF4-FFF2-40B4-BE49-F238E27FC236}">
                <a16:creationId xmlns:a16="http://schemas.microsoft.com/office/drawing/2014/main" id="{6071BE59-FC1C-FC8F-CD13-B80C6C836C90}"/>
              </a:ext>
            </a:extLst>
          </p:cNvPr>
          <p:cNvCxnSpPr>
            <a:cxnSpLocks/>
            <a:stCxn id="20" idx="1"/>
            <a:endCxn id="15" idx="3"/>
          </p:cNvCxnSpPr>
          <p:nvPr/>
        </p:nvCxnSpPr>
        <p:spPr>
          <a:xfrm flipH="1">
            <a:off x="8197128" y="5342581"/>
            <a:ext cx="1004266" cy="54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69">
            <a:extLst>
              <a:ext uri="{FF2B5EF4-FFF2-40B4-BE49-F238E27FC236}">
                <a16:creationId xmlns:a16="http://schemas.microsoft.com/office/drawing/2014/main" id="{642BFB49-2996-C299-E0D9-8D05D36DBE57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8196464" y="6112265"/>
            <a:ext cx="1002099" cy="25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71">
            <a:extLst>
              <a:ext uri="{FF2B5EF4-FFF2-40B4-BE49-F238E27FC236}">
                <a16:creationId xmlns:a16="http://schemas.microsoft.com/office/drawing/2014/main" id="{7C2208A4-D541-E4B4-DD44-7BB5D29975A1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8257831" y="3835856"/>
            <a:ext cx="954832" cy="665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73">
            <a:extLst>
              <a:ext uri="{FF2B5EF4-FFF2-40B4-BE49-F238E27FC236}">
                <a16:creationId xmlns:a16="http://schemas.microsoft.com/office/drawing/2014/main" id="{EB945CAA-1565-01E5-4424-0C43719E5064}"/>
              </a:ext>
            </a:extLst>
          </p:cNvPr>
          <p:cNvCxnSpPr>
            <a:cxnSpLocks/>
          </p:cNvCxnSpPr>
          <p:nvPr/>
        </p:nvCxnSpPr>
        <p:spPr>
          <a:xfrm flipH="1">
            <a:off x="8257832" y="3871463"/>
            <a:ext cx="923648" cy="146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75">
            <a:extLst>
              <a:ext uri="{FF2B5EF4-FFF2-40B4-BE49-F238E27FC236}">
                <a16:creationId xmlns:a16="http://schemas.microsoft.com/office/drawing/2014/main" id="{3F3232AE-3D02-3B00-0690-B497FFED661E}"/>
              </a:ext>
            </a:extLst>
          </p:cNvPr>
          <p:cNvCxnSpPr>
            <a:cxnSpLocks/>
            <a:stCxn id="18" idx="1"/>
            <a:endCxn id="10" idx="3"/>
          </p:cNvCxnSpPr>
          <p:nvPr/>
        </p:nvCxnSpPr>
        <p:spPr>
          <a:xfrm flipH="1">
            <a:off x="8179790" y="3835856"/>
            <a:ext cx="1032873" cy="225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77">
            <a:extLst>
              <a:ext uri="{FF2B5EF4-FFF2-40B4-BE49-F238E27FC236}">
                <a16:creationId xmlns:a16="http://schemas.microsoft.com/office/drawing/2014/main" id="{775742CA-0758-75FC-F442-040E70280755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171352" y="2560370"/>
            <a:ext cx="1041311" cy="1275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สี่เหลี่ยมผืนผ้า 79">
            <a:extLst>
              <a:ext uri="{FF2B5EF4-FFF2-40B4-BE49-F238E27FC236}">
                <a16:creationId xmlns:a16="http://schemas.microsoft.com/office/drawing/2014/main" id="{7E2DD8D7-C060-BC34-CC29-3DEE389CF350}"/>
              </a:ext>
            </a:extLst>
          </p:cNvPr>
          <p:cNvSpPr/>
          <p:nvPr/>
        </p:nvSpPr>
        <p:spPr>
          <a:xfrm>
            <a:off x="8082295" y="3516076"/>
            <a:ext cx="994849" cy="331353"/>
          </a:xfrm>
          <a:prstGeom prst="rect">
            <a:avLst/>
          </a:prstGeom>
        </p:spPr>
        <p:txBody>
          <a:bodyPr wrap="none" lIns="114789" tIns="57394" rIns="114789" bIns="57394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EB,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 </a:t>
            </a:r>
            <a:endParaRPr lang="th-TH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2" name="สี่เหลี่ยมผืนผ้า 80">
            <a:extLst>
              <a:ext uri="{FF2B5EF4-FFF2-40B4-BE49-F238E27FC236}">
                <a16:creationId xmlns:a16="http://schemas.microsoft.com/office/drawing/2014/main" id="{32EAFAA3-9C58-00FE-BCB2-86E0D0BF4083}"/>
              </a:ext>
            </a:extLst>
          </p:cNvPr>
          <p:cNvSpPr/>
          <p:nvPr/>
        </p:nvSpPr>
        <p:spPr>
          <a:xfrm>
            <a:off x="8264240" y="5867429"/>
            <a:ext cx="882639" cy="331353"/>
          </a:xfrm>
          <a:prstGeom prst="rect">
            <a:avLst/>
          </a:prstGeom>
        </p:spPr>
        <p:txBody>
          <a:bodyPr wrap="none" lIns="114789" tIns="57394" rIns="114789" bIns="57394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3" name="สี่เหลี่ยมผืนผ้า 82">
            <a:extLst>
              <a:ext uri="{FF2B5EF4-FFF2-40B4-BE49-F238E27FC236}">
                <a16:creationId xmlns:a16="http://schemas.microsoft.com/office/drawing/2014/main" id="{69400176-604F-C0C0-4DDB-BA0057AF6A9F}"/>
              </a:ext>
            </a:extLst>
          </p:cNvPr>
          <p:cNvSpPr/>
          <p:nvPr/>
        </p:nvSpPr>
        <p:spPr>
          <a:xfrm>
            <a:off x="8137535" y="4464055"/>
            <a:ext cx="954775" cy="546796"/>
          </a:xfrm>
          <a:prstGeom prst="rect">
            <a:avLst/>
          </a:prstGeom>
        </p:spPr>
        <p:txBody>
          <a:bodyPr wrap="none" lIns="114789" tIns="57394" rIns="114789" bIns="57394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EB,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</a:t>
            </a:r>
          </a:p>
          <a:p>
            <a:r>
              <a:rPr lang="en-US" sz="1400" dirty="0" err="1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Safty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/Risk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endParaRPr lang="th-TH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54" name="ลูกศรเชื่อมต่อแบบตรง 83">
            <a:extLst>
              <a:ext uri="{FF2B5EF4-FFF2-40B4-BE49-F238E27FC236}">
                <a16:creationId xmlns:a16="http://schemas.microsoft.com/office/drawing/2014/main" id="{07660C71-86F0-EACE-7F93-8EE210288E0A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8196464" y="2434836"/>
            <a:ext cx="890975" cy="618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85">
            <a:extLst>
              <a:ext uri="{FF2B5EF4-FFF2-40B4-BE49-F238E27FC236}">
                <a16:creationId xmlns:a16="http://schemas.microsoft.com/office/drawing/2014/main" id="{18A51E3C-4881-BCF3-DBDA-E98BC89A759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273842" y="3162423"/>
            <a:ext cx="938821" cy="673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ตัวแทนหมายเลขสไลด์ 2">
            <a:extLst>
              <a:ext uri="{FF2B5EF4-FFF2-40B4-BE49-F238E27FC236}">
                <a16:creationId xmlns:a16="http://schemas.microsoft.com/office/drawing/2014/main" id="{670E44AA-9509-09B7-C4E9-65C84041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0790" y="6638698"/>
            <a:ext cx="2892425" cy="384175"/>
          </a:xfrm>
        </p:spPr>
        <p:txBody>
          <a:bodyPr/>
          <a:lstStyle/>
          <a:p>
            <a:fld id="{45E68964-9426-4831-8F17-B89633F718BE}" type="slidenum">
              <a:rPr lang="en-US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34</a:t>
            </a:fld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7" name="สี่เหลี่ยมผืนผ้า 81">
            <a:extLst>
              <a:ext uri="{FF2B5EF4-FFF2-40B4-BE49-F238E27FC236}">
                <a16:creationId xmlns:a16="http://schemas.microsoft.com/office/drawing/2014/main" id="{F316EB04-DD19-AC9E-C267-0875E541CC1A}"/>
              </a:ext>
            </a:extLst>
          </p:cNvPr>
          <p:cNvSpPr/>
          <p:nvPr/>
        </p:nvSpPr>
        <p:spPr>
          <a:xfrm>
            <a:off x="8137535" y="2140829"/>
            <a:ext cx="1380784" cy="331353"/>
          </a:xfrm>
          <a:prstGeom prst="rect">
            <a:avLst/>
          </a:prstGeom>
        </p:spPr>
        <p:txBody>
          <a:bodyPr wrap="square" lIns="114789" tIns="57394" rIns="114789" bIns="57394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8" name="Rounded Rectangle 3">
            <a:extLst>
              <a:ext uri="{FF2B5EF4-FFF2-40B4-BE49-F238E27FC236}">
                <a16:creationId xmlns:a16="http://schemas.microsoft.com/office/drawing/2014/main" id="{96C9BAB1-80DB-C64F-C5B4-5B40A7D66C5B}"/>
              </a:ext>
            </a:extLst>
          </p:cNvPr>
          <p:cNvSpPr/>
          <p:nvPr/>
        </p:nvSpPr>
        <p:spPr>
          <a:xfrm>
            <a:off x="418964" y="1414110"/>
            <a:ext cx="1340113" cy="480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  <a:endParaRPr lang="th-TH" sz="20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E186063D-3767-15A9-8385-471CE0FF7B85}"/>
              </a:ext>
            </a:extLst>
          </p:cNvPr>
          <p:cNvSpPr/>
          <p:nvPr/>
        </p:nvSpPr>
        <p:spPr>
          <a:xfrm>
            <a:off x="3317401" y="1403996"/>
            <a:ext cx="1620022" cy="480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</a:t>
            </a:r>
            <a:endParaRPr lang="th-TH" sz="20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BB59B86D-E679-D8BF-1CBA-1DC807D87277}"/>
              </a:ext>
            </a:extLst>
          </p:cNvPr>
          <p:cNvSpPr/>
          <p:nvPr/>
        </p:nvSpPr>
        <p:spPr>
          <a:xfrm>
            <a:off x="6286948" y="1414110"/>
            <a:ext cx="1813065" cy="480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</a:t>
            </a:r>
            <a:endParaRPr lang="th-TH" sz="20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1" name="Rounded Rectangle 3">
            <a:extLst>
              <a:ext uri="{FF2B5EF4-FFF2-40B4-BE49-F238E27FC236}">
                <a16:creationId xmlns:a16="http://schemas.microsoft.com/office/drawing/2014/main" id="{28AB8EBC-90A2-C7D5-B5B1-2641419EDADD}"/>
              </a:ext>
            </a:extLst>
          </p:cNvPr>
          <p:cNvSpPr/>
          <p:nvPr/>
        </p:nvSpPr>
        <p:spPr>
          <a:xfrm>
            <a:off x="9807364" y="1434739"/>
            <a:ext cx="1547240" cy="480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</a:t>
            </a:r>
            <a:endParaRPr lang="th-TH" sz="20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5880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7652172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9CA97D-BCAB-92EF-BC08-916CDF1A15FF}"/>
              </a:ext>
            </a:extLst>
          </p:cNvPr>
          <p:cNvSpPr/>
          <p:nvPr/>
        </p:nvSpPr>
        <p:spPr>
          <a:xfrm>
            <a:off x="7302636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E50ECD-8D13-3AA7-A72B-DC3D80AB7CC6}"/>
              </a:ext>
            </a:extLst>
          </p:cNvPr>
          <p:cNvSpPr/>
          <p:nvPr/>
        </p:nvSpPr>
        <p:spPr>
          <a:xfrm>
            <a:off x="4907119" y="2235200"/>
            <a:ext cx="2101895" cy="323005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9636E3-2247-2AD6-48E6-C7846818723F}"/>
              </a:ext>
            </a:extLst>
          </p:cNvPr>
          <p:cNvSpPr/>
          <p:nvPr/>
        </p:nvSpPr>
        <p:spPr>
          <a:xfrm>
            <a:off x="2581299" y="2235200"/>
            <a:ext cx="2101895" cy="322240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23717C-6E51-8B59-C3A2-445957B68DB2}"/>
              </a:ext>
            </a:extLst>
          </p:cNvPr>
          <p:cNvSpPr/>
          <p:nvPr/>
        </p:nvSpPr>
        <p:spPr>
          <a:xfrm>
            <a:off x="255479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8" name="Freeform 62">
            <a:extLst>
              <a:ext uri="{FF2B5EF4-FFF2-40B4-BE49-F238E27FC236}">
                <a16:creationId xmlns:a16="http://schemas.microsoft.com/office/drawing/2014/main" id="{F0801E9B-EC18-F9A3-4735-CB5F38298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75" y="4954253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 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PPH </a:t>
            </a:r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มา 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</a:t>
            </a:r>
            <a:endParaRPr lang="th-TH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" name="Freeform 133">
            <a:extLst>
              <a:ext uri="{FF2B5EF4-FFF2-40B4-BE49-F238E27FC236}">
                <a16:creationId xmlns:a16="http://schemas.microsoft.com/office/drawing/2014/main" id="{75B214B5-880B-8456-07E5-E74606D86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792" y="4961744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</p:txBody>
      </p:sp>
      <p:sp>
        <p:nvSpPr>
          <p:cNvPr id="10" name="Freeform 203">
            <a:extLst>
              <a:ext uri="{FF2B5EF4-FFF2-40B4-BE49-F238E27FC236}">
                <a16:creationId xmlns:a16="http://schemas.microsoft.com/office/drawing/2014/main" id="{2CEBC327-C716-3849-A953-B4FB58DE1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770" y="4955494"/>
            <a:ext cx="2315984" cy="77462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ดูแลรักษา</a:t>
            </a:r>
          </a:p>
        </p:txBody>
      </p:sp>
      <p:sp>
        <p:nvSpPr>
          <p:cNvPr id="13" name="Freeform 203">
            <a:extLst>
              <a:ext uri="{FF2B5EF4-FFF2-40B4-BE49-F238E27FC236}">
                <a16:creationId xmlns:a16="http://schemas.microsoft.com/office/drawing/2014/main" id="{EA58AC33-5837-487E-FCFB-EA8FC1F22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413" y="4954253"/>
            <a:ext cx="2319695" cy="775865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วางแผนจำหน่าย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06EEC87-9345-455D-2A3E-4474FAE4A99A}"/>
              </a:ext>
            </a:extLst>
          </p:cNvPr>
          <p:cNvSpPr/>
          <p:nvPr/>
        </p:nvSpPr>
        <p:spPr>
          <a:xfrm>
            <a:off x="9738101" y="2235198"/>
            <a:ext cx="2101895" cy="3237561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6" name="Freeform 133">
            <a:extLst>
              <a:ext uri="{FF2B5EF4-FFF2-40B4-BE49-F238E27FC236}">
                <a16:creationId xmlns:a16="http://schemas.microsoft.com/office/drawing/2014/main" id="{B25B888A-E733-2805-9803-F84457A56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456" y="4953425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ดูแลต่อเนื่อง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F09B3-B1DA-BD90-2636-5C9A09E2702D}"/>
              </a:ext>
            </a:extLst>
          </p:cNvPr>
          <p:cNvSpPr txBox="1"/>
          <p:nvPr/>
        </p:nvSpPr>
        <p:spPr>
          <a:xfrm>
            <a:off x="319925" y="2778010"/>
            <a:ext cx="19677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มาพบแพทย์ช้า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/Refer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ช้า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การประสานงานหลายขั้นตอน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Delay Treatment</a:t>
            </a:r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263E2A-5F14-F40B-AB66-E4728D04C30A}"/>
              </a:ext>
            </a:extLst>
          </p:cNvPr>
          <p:cNvSpPr txBox="1"/>
          <p:nvPr/>
        </p:nvSpPr>
        <p:spPr>
          <a:xfrm>
            <a:off x="2621246" y="2778009"/>
            <a:ext cx="210189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การประเมิน/วินิจฉัยไม่ครอบคลุม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ประเมิน 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blood loss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น้อยกว่าความเป็นจริง</a:t>
            </a: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79E7BF-AE72-6806-9C7A-7AA6977C2553}"/>
              </a:ext>
            </a:extLst>
          </p:cNvPr>
          <p:cNvSpPr txBox="1"/>
          <p:nvPr/>
        </p:nvSpPr>
        <p:spPr>
          <a:xfrm>
            <a:off x="4947067" y="2778009"/>
            <a:ext cx="206194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การให้ยา,</a:t>
            </a:r>
            <a:endParaRPr lang="en-US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การผ่าตัดล่าช้า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การเกิดภาวะแทรกซ้อน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9DC84-0592-CDF2-046C-872A6D49222A}"/>
              </a:ext>
            </a:extLst>
          </p:cNvPr>
          <p:cNvSpPr txBox="1"/>
          <p:nvPr/>
        </p:nvSpPr>
        <p:spPr>
          <a:xfrm>
            <a:off x="7342584" y="2778009"/>
            <a:ext cx="20131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การวางแผนจำหน่ายไม่ครอบคลุม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ปัญหาทำให้ผู้ป่วย/ผู้ดูแลขาดทักษะการดูแลตนเอง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52D4DB-DA63-7CEF-913B-273C27D49C01}"/>
              </a:ext>
            </a:extLst>
          </p:cNvPr>
          <p:cNvSpPr txBox="1"/>
          <p:nvPr/>
        </p:nvSpPr>
        <p:spPr>
          <a:xfrm>
            <a:off x="9859621" y="2778009"/>
            <a:ext cx="209465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การสื่อสารข้อมูลไม่มีประสิทธิภาพ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-ผู้ป่วยไม่ได้รับการเยี่ยม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AE4840-CE6E-88BB-E03E-58D031475F57}"/>
              </a:ext>
            </a:extLst>
          </p:cNvPr>
          <p:cNvSpPr txBox="1"/>
          <p:nvPr/>
        </p:nvSpPr>
        <p:spPr>
          <a:xfrm>
            <a:off x="4635014" y="243448"/>
            <a:ext cx="6111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Process Flowchart </a:t>
            </a: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การดูแลผู้ป่วย</a:t>
            </a:r>
            <a:endParaRPr lang="en-US" sz="28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Postpartum Hemorrhage</a:t>
            </a: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PPH</a:t>
            </a: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08397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46801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570CDD3-BF5C-5AD3-344E-320B6C50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434" y="292562"/>
            <a:ext cx="5953760" cy="82037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การจัดกระบวนการ การดูแลผู้ป่วย </a:t>
            </a:r>
            <a:b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Postpartum Hemorrhage</a:t>
            </a:r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PPH</a:t>
            </a:r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</a:t>
            </a:r>
          </a:p>
        </p:txBody>
      </p:sp>
      <p:graphicFrame>
        <p:nvGraphicFramePr>
          <p:cNvPr id="5" name="ตาราง 3">
            <a:extLst>
              <a:ext uri="{FF2B5EF4-FFF2-40B4-BE49-F238E27FC236}">
                <a16:creationId xmlns:a16="http://schemas.microsoft.com/office/drawing/2014/main" id="{ACBD9B02-F1DB-EF6A-70FC-115D683460EE}"/>
              </a:ext>
            </a:extLst>
          </p:cNvPr>
          <p:cNvGraphicFramePr>
            <a:graphicFrameLocks noGrp="1"/>
          </p:cNvGraphicFramePr>
          <p:nvPr/>
        </p:nvGraphicFramePr>
        <p:xfrm>
          <a:off x="232188" y="1426423"/>
          <a:ext cx="11756113" cy="5208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4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8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7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detection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ร้อยละการไ</a:t>
                      </a:r>
                      <a:r>
                        <a:rPr kumimoji="0" lang="th-TH" sz="16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ด้</a:t>
                      </a:r>
                      <a:r>
                        <a:rPr kumimoji="0" lang="th-TH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รับการดูแลตาม </a:t>
                      </a: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96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ผู้ป่วยที่มีภาวะ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PPH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ปลอดภัย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PPH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ได้รับการดูแลอย่างเหมาะสม</a:t>
                      </a: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78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-อัตราการเกิดภาวะแทรกซ้อน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-Hypovolemic Shock &lt; 2%</a:t>
                      </a:r>
                      <a:endParaRPr kumimoji="0" lang="th-TH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-Hysterectomy 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-Death 0%</a:t>
                      </a:r>
                      <a:endPara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en-US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03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ฝึกทักษะการดูแลตนเองสำหรับผู้ป่วยและผู้ดูแลหลัก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ร้อยละผลการประเมินความรู้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และความ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สามารถในการดูแลตนเองก่อนจำหน่ายของผู้ป่วยและครอบครัว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03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 &amp; empowerment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education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ร้อยละผลการประเมินความสามารถในการดูแลตนเองที่บ้านของผู้ป่วยและครอบครัว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Humanize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 healthcare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03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Continuty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of care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Home visit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อัตราการเยี่ยมบ้าน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16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94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429588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429587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225028"/>
            <a:ext cx="1241777" cy="1756513"/>
          </a:xfrm>
          <a:prstGeom prst="rect">
            <a:avLst/>
          </a:prstGeom>
        </p:spPr>
      </p:pic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2817C997-1296-5D5C-7464-5B820DEC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952" y="828381"/>
            <a:ext cx="5236955" cy="103324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Ectopic pregnancy</a:t>
            </a:r>
            <a:br>
              <a:rPr lang="en-US" sz="3600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</a:br>
            <a:endParaRPr lang="th-TH" sz="6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8" name="Google Shape;1477;p43">
            <a:extLst>
              <a:ext uri="{FF2B5EF4-FFF2-40B4-BE49-F238E27FC236}">
                <a16:creationId xmlns:a16="http://schemas.microsoft.com/office/drawing/2014/main" id="{38550CD5-E2C7-13F1-09A8-A0D6FE006289}"/>
              </a:ext>
            </a:extLst>
          </p:cNvPr>
          <p:cNvSpPr/>
          <p:nvPr/>
        </p:nvSpPr>
        <p:spPr>
          <a:xfrm>
            <a:off x="1823216" y="1990830"/>
            <a:ext cx="9499527" cy="271711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การตั้งครรภ์นอกมดลูกเป็นภาวะฉุกเฉินทางสูตินรีเวชที่พบได้บ่อยและมีอันตรายถึงชีวิต โดยพบประมาณ 2% ของการตั้งครรภ์  นอกจากนี้ภาวะ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rupture ectopic pregnancy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ยังเป็นสาเหตุหลักที่ทำให้หญิงตั้งครรภ์เสียเลือดจนถึงแก่ความตาย และพบว่าเป็นสาเหตุการเสียชีวิตในหญิงตั้งครรภ์ประมาณ 2.7%  โดยตำแหน่งที่พบได้บ่อยคือบริเวณท่อนำไข่ พบมากกว่า 90% และบริเวณอื่นที่พบได้แก่ ช่องท้อง 1%ปากมดลูก 1% รังไข่ 1-3% แผลผ่าตัดคลอด 1-3% นอกจากนี้ยังสามารถพบร่วมกับการตั้งครรภ์ปกติ 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heterotopic pregnancy)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โดยพบในการตั้งครรภ์ธรรมชาติ 1:4000-1:30000 ราย ส่วนการตั้งครรภ์โดยการปฏิสนธิในหลอดทดลอง(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 vitro fertilization)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พบได้สูงถึง 1:100 ราย </a:t>
            </a:r>
          </a:p>
          <a:p>
            <a:pPr marL="0" indent="0">
              <a:buNone/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การรักษาโดยการผ่าตัด คนไข้นอนรักษา </a:t>
            </a:r>
            <a:r>
              <a:rPr lang="en-GB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วัน</a:t>
            </a:r>
          </a:p>
        </p:txBody>
      </p:sp>
      <p:grpSp>
        <p:nvGrpSpPr>
          <p:cNvPr id="6" name="Google Shape;476;p29">
            <a:extLst>
              <a:ext uri="{FF2B5EF4-FFF2-40B4-BE49-F238E27FC236}">
                <a16:creationId xmlns:a16="http://schemas.microsoft.com/office/drawing/2014/main" id="{938CD769-561E-CF17-C967-5CC0A682AB54}"/>
              </a:ext>
            </a:extLst>
          </p:cNvPr>
          <p:cNvGrpSpPr/>
          <p:nvPr/>
        </p:nvGrpSpPr>
        <p:grpSpPr>
          <a:xfrm>
            <a:off x="7857" y="3970758"/>
            <a:ext cx="2735343" cy="2655559"/>
            <a:chOff x="2778897" y="2316972"/>
            <a:chExt cx="2474429" cy="2402254"/>
          </a:xfrm>
        </p:grpSpPr>
        <p:grpSp>
          <p:nvGrpSpPr>
            <p:cNvPr id="7" name="Google Shape;477;p29">
              <a:extLst>
                <a:ext uri="{FF2B5EF4-FFF2-40B4-BE49-F238E27FC236}">
                  <a16:creationId xmlns:a16="http://schemas.microsoft.com/office/drawing/2014/main" id="{EF16820D-E9D7-5D8E-106A-17812C4E3213}"/>
                </a:ext>
              </a:extLst>
            </p:cNvPr>
            <p:cNvGrpSpPr/>
            <p:nvPr/>
          </p:nvGrpSpPr>
          <p:grpSpPr>
            <a:xfrm>
              <a:off x="2778897" y="2316972"/>
              <a:ext cx="2474429" cy="2402254"/>
              <a:chOff x="2778897" y="2316972"/>
              <a:chExt cx="2474429" cy="2402254"/>
            </a:xfrm>
          </p:grpSpPr>
          <p:sp>
            <p:nvSpPr>
              <p:cNvPr id="10" name="Google Shape;478;p29">
                <a:extLst>
                  <a:ext uri="{FF2B5EF4-FFF2-40B4-BE49-F238E27FC236}">
                    <a16:creationId xmlns:a16="http://schemas.microsoft.com/office/drawing/2014/main" id="{F4A15B28-56AE-15FD-C2AF-6033E2FF6083}"/>
                  </a:ext>
                </a:extLst>
              </p:cNvPr>
              <p:cNvSpPr/>
              <p:nvPr/>
            </p:nvSpPr>
            <p:spPr>
              <a:xfrm>
                <a:off x="3101206" y="2316972"/>
                <a:ext cx="1004354" cy="1023706"/>
              </a:xfrm>
              <a:custGeom>
                <a:avLst/>
                <a:gdLst/>
                <a:ahLst/>
                <a:cxnLst/>
                <a:rect l="l" t="t" r="r" b="b"/>
                <a:pathLst>
                  <a:path w="33370" h="34013" extrusionOk="0">
                    <a:moveTo>
                      <a:pt x="17738" y="0"/>
                    </a:moveTo>
                    <a:cubicBezTo>
                      <a:pt x="16187" y="0"/>
                      <a:pt x="14494" y="494"/>
                      <a:pt x="12944" y="2004"/>
                    </a:cubicBezTo>
                    <a:cubicBezTo>
                      <a:pt x="8475" y="6357"/>
                      <a:pt x="9584" y="13061"/>
                      <a:pt x="8806" y="15114"/>
                    </a:cubicBezTo>
                    <a:cubicBezTo>
                      <a:pt x="8028" y="17166"/>
                      <a:pt x="1" y="24797"/>
                      <a:pt x="2003" y="28008"/>
                    </a:cubicBezTo>
                    <a:cubicBezTo>
                      <a:pt x="3524" y="30453"/>
                      <a:pt x="10066" y="34013"/>
                      <a:pt x="17275" y="34013"/>
                    </a:cubicBezTo>
                    <a:cubicBezTo>
                      <a:pt x="19485" y="34013"/>
                      <a:pt x="21758" y="33678"/>
                      <a:pt x="23968" y="32874"/>
                    </a:cubicBezTo>
                    <a:cubicBezTo>
                      <a:pt x="33370" y="29448"/>
                      <a:pt x="29380" y="22479"/>
                      <a:pt x="29000" y="20807"/>
                    </a:cubicBezTo>
                    <a:cubicBezTo>
                      <a:pt x="28851" y="20162"/>
                      <a:pt x="28056" y="17034"/>
                      <a:pt x="28271" y="13508"/>
                    </a:cubicBezTo>
                    <a:cubicBezTo>
                      <a:pt x="28642" y="7784"/>
                      <a:pt x="27991" y="1673"/>
                      <a:pt x="24028" y="1673"/>
                    </a:cubicBezTo>
                    <a:cubicBezTo>
                      <a:pt x="23739" y="1673"/>
                      <a:pt x="23432" y="1705"/>
                      <a:pt x="23107" y="1773"/>
                    </a:cubicBezTo>
                    <a:cubicBezTo>
                      <a:pt x="23107" y="1773"/>
                      <a:pt x="20676" y="0"/>
                      <a:pt x="177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79;p29">
                <a:extLst>
                  <a:ext uri="{FF2B5EF4-FFF2-40B4-BE49-F238E27FC236}">
                    <a16:creationId xmlns:a16="http://schemas.microsoft.com/office/drawing/2014/main" id="{28617D53-EDFD-0751-8018-6E14FFA23132}"/>
                  </a:ext>
                </a:extLst>
              </p:cNvPr>
              <p:cNvSpPr/>
              <p:nvPr/>
            </p:nvSpPr>
            <p:spPr>
              <a:xfrm>
                <a:off x="3278567" y="2718528"/>
                <a:ext cx="152474" cy="259591"/>
              </a:xfrm>
              <a:custGeom>
                <a:avLst/>
                <a:gdLst/>
                <a:ahLst/>
                <a:cxnLst/>
                <a:rect l="l" t="t" r="r" b="b"/>
                <a:pathLst>
                  <a:path w="5066" h="8625" fill="none" extrusionOk="0">
                    <a:moveTo>
                      <a:pt x="0" y="8624"/>
                    </a:moveTo>
                    <a:cubicBezTo>
                      <a:pt x="0" y="8624"/>
                      <a:pt x="5065" y="4122"/>
                      <a:pt x="5065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80;p29">
                <a:extLst>
                  <a:ext uri="{FF2B5EF4-FFF2-40B4-BE49-F238E27FC236}">
                    <a16:creationId xmlns:a16="http://schemas.microsoft.com/office/drawing/2014/main" id="{516A1AF1-5F82-C243-2082-111BDF84FCF9}"/>
                  </a:ext>
                </a:extLst>
              </p:cNvPr>
              <p:cNvSpPr/>
              <p:nvPr/>
            </p:nvSpPr>
            <p:spPr>
              <a:xfrm>
                <a:off x="3431490" y="2755879"/>
                <a:ext cx="52340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4139" fill="none" extrusionOk="0">
                    <a:moveTo>
                      <a:pt x="1" y="4139"/>
                    </a:moveTo>
                    <a:cubicBezTo>
                      <a:pt x="1" y="4139"/>
                      <a:pt x="1739" y="1822"/>
                      <a:pt x="1689" y="1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81;p29">
                <a:extLst>
                  <a:ext uri="{FF2B5EF4-FFF2-40B4-BE49-F238E27FC236}">
                    <a16:creationId xmlns:a16="http://schemas.microsoft.com/office/drawing/2014/main" id="{4C4A9407-8C23-D39B-2B24-2A1E1D5BDDB4}"/>
                  </a:ext>
                </a:extLst>
              </p:cNvPr>
              <p:cNvSpPr/>
              <p:nvPr/>
            </p:nvSpPr>
            <p:spPr>
              <a:xfrm>
                <a:off x="3475822" y="2373796"/>
                <a:ext cx="90714" cy="85206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831" fill="none" extrusionOk="0">
                    <a:moveTo>
                      <a:pt x="3013" y="0"/>
                    </a:moveTo>
                    <a:cubicBezTo>
                      <a:pt x="3013" y="0"/>
                      <a:pt x="1209" y="2384"/>
                      <a:pt x="1" y="2831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82;p29">
                <a:extLst>
                  <a:ext uri="{FF2B5EF4-FFF2-40B4-BE49-F238E27FC236}">
                    <a16:creationId xmlns:a16="http://schemas.microsoft.com/office/drawing/2014/main" id="{E929434A-C1D5-36FD-6F8B-95C80917AFFE}"/>
                  </a:ext>
                </a:extLst>
              </p:cNvPr>
              <p:cNvSpPr/>
              <p:nvPr/>
            </p:nvSpPr>
            <p:spPr>
              <a:xfrm>
                <a:off x="3769749" y="2328951"/>
                <a:ext cx="36900" cy="57817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921" extrusionOk="0">
                    <a:moveTo>
                      <a:pt x="67" y="1"/>
                    </a:moveTo>
                    <a:lnTo>
                      <a:pt x="0" y="100"/>
                    </a:lnTo>
                    <a:cubicBezTo>
                      <a:pt x="232" y="332"/>
                      <a:pt x="414" y="613"/>
                      <a:pt x="530" y="911"/>
                    </a:cubicBezTo>
                    <a:cubicBezTo>
                      <a:pt x="580" y="1060"/>
                      <a:pt x="613" y="1192"/>
                      <a:pt x="613" y="1341"/>
                    </a:cubicBezTo>
                    <a:cubicBezTo>
                      <a:pt x="596" y="1474"/>
                      <a:pt x="580" y="1606"/>
                      <a:pt x="514" y="1739"/>
                    </a:cubicBezTo>
                    <a:lnTo>
                      <a:pt x="1192" y="1921"/>
                    </a:lnTo>
                    <a:cubicBezTo>
                      <a:pt x="1225" y="1689"/>
                      <a:pt x="1209" y="1474"/>
                      <a:pt x="1159" y="1275"/>
                    </a:cubicBezTo>
                    <a:cubicBezTo>
                      <a:pt x="1109" y="1077"/>
                      <a:pt x="1027" y="878"/>
                      <a:pt x="911" y="712"/>
                    </a:cubicBezTo>
                    <a:cubicBezTo>
                      <a:pt x="795" y="563"/>
                      <a:pt x="663" y="431"/>
                      <a:pt x="530" y="299"/>
                    </a:cubicBezTo>
                    <a:cubicBezTo>
                      <a:pt x="381" y="183"/>
                      <a:pt x="232" y="83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83;p29">
                <a:extLst>
                  <a:ext uri="{FF2B5EF4-FFF2-40B4-BE49-F238E27FC236}">
                    <a16:creationId xmlns:a16="http://schemas.microsoft.com/office/drawing/2014/main" id="{2B3C93A1-1801-32EA-3F4B-A6FB0E63746C}"/>
                  </a:ext>
                </a:extLst>
              </p:cNvPr>
              <p:cNvSpPr/>
              <p:nvPr/>
            </p:nvSpPr>
            <p:spPr>
              <a:xfrm>
                <a:off x="3263112" y="3926085"/>
                <a:ext cx="873851" cy="791614"/>
              </a:xfrm>
              <a:custGeom>
                <a:avLst/>
                <a:gdLst/>
                <a:ahLst/>
                <a:cxnLst/>
                <a:rect l="l" t="t" r="r" b="b"/>
                <a:pathLst>
                  <a:path w="29034" h="26352" extrusionOk="0">
                    <a:moveTo>
                      <a:pt x="27660" y="1"/>
                    </a:moveTo>
                    <a:lnTo>
                      <a:pt x="1358" y="2020"/>
                    </a:lnTo>
                    <a:lnTo>
                      <a:pt x="1" y="26352"/>
                    </a:lnTo>
                    <a:lnTo>
                      <a:pt x="12862" y="26352"/>
                    </a:lnTo>
                    <a:lnTo>
                      <a:pt x="13474" y="12167"/>
                    </a:lnTo>
                    <a:lnTo>
                      <a:pt x="14749" y="12167"/>
                    </a:lnTo>
                    <a:lnTo>
                      <a:pt x="15030" y="26352"/>
                    </a:lnTo>
                    <a:lnTo>
                      <a:pt x="29033" y="26352"/>
                    </a:lnTo>
                    <a:lnTo>
                      <a:pt x="276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84;p29">
                <a:extLst>
                  <a:ext uri="{FF2B5EF4-FFF2-40B4-BE49-F238E27FC236}">
                    <a16:creationId xmlns:a16="http://schemas.microsoft.com/office/drawing/2014/main" id="{B7E4A565-9D54-7652-4C9B-FD5605315EF0}"/>
                  </a:ext>
                </a:extLst>
              </p:cNvPr>
              <p:cNvSpPr/>
              <p:nvPr/>
            </p:nvSpPr>
            <p:spPr>
              <a:xfrm>
                <a:off x="3669617" y="4005301"/>
                <a:ext cx="45869" cy="39488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12" extrusionOk="0">
                    <a:moveTo>
                      <a:pt x="878" y="1"/>
                    </a:moveTo>
                    <a:cubicBezTo>
                      <a:pt x="298" y="1"/>
                      <a:pt x="0" y="712"/>
                      <a:pt x="414" y="1126"/>
                    </a:cubicBezTo>
                    <a:cubicBezTo>
                      <a:pt x="547" y="1254"/>
                      <a:pt x="710" y="1312"/>
                      <a:pt x="868" y="1312"/>
                    </a:cubicBezTo>
                    <a:cubicBezTo>
                      <a:pt x="1203" y="1312"/>
                      <a:pt x="1523" y="1056"/>
                      <a:pt x="1523" y="663"/>
                    </a:cubicBezTo>
                    <a:cubicBezTo>
                      <a:pt x="1523" y="299"/>
                      <a:pt x="1242" y="1"/>
                      <a:pt x="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85;p29">
                <a:extLst>
                  <a:ext uri="{FF2B5EF4-FFF2-40B4-BE49-F238E27FC236}">
                    <a16:creationId xmlns:a16="http://schemas.microsoft.com/office/drawing/2014/main" id="{A8006BAD-0FB6-9D5F-ED4C-60ADF83C957E}"/>
                  </a:ext>
                </a:extLst>
              </p:cNvPr>
              <p:cNvSpPr/>
              <p:nvPr/>
            </p:nvSpPr>
            <p:spPr>
              <a:xfrm>
                <a:off x="3678586" y="4099445"/>
                <a:ext cx="37893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4173" fill="none" extrusionOk="0">
                    <a:moveTo>
                      <a:pt x="547" y="1"/>
                    </a:moveTo>
                    <a:cubicBezTo>
                      <a:pt x="547" y="1"/>
                      <a:pt x="0" y="4172"/>
                      <a:pt x="1258" y="4106"/>
                    </a:cubicBezTo>
                  </a:path>
                </a:pathLst>
              </a:custGeom>
              <a:noFill/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86;p29">
                <a:extLst>
                  <a:ext uri="{FF2B5EF4-FFF2-40B4-BE49-F238E27FC236}">
                    <a16:creationId xmlns:a16="http://schemas.microsoft.com/office/drawing/2014/main" id="{D56F3F1B-D298-CA19-901B-B66C51AF76C3}"/>
                  </a:ext>
                </a:extLst>
              </p:cNvPr>
              <p:cNvSpPr/>
              <p:nvPr/>
            </p:nvSpPr>
            <p:spPr>
              <a:xfrm>
                <a:off x="3580440" y="4282796"/>
                <a:ext cx="220735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448" fill="none" extrusionOk="0">
                    <a:moveTo>
                      <a:pt x="1" y="397"/>
                    </a:moveTo>
                    <a:cubicBezTo>
                      <a:pt x="1" y="397"/>
                      <a:pt x="5479" y="447"/>
                      <a:pt x="7333" y="0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87;p29">
                <a:extLst>
                  <a:ext uri="{FF2B5EF4-FFF2-40B4-BE49-F238E27FC236}">
                    <a16:creationId xmlns:a16="http://schemas.microsoft.com/office/drawing/2014/main" id="{ADEDF1A0-9BDB-E89B-8D7B-DC33FACD2F68}"/>
                  </a:ext>
                </a:extLst>
              </p:cNvPr>
              <p:cNvSpPr/>
              <p:nvPr/>
            </p:nvSpPr>
            <p:spPr>
              <a:xfrm>
                <a:off x="3181414" y="2899352"/>
                <a:ext cx="1092539" cy="1074120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5688" extrusionOk="0">
                    <a:moveTo>
                      <a:pt x="11421" y="1"/>
                    </a:moveTo>
                    <a:cubicBezTo>
                      <a:pt x="11421" y="1"/>
                      <a:pt x="3807" y="2732"/>
                      <a:pt x="0" y="9518"/>
                    </a:cubicBezTo>
                    <a:lnTo>
                      <a:pt x="0" y="35687"/>
                    </a:lnTo>
                    <a:lnTo>
                      <a:pt x="36299" y="35687"/>
                    </a:lnTo>
                    <a:lnTo>
                      <a:pt x="36299" y="8807"/>
                    </a:lnTo>
                    <a:cubicBezTo>
                      <a:pt x="36299" y="8807"/>
                      <a:pt x="26302" y="713"/>
                      <a:pt x="18439" y="481"/>
                    </a:cubicBezTo>
                    <a:lnTo>
                      <a:pt x="114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88;p29">
                <a:extLst>
                  <a:ext uri="{FF2B5EF4-FFF2-40B4-BE49-F238E27FC236}">
                    <a16:creationId xmlns:a16="http://schemas.microsoft.com/office/drawing/2014/main" id="{AB0F7503-1EA3-ED20-07F4-D1BD121416E5}"/>
                  </a:ext>
                </a:extLst>
              </p:cNvPr>
              <p:cNvSpPr/>
              <p:nvPr/>
            </p:nvSpPr>
            <p:spPr>
              <a:xfrm>
                <a:off x="3181414" y="3640132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96" y="2131"/>
                      <a:pt x="23192" y="2826"/>
                      <a:pt x="16996" y="2826"/>
                    </a:cubicBezTo>
                    <a:cubicBezTo>
                      <a:pt x="10045" y="2826"/>
                      <a:pt x="3859" y="1951"/>
                      <a:pt x="0" y="1242"/>
                    </a:cubicBezTo>
                    <a:lnTo>
                      <a:pt x="0" y="2335"/>
                    </a:lnTo>
                    <a:cubicBezTo>
                      <a:pt x="2417" y="2765"/>
                      <a:pt x="5645" y="3262"/>
                      <a:pt x="9385" y="3560"/>
                    </a:cubicBezTo>
                    <a:cubicBezTo>
                      <a:pt x="12050" y="3791"/>
                      <a:pt x="14533" y="3891"/>
                      <a:pt x="16867" y="3891"/>
                    </a:cubicBezTo>
                    <a:cubicBezTo>
                      <a:pt x="25474" y="3891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89;p29">
                <a:extLst>
                  <a:ext uri="{FF2B5EF4-FFF2-40B4-BE49-F238E27FC236}">
                    <a16:creationId xmlns:a16="http://schemas.microsoft.com/office/drawing/2014/main" id="{D7BDEF66-8D2B-ECD2-774B-4CAEF7D6F226}"/>
                  </a:ext>
                </a:extLst>
              </p:cNvPr>
              <p:cNvSpPr/>
              <p:nvPr/>
            </p:nvSpPr>
            <p:spPr>
              <a:xfrm>
                <a:off x="3181414" y="3790588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86" y="2142"/>
                      <a:pt x="23171" y="2840"/>
                      <a:pt x="16967" y="2840"/>
                    </a:cubicBezTo>
                    <a:cubicBezTo>
                      <a:pt x="10028" y="2840"/>
                      <a:pt x="3854" y="1966"/>
                      <a:pt x="0" y="1259"/>
                    </a:cubicBezTo>
                    <a:lnTo>
                      <a:pt x="0" y="2335"/>
                    </a:lnTo>
                    <a:cubicBezTo>
                      <a:pt x="2417" y="2765"/>
                      <a:pt x="5645" y="3261"/>
                      <a:pt x="9385" y="3559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0;p29">
                <a:extLst>
                  <a:ext uri="{FF2B5EF4-FFF2-40B4-BE49-F238E27FC236}">
                    <a16:creationId xmlns:a16="http://schemas.microsoft.com/office/drawing/2014/main" id="{3168BF75-2D53-2EF0-6103-2F8F574D49DC}"/>
                  </a:ext>
                </a:extLst>
              </p:cNvPr>
              <p:cNvSpPr/>
              <p:nvPr/>
            </p:nvSpPr>
            <p:spPr>
              <a:xfrm>
                <a:off x="3181414" y="3456811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86" y="2142"/>
                      <a:pt x="23171" y="2840"/>
                      <a:pt x="16967" y="2840"/>
                    </a:cubicBezTo>
                    <a:cubicBezTo>
                      <a:pt x="10028" y="2840"/>
                      <a:pt x="3854" y="1967"/>
                      <a:pt x="0" y="1259"/>
                    </a:cubicBezTo>
                    <a:lnTo>
                      <a:pt x="0" y="2351"/>
                    </a:lnTo>
                    <a:cubicBezTo>
                      <a:pt x="2417" y="2781"/>
                      <a:pt x="5645" y="3261"/>
                      <a:pt x="9385" y="3576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1;p29">
                <a:extLst>
                  <a:ext uri="{FF2B5EF4-FFF2-40B4-BE49-F238E27FC236}">
                    <a16:creationId xmlns:a16="http://schemas.microsoft.com/office/drawing/2014/main" id="{2A10B2DB-1C7C-3F4F-9EB5-354A18FBC395}"/>
                  </a:ext>
                </a:extLst>
              </p:cNvPr>
              <p:cNvSpPr/>
              <p:nvPr/>
            </p:nvSpPr>
            <p:spPr>
              <a:xfrm>
                <a:off x="3342824" y="2976069"/>
                <a:ext cx="678548" cy="49872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657" extrusionOk="0">
                    <a:moveTo>
                      <a:pt x="1258" y="1"/>
                    </a:moveTo>
                    <a:cubicBezTo>
                      <a:pt x="844" y="282"/>
                      <a:pt x="431" y="597"/>
                      <a:pt x="0" y="928"/>
                    </a:cubicBezTo>
                    <a:cubicBezTo>
                      <a:pt x="1258" y="1077"/>
                      <a:pt x="2599" y="1226"/>
                      <a:pt x="4022" y="1342"/>
                    </a:cubicBezTo>
                    <a:cubicBezTo>
                      <a:pt x="6687" y="1557"/>
                      <a:pt x="9170" y="1656"/>
                      <a:pt x="11504" y="1656"/>
                    </a:cubicBezTo>
                    <a:cubicBezTo>
                      <a:pt x="11607" y="1657"/>
                      <a:pt x="11709" y="1657"/>
                      <a:pt x="11812" y="1657"/>
                    </a:cubicBezTo>
                    <a:cubicBezTo>
                      <a:pt x="15400" y="1657"/>
                      <a:pt x="18988" y="1376"/>
                      <a:pt x="22544" y="845"/>
                    </a:cubicBezTo>
                    <a:cubicBezTo>
                      <a:pt x="21998" y="564"/>
                      <a:pt x="21435" y="299"/>
                      <a:pt x="20872" y="34"/>
                    </a:cubicBezTo>
                    <a:cubicBezTo>
                      <a:pt x="17724" y="445"/>
                      <a:pt x="14591" y="609"/>
                      <a:pt x="11600" y="609"/>
                    </a:cubicBezTo>
                    <a:cubicBezTo>
                      <a:pt x="7847" y="609"/>
                      <a:pt x="4317" y="351"/>
                      <a:pt x="1258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92;p29">
                <a:extLst>
                  <a:ext uri="{FF2B5EF4-FFF2-40B4-BE49-F238E27FC236}">
                    <a16:creationId xmlns:a16="http://schemas.microsoft.com/office/drawing/2014/main" id="{1C6AC711-3779-2EC2-8B9E-E88242E185D1}"/>
                  </a:ext>
                </a:extLst>
              </p:cNvPr>
              <p:cNvSpPr/>
              <p:nvPr/>
            </p:nvSpPr>
            <p:spPr>
              <a:xfrm>
                <a:off x="3194356" y="3113071"/>
                <a:ext cx="1043721" cy="95680"/>
              </a:xfrm>
              <a:custGeom>
                <a:avLst/>
                <a:gdLst/>
                <a:ahLst/>
                <a:cxnLst/>
                <a:rect l="l" t="t" r="r" b="b"/>
                <a:pathLst>
                  <a:path w="34678" h="3179" extrusionOk="0">
                    <a:moveTo>
                      <a:pt x="33568" y="1"/>
                    </a:moveTo>
                    <a:cubicBezTo>
                      <a:pt x="27934" y="1586"/>
                      <a:pt x="22012" y="2126"/>
                      <a:pt x="16561" y="2126"/>
                    </a:cubicBezTo>
                    <a:cubicBezTo>
                      <a:pt x="10226" y="2126"/>
                      <a:pt x="4525" y="1396"/>
                      <a:pt x="646" y="729"/>
                    </a:cubicBezTo>
                    <a:cubicBezTo>
                      <a:pt x="415" y="1044"/>
                      <a:pt x="199" y="1375"/>
                      <a:pt x="1" y="1706"/>
                    </a:cubicBezTo>
                    <a:cubicBezTo>
                      <a:pt x="2368" y="2119"/>
                      <a:pt x="5430" y="2566"/>
                      <a:pt x="8955" y="2864"/>
                    </a:cubicBezTo>
                    <a:cubicBezTo>
                      <a:pt x="11620" y="3079"/>
                      <a:pt x="14103" y="3179"/>
                      <a:pt x="16437" y="3179"/>
                    </a:cubicBezTo>
                    <a:cubicBezTo>
                      <a:pt x="24299" y="3179"/>
                      <a:pt x="30341" y="2070"/>
                      <a:pt x="34677" y="795"/>
                    </a:cubicBezTo>
                    <a:cubicBezTo>
                      <a:pt x="34363" y="564"/>
                      <a:pt x="33982" y="299"/>
                      <a:pt x="33568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93;p29">
                <a:extLst>
                  <a:ext uri="{FF2B5EF4-FFF2-40B4-BE49-F238E27FC236}">
                    <a16:creationId xmlns:a16="http://schemas.microsoft.com/office/drawing/2014/main" id="{A42EA8A4-6D71-936B-79A0-C8A6955B6742}"/>
                  </a:ext>
                </a:extLst>
              </p:cNvPr>
              <p:cNvSpPr/>
              <p:nvPr/>
            </p:nvSpPr>
            <p:spPr>
              <a:xfrm>
                <a:off x="3181414" y="3274482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95" y="2138"/>
                      <a:pt x="23192" y="2834"/>
                      <a:pt x="16995" y="2834"/>
                    </a:cubicBezTo>
                    <a:cubicBezTo>
                      <a:pt x="10045" y="2834"/>
                      <a:pt x="3859" y="1959"/>
                      <a:pt x="0" y="1259"/>
                    </a:cubicBezTo>
                    <a:lnTo>
                      <a:pt x="0" y="2334"/>
                    </a:lnTo>
                    <a:cubicBezTo>
                      <a:pt x="2417" y="2765"/>
                      <a:pt x="5645" y="3261"/>
                      <a:pt x="9385" y="3576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94;p29">
                <a:extLst>
                  <a:ext uri="{FF2B5EF4-FFF2-40B4-BE49-F238E27FC236}">
                    <a16:creationId xmlns:a16="http://schemas.microsoft.com/office/drawing/2014/main" id="{E4790BDC-FEB0-6638-EC2D-80436B027F94}"/>
                  </a:ext>
                </a:extLst>
              </p:cNvPr>
              <p:cNvSpPr/>
              <p:nvPr/>
            </p:nvSpPr>
            <p:spPr>
              <a:xfrm>
                <a:off x="4837318" y="2760032"/>
                <a:ext cx="416008" cy="475631"/>
              </a:xfrm>
              <a:custGeom>
                <a:avLst/>
                <a:gdLst/>
                <a:ahLst/>
                <a:cxnLst/>
                <a:rect l="l" t="t" r="r" b="b"/>
                <a:pathLst>
                  <a:path w="13822" h="15803" extrusionOk="0">
                    <a:moveTo>
                      <a:pt x="10883" y="0"/>
                    </a:moveTo>
                    <a:cubicBezTo>
                      <a:pt x="10034" y="0"/>
                      <a:pt x="8025" y="1881"/>
                      <a:pt x="5893" y="3802"/>
                    </a:cubicBezTo>
                    <a:cubicBezTo>
                      <a:pt x="5132" y="3902"/>
                      <a:pt x="4437" y="4034"/>
                      <a:pt x="4172" y="4084"/>
                    </a:cubicBezTo>
                    <a:cubicBezTo>
                      <a:pt x="3559" y="4183"/>
                      <a:pt x="1408" y="7411"/>
                      <a:pt x="961" y="8073"/>
                    </a:cubicBezTo>
                    <a:cubicBezTo>
                      <a:pt x="365" y="8586"/>
                      <a:pt x="1" y="8884"/>
                      <a:pt x="1" y="8884"/>
                    </a:cubicBezTo>
                    <a:lnTo>
                      <a:pt x="6456" y="15803"/>
                    </a:lnTo>
                    <a:lnTo>
                      <a:pt x="9088" y="12211"/>
                    </a:lnTo>
                    <a:cubicBezTo>
                      <a:pt x="9143" y="12221"/>
                      <a:pt x="9200" y="12225"/>
                      <a:pt x="9258" y="12225"/>
                    </a:cubicBezTo>
                    <a:cubicBezTo>
                      <a:pt x="10860" y="12225"/>
                      <a:pt x="13561" y="8609"/>
                      <a:pt x="13689" y="7427"/>
                    </a:cubicBezTo>
                    <a:cubicBezTo>
                      <a:pt x="13822" y="6202"/>
                      <a:pt x="12382" y="6136"/>
                      <a:pt x="12382" y="6136"/>
                    </a:cubicBezTo>
                    <a:cubicBezTo>
                      <a:pt x="12329" y="5236"/>
                      <a:pt x="11787" y="5071"/>
                      <a:pt x="11396" y="5071"/>
                    </a:cubicBezTo>
                    <a:cubicBezTo>
                      <a:pt x="11168" y="5071"/>
                      <a:pt x="10991" y="5126"/>
                      <a:pt x="10991" y="5126"/>
                    </a:cubicBezTo>
                    <a:cubicBezTo>
                      <a:pt x="10863" y="4339"/>
                      <a:pt x="10425" y="4149"/>
                      <a:pt x="10032" y="4149"/>
                    </a:cubicBezTo>
                    <a:cubicBezTo>
                      <a:pt x="9664" y="4149"/>
                      <a:pt x="9336" y="4315"/>
                      <a:pt x="9336" y="4315"/>
                    </a:cubicBezTo>
                    <a:cubicBezTo>
                      <a:pt x="9336" y="4315"/>
                      <a:pt x="12547" y="1055"/>
                      <a:pt x="11107" y="62"/>
                    </a:cubicBezTo>
                    <a:cubicBezTo>
                      <a:pt x="11045" y="20"/>
                      <a:pt x="10970" y="0"/>
                      <a:pt x="10883" y="0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95;p29">
                <a:extLst>
                  <a:ext uri="{FF2B5EF4-FFF2-40B4-BE49-F238E27FC236}">
                    <a16:creationId xmlns:a16="http://schemas.microsoft.com/office/drawing/2014/main" id="{B5791D07-AF01-44FD-FD76-6C308CE27860}"/>
                  </a:ext>
                </a:extLst>
              </p:cNvPr>
              <p:cNvSpPr/>
              <p:nvPr/>
            </p:nvSpPr>
            <p:spPr>
              <a:xfrm>
                <a:off x="4992257" y="2863506"/>
                <a:ext cx="114611" cy="9119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3030" fill="none" extrusionOk="0">
                    <a:moveTo>
                      <a:pt x="0" y="546"/>
                    </a:moveTo>
                    <a:cubicBezTo>
                      <a:pt x="0" y="546"/>
                      <a:pt x="3526" y="0"/>
                      <a:pt x="3658" y="844"/>
                    </a:cubicBezTo>
                    <a:cubicBezTo>
                      <a:pt x="3807" y="1705"/>
                      <a:pt x="3129" y="2963"/>
                      <a:pt x="17" y="3029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96;p29">
                <a:extLst>
                  <a:ext uri="{FF2B5EF4-FFF2-40B4-BE49-F238E27FC236}">
                    <a16:creationId xmlns:a16="http://schemas.microsoft.com/office/drawing/2014/main" id="{1A14D0EE-D2FD-B74E-D64A-5954C76672AA}"/>
                  </a:ext>
                </a:extLst>
              </p:cNvPr>
              <p:cNvSpPr/>
              <p:nvPr/>
            </p:nvSpPr>
            <p:spPr>
              <a:xfrm>
                <a:off x="5025635" y="2952172"/>
                <a:ext cx="39879" cy="86711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881" fill="none" extrusionOk="0">
                    <a:moveTo>
                      <a:pt x="0" y="0"/>
                    </a:moveTo>
                    <a:cubicBezTo>
                      <a:pt x="0" y="0"/>
                      <a:pt x="1324" y="861"/>
                      <a:pt x="911" y="2880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97;p29">
                <a:extLst>
                  <a:ext uri="{FF2B5EF4-FFF2-40B4-BE49-F238E27FC236}">
                    <a16:creationId xmlns:a16="http://schemas.microsoft.com/office/drawing/2014/main" id="{791976FA-DFDB-3AC9-BFDA-78314A2EBD7A}"/>
                  </a:ext>
                </a:extLst>
              </p:cNvPr>
              <p:cNvSpPr/>
              <p:nvPr/>
            </p:nvSpPr>
            <p:spPr>
              <a:xfrm>
                <a:off x="5058019" y="3007461"/>
                <a:ext cx="59292" cy="22964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763" fill="none" extrusionOk="0">
                    <a:moveTo>
                      <a:pt x="0" y="199"/>
                    </a:moveTo>
                    <a:cubicBezTo>
                      <a:pt x="0" y="199"/>
                      <a:pt x="1192" y="1"/>
                      <a:pt x="1970" y="762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98;p29">
                <a:extLst>
                  <a:ext uri="{FF2B5EF4-FFF2-40B4-BE49-F238E27FC236}">
                    <a16:creationId xmlns:a16="http://schemas.microsoft.com/office/drawing/2014/main" id="{7F81EEE1-96FA-704E-EEF0-9FB638A68457}"/>
                  </a:ext>
                </a:extLst>
              </p:cNvPr>
              <p:cNvSpPr/>
              <p:nvPr/>
            </p:nvSpPr>
            <p:spPr>
              <a:xfrm>
                <a:off x="5067470" y="2924272"/>
                <a:ext cx="92189" cy="8072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682" fill="none" extrusionOk="0">
                    <a:moveTo>
                      <a:pt x="712" y="67"/>
                    </a:moveTo>
                    <a:cubicBezTo>
                      <a:pt x="712" y="67"/>
                      <a:pt x="1" y="1391"/>
                      <a:pt x="117" y="1788"/>
                    </a:cubicBezTo>
                    <a:cubicBezTo>
                      <a:pt x="249" y="2185"/>
                      <a:pt x="795" y="2682"/>
                      <a:pt x="1325" y="2384"/>
                    </a:cubicBezTo>
                    <a:cubicBezTo>
                      <a:pt x="1871" y="2070"/>
                      <a:pt x="3063" y="0"/>
                      <a:pt x="3063" y="0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99;p29">
                <a:extLst>
                  <a:ext uri="{FF2B5EF4-FFF2-40B4-BE49-F238E27FC236}">
                    <a16:creationId xmlns:a16="http://schemas.microsoft.com/office/drawing/2014/main" id="{3CA09D8C-20E5-E43F-0ACB-D6AAE7115280}"/>
                  </a:ext>
                </a:extLst>
              </p:cNvPr>
              <p:cNvSpPr/>
              <p:nvPr/>
            </p:nvSpPr>
            <p:spPr>
              <a:xfrm>
                <a:off x="5111803" y="2953165"/>
                <a:ext cx="92700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2500" fill="none" extrusionOk="0">
                    <a:moveTo>
                      <a:pt x="34" y="1325"/>
                    </a:moveTo>
                    <a:cubicBezTo>
                      <a:pt x="1" y="1656"/>
                      <a:pt x="166" y="1987"/>
                      <a:pt x="448" y="2169"/>
                    </a:cubicBezTo>
                    <a:cubicBezTo>
                      <a:pt x="928" y="2500"/>
                      <a:pt x="1540" y="1921"/>
                      <a:pt x="1540" y="1921"/>
                    </a:cubicBezTo>
                    <a:lnTo>
                      <a:pt x="3079" y="1"/>
                    </a:ln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00;p29">
                <a:extLst>
                  <a:ext uri="{FF2B5EF4-FFF2-40B4-BE49-F238E27FC236}">
                    <a16:creationId xmlns:a16="http://schemas.microsoft.com/office/drawing/2014/main" id="{353675E8-A77C-7097-9FDB-A90353AC4AA8}"/>
                  </a:ext>
                </a:extLst>
              </p:cNvPr>
              <p:cNvSpPr/>
              <p:nvPr/>
            </p:nvSpPr>
            <p:spPr>
              <a:xfrm>
                <a:off x="5148190" y="3010952"/>
                <a:ext cx="84694" cy="58811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954" fill="none" extrusionOk="0">
                    <a:moveTo>
                      <a:pt x="331" y="1"/>
                    </a:moveTo>
                    <a:cubicBezTo>
                      <a:pt x="331" y="1"/>
                      <a:pt x="0" y="994"/>
                      <a:pt x="513" y="1474"/>
                    </a:cubicBezTo>
                    <a:cubicBezTo>
                      <a:pt x="1043" y="1954"/>
                      <a:pt x="1821" y="1507"/>
                      <a:pt x="2119" y="1060"/>
                    </a:cubicBezTo>
                    <a:cubicBezTo>
                      <a:pt x="2433" y="613"/>
                      <a:pt x="2814" y="34"/>
                      <a:pt x="2814" y="34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01;p29">
                <a:extLst>
                  <a:ext uri="{FF2B5EF4-FFF2-40B4-BE49-F238E27FC236}">
                    <a16:creationId xmlns:a16="http://schemas.microsoft.com/office/drawing/2014/main" id="{293A8EBC-D9F7-826C-D340-2C951875E91B}"/>
                  </a:ext>
                </a:extLst>
              </p:cNvPr>
              <p:cNvSpPr/>
              <p:nvPr/>
            </p:nvSpPr>
            <p:spPr>
              <a:xfrm>
                <a:off x="5092390" y="3119542"/>
                <a:ext cx="33890" cy="7524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50" fill="none" extrusionOk="0">
                    <a:moveTo>
                      <a:pt x="0" y="1"/>
                    </a:moveTo>
                    <a:cubicBezTo>
                      <a:pt x="331" y="216"/>
                      <a:pt x="762" y="249"/>
                      <a:pt x="1126" y="117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02;p29">
                <a:extLst>
                  <a:ext uri="{FF2B5EF4-FFF2-40B4-BE49-F238E27FC236}">
                    <a16:creationId xmlns:a16="http://schemas.microsoft.com/office/drawing/2014/main" id="{565C93BC-EE9B-39DC-C4AF-CB3EDADFD5D3}"/>
                  </a:ext>
                </a:extLst>
              </p:cNvPr>
              <p:cNvSpPr/>
              <p:nvPr/>
            </p:nvSpPr>
            <p:spPr>
              <a:xfrm>
                <a:off x="3825037" y="2957138"/>
                <a:ext cx="1270897" cy="1762088"/>
              </a:xfrm>
              <a:custGeom>
                <a:avLst/>
                <a:gdLst/>
                <a:ahLst/>
                <a:cxnLst/>
                <a:rect l="l" t="t" r="r" b="b"/>
                <a:pathLst>
                  <a:path w="42226" h="58546" extrusionOk="0">
                    <a:moveTo>
                      <a:pt x="3295" y="1"/>
                    </a:moveTo>
                    <a:cubicBezTo>
                      <a:pt x="3295" y="1"/>
                      <a:pt x="1" y="15312"/>
                      <a:pt x="1755" y="27991"/>
                    </a:cubicBezTo>
                    <a:cubicBezTo>
                      <a:pt x="3526" y="40686"/>
                      <a:pt x="4933" y="58546"/>
                      <a:pt x="4933" y="58546"/>
                    </a:cubicBezTo>
                    <a:lnTo>
                      <a:pt x="18572" y="58546"/>
                    </a:lnTo>
                    <a:cubicBezTo>
                      <a:pt x="18572" y="58546"/>
                      <a:pt x="19814" y="52488"/>
                      <a:pt x="14732" y="29546"/>
                    </a:cubicBezTo>
                    <a:lnTo>
                      <a:pt x="14732" y="29546"/>
                    </a:lnTo>
                    <a:cubicBezTo>
                      <a:pt x="14732" y="29547"/>
                      <a:pt x="16648" y="30642"/>
                      <a:pt x="19601" y="30642"/>
                    </a:cubicBezTo>
                    <a:cubicBezTo>
                      <a:pt x="22443" y="30642"/>
                      <a:pt x="26247" y="29627"/>
                      <a:pt x="30225" y="25640"/>
                    </a:cubicBezTo>
                    <a:cubicBezTo>
                      <a:pt x="38335" y="17530"/>
                      <a:pt x="42225" y="9883"/>
                      <a:pt x="42225" y="9883"/>
                    </a:cubicBezTo>
                    <a:cubicBezTo>
                      <a:pt x="42225" y="9883"/>
                      <a:pt x="37524" y="2235"/>
                      <a:pt x="33287" y="829"/>
                    </a:cubicBezTo>
                    <a:lnTo>
                      <a:pt x="21800" y="12928"/>
                    </a:lnTo>
                    <a:cubicBezTo>
                      <a:pt x="21800" y="12928"/>
                      <a:pt x="15626" y="4967"/>
                      <a:pt x="329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03;p29">
                <a:extLst>
                  <a:ext uri="{FF2B5EF4-FFF2-40B4-BE49-F238E27FC236}">
                    <a16:creationId xmlns:a16="http://schemas.microsoft.com/office/drawing/2014/main" id="{1677A3BE-467F-7D35-03D7-C31F19F5CD63}"/>
                  </a:ext>
                </a:extLst>
              </p:cNvPr>
              <p:cNvSpPr/>
              <p:nvPr/>
            </p:nvSpPr>
            <p:spPr>
              <a:xfrm>
                <a:off x="3867896" y="3040838"/>
                <a:ext cx="231660" cy="34329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1406" fill="none" extrusionOk="0">
                    <a:moveTo>
                      <a:pt x="0" y="11405"/>
                    </a:moveTo>
                    <a:lnTo>
                      <a:pt x="5611" y="7764"/>
                    </a:lnTo>
                    <a:lnTo>
                      <a:pt x="2880" y="3013"/>
                    </a:lnTo>
                    <a:lnTo>
                      <a:pt x="7697" y="1"/>
                    </a:lnTo>
                  </a:path>
                </a:pathLst>
              </a:custGeom>
              <a:solidFill>
                <a:schemeClr val="accent5"/>
              </a:solidFill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04;p29">
                <a:extLst>
                  <a:ext uri="{FF2B5EF4-FFF2-40B4-BE49-F238E27FC236}">
                    <a16:creationId xmlns:a16="http://schemas.microsoft.com/office/drawing/2014/main" id="{AB09F410-147D-4217-E3AF-D8F310C31B55}"/>
                  </a:ext>
                </a:extLst>
              </p:cNvPr>
              <p:cNvSpPr/>
              <p:nvPr/>
            </p:nvSpPr>
            <p:spPr>
              <a:xfrm>
                <a:off x="3861425" y="2957138"/>
                <a:ext cx="62783" cy="1109996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36880" fill="none" extrusionOk="0">
                    <a:moveTo>
                      <a:pt x="2086" y="1"/>
                    </a:moveTo>
                    <a:cubicBezTo>
                      <a:pt x="894" y="6158"/>
                      <a:pt x="232" y="12415"/>
                      <a:pt x="116" y="18688"/>
                    </a:cubicBezTo>
                    <a:cubicBezTo>
                      <a:pt x="0" y="24581"/>
                      <a:pt x="894" y="31351"/>
                      <a:pt x="1788" y="36879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05;p29">
                <a:extLst>
                  <a:ext uri="{FF2B5EF4-FFF2-40B4-BE49-F238E27FC236}">
                    <a16:creationId xmlns:a16="http://schemas.microsoft.com/office/drawing/2014/main" id="{481EEE10-F845-C4E6-16D4-5AF228C10778}"/>
                  </a:ext>
                </a:extLst>
              </p:cNvPr>
              <p:cNvSpPr/>
              <p:nvPr/>
            </p:nvSpPr>
            <p:spPr>
              <a:xfrm>
                <a:off x="4094044" y="3306355"/>
                <a:ext cx="243158" cy="87833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29183" fill="none" extrusionOk="0">
                    <a:moveTo>
                      <a:pt x="1" y="1"/>
                    </a:moveTo>
                    <a:cubicBezTo>
                      <a:pt x="1" y="1"/>
                      <a:pt x="6721" y="17033"/>
                      <a:pt x="8078" y="29182"/>
                    </a:cubicBezTo>
                  </a:path>
                </a:pathLst>
              </a:custGeom>
              <a:solidFill>
                <a:schemeClr val="accent5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06;p29">
                <a:extLst>
                  <a:ext uri="{FF2B5EF4-FFF2-40B4-BE49-F238E27FC236}">
                    <a16:creationId xmlns:a16="http://schemas.microsoft.com/office/drawing/2014/main" id="{DE331B31-F698-6AD8-3E73-978E2CE3B02F}"/>
                  </a:ext>
                </a:extLst>
              </p:cNvPr>
              <p:cNvSpPr/>
              <p:nvPr/>
            </p:nvSpPr>
            <p:spPr>
              <a:xfrm>
                <a:off x="4122456" y="3311351"/>
                <a:ext cx="11979" cy="69284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302" fill="none" extrusionOk="0">
                    <a:moveTo>
                      <a:pt x="67" y="1"/>
                    </a:moveTo>
                    <a:cubicBezTo>
                      <a:pt x="67" y="1"/>
                      <a:pt x="398" y="1689"/>
                      <a:pt x="0" y="230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07;p29">
                <a:extLst>
                  <a:ext uri="{FF2B5EF4-FFF2-40B4-BE49-F238E27FC236}">
                    <a16:creationId xmlns:a16="http://schemas.microsoft.com/office/drawing/2014/main" id="{2B3A7D9B-B34A-23D0-FF6E-0986439130EF}"/>
                  </a:ext>
                </a:extLst>
              </p:cNvPr>
              <p:cNvSpPr/>
              <p:nvPr/>
            </p:nvSpPr>
            <p:spPr>
              <a:xfrm>
                <a:off x="4049711" y="4193107"/>
                <a:ext cx="202797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4222" fill="none" extrusionOk="0">
                    <a:moveTo>
                      <a:pt x="6737" y="1"/>
                    </a:moveTo>
                    <a:lnTo>
                      <a:pt x="1" y="4222"/>
                    </a:lnTo>
                  </a:path>
                </a:pathLst>
              </a:custGeom>
              <a:noFill/>
              <a:ln w="157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08;p29">
                <a:extLst>
                  <a:ext uri="{FF2B5EF4-FFF2-40B4-BE49-F238E27FC236}">
                    <a16:creationId xmlns:a16="http://schemas.microsoft.com/office/drawing/2014/main" id="{19001DD0-78A9-3392-8091-C385236E8313}"/>
                  </a:ext>
                </a:extLst>
              </p:cNvPr>
              <p:cNvSpPr/>
              <p:nvPr/>
            </p:nvSpPr>
            <p:spPr>
              <a:xfrm>
                <a:off x="4084594" y="3642630"/>
                <a:ext cx="65793" cy="54838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822" fill="none" extrusionOk="0">
                    <a:moveTo>
                      <a:pt x="0" y="1821"/>
                    </a:moveTo>
                    <a:cubicBezTo>
                      <a:pt x="0" y="1821"/>
                      <a:pt x="2185" y="1474"/>
                      <a:pt x="2185" y="1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09;p29">
                <a:extLst>
                  <a:ext uri="{FF2B5EF4-FFF2-40B4-BE49-F238E27FC236}">
                    <a16:creationId xmlns:a16="http://schemas.microsoft.com/office/drawing/2014/main" id="{7F206E52-0810-B1DD-0FF4-40F55138C32A}"/>
                  </a:ext>
                </a:extLst>
              </p:cNvPr>
              <p:cNvSpPr/>
              <p:nvPr/>
            </p:nvSpPr>
            <p:spPr>
              <a:xfrm>
                <a:off x="2778897" y="2955663"/>
                <a:ext cx="792136" cy="1762088"/>
              </a:xfrm>
              <a:custGeom>
                <a:avLst/>
                <a:gdLst/>
                <a:ahLst/>
                <a:cxnLst/>
                <a:rect l="l" t="t" r="r" b="b"/>
                <a:pathLst>
                  <a:path w="26319" h="58546" extrusionOk="0">
                    <a:moveTo>
                      <a:pt x="21021" y="0"/>
                    </a:moveTo>
                    <a:cubicBezTo>
                      <a:pt x="21021" y="0"/>
                      <a:pt x="9683" y="5661"/>
                      <a:pt x="4751" y="25904"/>
                    </a:cubicBezTo>
                    <a:cubicBezTo>
                      <a:pt x="0" y="45419"/>
                      <a:pt x="1838" y="58545"/>
                      <a:pt x="1838" y="58545"/>
                    </a:cubicBezTo>
                    <a:lnTo>
                      <a:pt x="23388" y="58545"/>
                    </a:lnTo>
                    <a:cubicBezTo>
                      <a:pt x="23388" y="58545"/>
                      <a:pt x="26318" y="30920"/>
                      <a:pt x="26120" y="20177"/>
                    </a:cubicBezTo>
                    <a:cubicBezTo>
                      <a:pt x="25838" y="6274"/>
                      <a:pt x="21021" y="0"/>
                      <a:pt x="210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10;p29">
                <a:extLst>
                  <a:ext uri="{FF2B5EF4-FFF2-40B4-BE49-F238E27FC236}">
                    <a16:creationId xmlns:a16="http://schemas.microsoft.com/office/drawing/2014/main" id="{96922B8D-D0F8-EE29-63CE-FA72110FE267}"/>
                  </a:ext>
                </a:extLst>
              </p:cNvPr>
              <p:cNvSpPr/>
              <p:nvPr/>
            </p:nvSpPr>
            <p:spPr>
              <a:xfrm>
                <a:off x="3058859" y="3297416"/>
                <a:ext cx="251103" cy="1414342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46992" fill="none" extrusionOk="0">
                    <a:moveTo>
                      <a:pt x="8343" y="0"/>
                    </a:moveTo>
                    <a:cubicBezTo>
                      <a:pt x="8343" y="0"/>
                      <a:pt x="1" y="30489"/>
                      <a:pt x="845" y="46992"/>
                    </a:cubicBezTo>
                  </a:path>
                </a:pathLst>
              </a:custGeom>
              <a:solidFill>
                <a:schemeClr val="accent5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11;p29">
                <a:extLst>
                  <a:ext uri="{FF2B5EF4-FFF2-40B4-BE49-F238E27FC236}">
                    <a16:creationId xmlns:a16="http://schemas.microsoft.com/office/drawing/2014/main" id="{9D7767A8-C39F-CAD3-CFA5-0EF3434E57F0}"/>
                  </a:ext>
                </a:extLst>
              </p:cNvPr>
              <p:cNvSpPr/>
              <p:nvPr/>
            </p:nvSpPr>
            <p:spPr>
              <a:xfrm>
                <a:off x="3270080" y="3329771"/>
                <a:ext cx="9511" cy="76267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534" fill="none" extrusionOk="0">
                    <a:moveTo>
                      <a:pt x="1" y="1"/>
                    </a:moveTo>
                    <a:cubicBezTo>
                      <a:pt x="1" y="1"/>
                      <a:pt x="133" y="2153"/>
                      <a:pt x="315" y="2533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12;p29">
                <a:extLst>
                  <a:ext uri="{FF2B5EF4-FFF2-40B4-BE49-F238E27FC236}">
                    <a16:creationId xmlns:a16="http://schemas.microsoft.com/office/drawing/2014/main" id="{62DD47C6-51EF-7BFF-D0BB-888A9E122CE8}"/>
                  </a:ext>
                </a:extLst>
              </p:cNvPr>
              <p:cNvSpPr/>
              <p:nvPr/>
            </p:nvSpPr>
            <p:spPr>
              <a:xfrm>
                <a:off x="3282028" y="3054803"/>
                <a:ext cx="272051" cy="343774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11422" fill="none" extrusionOk="0">
                    <a:moveTo>
                      <a:pt x="1" y="0"/>
                    </a:moveTo>
                    <a:lnTo>
                      <a:pt x="5430" y="3426"/>
                    </a:lnTo>
                    <a:lnTo>
                      <a:pt x="3659" y="8574"/>
                    </a:lnTo>
                    <a:lnTo>
                      <a:pt x="9038" y="11421"/>
                    </a:lnTo>
                  </a:path>
                </a:pathLst>
              </a:custGeom>
              <a:noFill/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13;p29">
                <a:extLst>
                  <a:ext uri="{FF2B5EF4-FFF2-40B4-BE49-F238E27FC236}">
                    <a16:creationId xmlns:a16="http://schemas.microsoft.com/office/drawing/2014/main" id="{B21437F1-0A79-DFEF-BC4C-ECB8EEC57AE7}"/>
                  </a:ext>
                </a:extLst>
              </p:cNvPr>
              <p:cNvSpPr/>
              <p:nvPr/>
            </p:nvSpPr>
            <p:spPr>
              <a:xfrm>
                <a:off x="3411566" y="2955663"/>
                <a:ext cx="167914" cy="1098499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36498" fill="none" extrusionOk="0">
                    <a:moveTo>
                      <a:pt x="0" y="0"/>
                    </a:moveTo>
                    <a:cubicBezTo>
                      <a:pt x="0" y="0"/>
                      <a:pt x="3361" y="4618"/>
                      <a:pt x="4718" y="13888"/>
                    </a:cubicBezTo>
                    <a:cubicBezTo>
                      <a:pt x="5579" y="19747"/>
                      <a:pt x="4933" y="27907"/>
                      <a:pt x="4420" y="36498"/>
                    </a:cubicBezTo>
                  </a:path>
                </a:pathLst>
              </a:custGeom>
              <a:solidFill>
                <a:srgbClr val="1C4587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14;p29">
                <a:extLst>
                  <a:ext uri="{FF2B5EF4-FFF2-40B4-BE49-F238E27FC236}">
                    <a16:creationId xmlns:a16="http://schemas.microsoft.com/office/drawing/2014/main" id="{4E126A37-106B-053F-8913-46D6B44CA2FB}"/>
                  </a:ext>
                </a:extLst>
              </p:cNvPr>
              <p:cNvSpPr/>
              <p:nvPr/>
            </p:nvSpPr>
            <p:spPr>
              <a:xfrm>
                <a:off x="3189871" y="4193107"/>
                <a:ext cx="203309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4222" fill="none" extrusionOk="0">
                    <a:moveTo>
                      <a:pt x="1" y="1"/>
                    </a:moveTo>
                    <a:lnTo>
                      <a:pt x="6754" y="4222"/>
                    </a:lnTo>
                  </a:path>
                </a:pathLst>
              </a:custGeom>
              <a:noFill/>
              <a:ln w="157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15;p29">
                <a:extLst>
                  <a:ext uri="{FF2B5EF4-FFF2-40B4-BE49-F238E27FC236}">
                    <a16:creationId xmlns:a16="http://schemas.microsoft.com/office/drawing/2014/main" id="{47DF3B35-17EE-74DC-EF2C-ABFD434CBF08}"/>
                  </a:ext>
                </a:extLst>
              </p:cNvPr>
              <p:cNvSpPr/>
              <p:nvPr/>
            </p:nvSpPr>
            <p:spPr>
              <a:xfrm>
                <a:off x="3295482" y="3627702"/>
                <a:ext cx="70278" cy="4933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639" fill="none" extrusionOk="0">
                    <a:moveTo>
                      <a:pt x="1" y="0"/>
                    </a:moveTo>
                    <a:cubicBezTo>
                      <a:pt x="464" y="894"/>
                      <a:pt x="1325" y="1490"/>
                      <a:pt x="2335" y="1639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6;p29">
                <a:extLst>
                  <a:ext uri="{FF2B5EF4-FFF2-40B4-BE49-F238E27FC236}">
                    <a16:creationId xmlns:a16="http://schemas.microsoft.com/office/drawing/2014/main" id="{8E5D8255-F72E-DAFB-9C04-56356DFD5F5B}"/>
                  </a:ext>
                </a:extLst>
              </p:cNvPr>
              <p:cNvSpPr/>
              <p:nvPr/>
            </p:nvSpPr>
            <p:spPr>
              <a:xfrm>
                <a:off x="3850439" y="2575898"/>
                <a:ext cx="99924" cy="108532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606" extrusionOk="0">
                    <a:moveTo>
                      <a:pt x="1819" y="1"/>
                    </a:moveTo>
                    <a:cubicBezTo>
                      <a:pt x="983" y="1"/>
                      <a:pt x="100" y="1048"/>
                      <a:pt x="100" y="1048"/>
                    </a:cubicBezTo>
                    <a:lnTo>
                      <a:pt x="1" y="3515"/>
                    </a:lnTo>
                    <a:cubicBezTo>
                      <a:pt x="181" y="3577"/>
                      <a:pt x="358" y="3605"/>
                      <a:pt x="530" y="3605"/>
                    </a:cubicBezTo>
                    <a:cubicBezTo>
                      <a:pt x="2145" y="3605"/>
                      <a:pt x="3320" y="1093"/>
                      <a:pt x="2467" y="270"/>
                    </a:cubicBezTo>
                    <a:cubicBezTo>
                      <a:pt x="2267" y="77"/>
                      <a:pt x="2045" y="1"/>
                      <a:pt x="1819" y="1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7;p29">
                <a:extLst>
                  <a:ext uri="{FF2B5EF4-FFF2-40B4-BE49-F238E27FC236}">
                    <a16:creationId xmlns:a16="http://schemas.microsoft.com/office/drawing/2014/main" id="{89E7D5D3-2EBF-7BE9-34FB-2BC93221F47B}"/>
                  </a:ext>
                </a:extLst>
              </p:cNvPr>
              <p:cNvSpPr/>
              <p:nvPr/>
            </p:nvSpPr>
            <p:spPr>
              <a:xfrm>
                <a:off x="3864404" y="2592000"/>
                <a:ext cx="49841" cy="4036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41" fill="none" extrusionOk="0">
                    <a:moveTo>
                      <a:pt x="0" y="1341"/>
                    </a:moveTo>
                    <a:cubicBezTo>
                      <a:pt x="0" y="1341"/>
                      <a:pt x="878" y="0"/>
                      <a:pt x="1656" y="497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8;p29">
                <a:extLst>
                  <a:ext uri="{FF2B5EF4-FFF2-40B4-BE49-F238E27FC236}">
                    <a16:creationId xmlns:a16="http://schemas.microsoft.com/office/drawing/2014/main" id="{228D552A-D6A0-1EA5-3215-87BEE3DC9D3B}"/>
                  </a:ext>
                </a:extLst>
              </p:cNvPr>
              <p:cNvSpPr/>
              <p:nvPr/>
            </p:nvSpPr>
            <p:spPr>
              <a:xfrm>
                <a:off x="3420143" y="2568945"/>
                <a:ext cx="104529" cy="10802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589" extrusionOk="0">
                    <a:moveTo>
                      <a:pt x="1435" y="0"/>
                    </a:moveTo>
                    <a:cubicBezTo>
                      <a:pt x="1210" y="0"/>
                      <a:pt x="994" y="76"/>
                      <a:pt x="808" y="270"/>
                    </a:cubicBezTo>
                    <a:cubicBezTo>
                      <a:pt x="0" y="1077"/>
                      <a:pt x="1328" y="3588"/>
                      <a:pt x="2947" y="3588"/>
                    </a:cubicBezTo>
                    <a:cubicBezTo>
                      <a:pt x="3120" y="3588"/>
                      <a:pt x="3296" y="3560"/>
                      <a:pt x="3473" y="3497"/>
                    </a:cubicBezTo>
                    <a:lnTo>
                      <a:pt x="3225" y="1048"/>
                    </a:lnTo>
                    <a:cubicBezTo>
                      <a:pt x="3225" y="1048"/>
                      <a:pt x="2270" y="0"/>
                      <a:pt x="1435" y="0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19;p29">
                <a:extLst>
                  <a:ext uri="{FF2B5EF4-FFF2-40B4-BE49-F238E27FC236}">
                    <a16:creationId xmlns:a16="http://schemas.microsoft.com/office/drawing/2014/main" id="{2616CCDF-C115-053A-78F3-1E7A8C600C8A}"/>
                  </a:ext>
                </a:extLst>
              </p:cNvPr>
              <p:cNvSpPr/>
              <p:nvPr/>
            </p:nvSpPr>
            <p:spPr>
              <a:xfrm>
                <a:off x="3456410" y="2584506"/>
                <a:ext cx="51346" cy="40903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359" fill="none" extrusionOk="0">
                    <a:moveTo>
                      <a:pt x="1705" y="1358"/>
                    </a:moveTo>
                    <a:cubicBezTo>
                      <a:pt x="1705" y="1358"/>
                      <a:pt x="745" y="1"/>
                      <a:pt x="0" y="514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20;p29">
                <a:extLst>
                  <a:ext uri="{FF2B5EF4-FFF2-40B4-BE49-F238E27FC236}">
                    <a16:creationId xmlns:a16="http://schemas.microsoft.com/office/drawing/2014/main" id="{E9DF1D91-9D6A-020C-525C-DC695997BD9F}"/>
                  </a:ext>
                </a:extLst>
              </p:cNvPr>
              <p:cNvSpPr/>
              <p:nvPr/>
            </p:nvSpPr>
            <p:spPr>
              <a:xfrm>
                <a:off x="3466854" y="2602444"/>
                <a:ext cx="18961" cy="25944"/>
              </a:xfrm>
              <a:custGeom>
                <a:avLst/>
                <a:gdLst/>
                <a:ahLst/>
                <a:cxnLst/>
                <a:rect l="l" t="t" r="r" b="b"/>
                <a:pathLst>
                  <a:path w="630" h="862" fill="none" extrusionOk="0">
                    <a:moveTo>
                      <a:pt x="415" y="862"/>
                    </a:moveTo>
                    <a:cubicBezTo>
                      <a:pt x="415" y="862"/>
                      <a:pt x="1" y="216"/>
                      <a:pt x="630" y="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21;p29">
                <a:extLst>
                  <a:ext uri="{FF2B5EF4-FFF2-40B4-BE49-F238E27FC236}">
                    <a16:creationId xmlns:a16="http://schemas.microsoft.com/office/drawing/2014/main" id="{EE09DD3A-80E9-3E56-E033-292BFA58564C}"/>
                  </a:ext>
                </a:extLst>
              </p:cNvPr>
              <p:cNvSpPr/>
              <p:nvPr/>
            </p:nvSpPr>
            <p:spPr>
              <a:xfrm>
                <a:off x="3470345" y="2651773"/>
                <a:ext cx="33408" cy="2862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1" extrusionOk="0">
                    <a:moveTo>
                      <a:pt x="630" y="0"/>
                    </a:moveTo>
                    <a:cubicBezTo>
                      <a:pt x="216" y="0"/>
                      <a:pt x="1" y="514"/>
                      <a:pt x="299" y="812"/>
                    </a:cubicBezTo>
                    <a:cubicBezTo>
                      <a:pt x="395" y="908"/>
                      <a:pt x="513" y="950"/>
                      <a:pt x="629" y="950"/>
                    </a:cubicBezTo>
                    <a:cubicBezTo>
                      <a:pt x="874" y="950"/>
                      <a:pt x="1110" y="761"/>
                      <a:pt x="1110" y="480"/>
                    </a:cubicBezTo>
                    <a:cubicBezTo>
                      <a:pt x="1110" y="216"/>
                      <a:pt x="894" y="0"/>
                      <a:pt x="630" y="0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22;p29">
                <a:extLst>
                  <a:ext uri="{FF2B5EF4-FFF2-40B4-BE49-F238E27FC236}">
                    <a16:creationId xmlns:a16="http://schemas.microsoft.com/office/drawing/2014/main" id="{50CDDF6F-A3B7-C884-DAC6-C04DED11F54F}"/>
                  </a:ext>
                </a:extLst>
              </p:cNvPr>
              <p:cNvSpPr/>
              <p:nvPr/>
            </p:nvSpPr>
            <p:spPr>
              <a:xfrm>
                <a:off x="3497733" y="2371779"/>
                <a:ext cx="475992" cy="585908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9467" extrusionOk="0">
                    <a:moveTo>
                      <a:pt x="6366" y="1"/>
                    </a:moveTo>
                    <a:cubicBezTo>
                      <a:pt x="6346" y="1"/>
                      <a:pt x="6327" y="1"/>
                      <a:pt x="6307" y="1"/>
                    </a:cubicBezTo>
                    <a:cubicBezTo>
                      <a:pt x="51" y="34"/>
                      <a:pt x="1" y="8145"/>
                      <a:pt x="415" y="13590"/>
                    </a:cubicBezTo>
                    <a:cubicBezTo>
                      <a:pt x="514" y="15179"/>
                      <a:pt x="481" y="16768"/>
                      <a:pt x="332" y="18357"/>
                    </a:cubicBezTo>
                    <a:cubicBezTo>
                      <a:pt x="1844" y="19206"/>
                      <a:pt x="3433" y="19467"/>
                      <a:pt x="4814" y="19467"/>
                    </a:cubicBezTo>
                    <a:cubicBezTo>
                      <a:pt x="7016" y="19467"/>
                      <a:pt x="8691" y="18804"/>
                      <a:pt x="8691" y="18804"/>
                    </a:cubicBezTo>
                    <a:lnTo>
                      <a:pt x="8625" y="16835"/>
                    </a:lnTo>
                    <a:cubicBezTo>
                      <a:pt x="13382" y="16091"/>
                      <a:pt x="15815" y="1"/>
                      <a:pt x="6366" y="1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23;p29">
                <a:extLst>
                  <a:ext uri="{FF2B5EF4-FFF2-40B4-BE49-F238E27FC236}">
                    <a16:creationId xmlns:a16="http://schemas.microsoft.com/office/drawing/2014/main" id="{8F66FE91-5C2E-7B72-CB77-D3770A7F91E3}"/>
                  </a:ext>
                </a:extLst>
              </p:cNvPr>
              <p:cNvSpPr/>
              <p:nvPr/>
            </p:nvSpPr>
            <p:spPr>
              <a:xfrm>
                <a:off x="3657157" y="2869977"/>
                <a:ext cx="101669" cy="5730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19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507" y="1672"/>
                      <a:pt x="3377" y="1904"/>
                    </a:cubicBezTo>
                    <a:lnTo>
                      <a:pt x="3328" y="282"/>
                    </a:lnTo>
                    <a:cubicBezTo>
                      <a:pt x="3350" y="278"/>
                      <a:pt x="3339" y="276"/>
                      <a:pt x="3302" y="276"/>
                    </a:cubicBezTo>
                    <a:cubicBezTo>
                      <a:pt x="3044" y="276"/>
                      <a:pt x="1523" y="364"/>
                      <a:pt x="1523" y="36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24;p29">
                <a:extLst>
                  <a:ext uri="{FF2B5EF4-FFF2-40B4-BE49-F238E27FC236}">
                    <a16:creationId xmlns:a16="http://schemas.microsoft.com/office/drawing/2014/main" id="{C7E110F4-4ECD-EDC0-D081-87961F88A534}"/>
                  </a:ext>
                </a:extLst>
              </p:cNvPr>
              <p:cNvSpPr/>
              <p:nvPr/>
            </p:nvSpPr>
            <p:spPr>
              <a:xfrm>
                <a:off x="3626277" y="2846050"/>
                <a:ext cx="131045" cy="42889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1425" fill="none" extrusionOk="0">
                    <a:moveTo>
                      <a:pt x="0" y="1"/>
                    </a:moveTo>
                    <a:cubicBezTo>
                      <a:pt x="0" y="1"/>
                      <a:pt x="712" y="1424"/>
                      <a:pt x="4354" y="1159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25;p29">
                <a:extLst>
                  <a:ext uri="{FF2B5EF4-FFF2-40B4-BE49-F238E27FC236}">
                    <a16:creationId xmlns:a16="http://schemas.microsoft.com/office/drawing/2014/main" id="{8B40EE72-65A7-1323-C402-B08C78569719}"/>
                  </a:ext>
                </a:extLst>
              </p:cNvPr>
              <p:cNvSpPr/>
              <p:nvPr/>
            </p:nvSpPr>
            <p:spPr>
              <a:xfrm>
                <a:off x="3507725" y="2924272"/>
                <a:ext cx="251103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2186" fill="none" extrusionOk="0">
                    <a:moveTo>
                      <a:pt x="0" y="0"/>
                    </a:moveTo>
                    <a:cubicBezTo>
                      <a:pt x="0" y="0"/>
                      <a:pt x="3608" y="2185"/>
                      <a:pt x="8342" y="431"/>
                    </a:cubicBezTo>
                  </a:path>
                </a:pathLst>
              </a:custGeom>
              <a:noFill/>
              <a:ln w="66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26;p29">
                <a:extLst>
                  <a:ext uri="{FF2B5EF4-FFF2-40B4-BE49-F238E27FC236}">
                    <a16:creationId xmlns:a16="http://schemas.microsoft.com/office/drawing/2014/main" id="{43177AB1-5641-04E6-5B1F-9C785C687D95}"/>
                  </a:ext>
                </a:extLst>
              </p:cNvPr>
              <p:cNvSpPr/>
              <p:nvPr/>
            </p:nvSpPr>
            <p:spPr>
              <a:xfrm>
                <a:off x="3547574" y="2648793"/>
                <a:ext cx="138027" cy="102151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394" extrusionOk="0">
                    <a:moveTo>
                      <a:pt x="2251" y="0"/>
                    </a:moveTo>
                    <a:cubicBezTo>
                      <a:pt x="1010" y="0"/>
                      <a:pt x="0" y="762"/>
                      <a:pt x="33" y="1688"/>
                    </a:cubicBezTo>
                    <a:cubicBezTo>
                      <a:pt x="66" y="2632"/>
                      <a:pt x="1109" y="3393"/>
                      <a:pt x="2351" y="3393"/>
                    </a:cubicBezTo>
                    <a:cubicBezTo>
                      <a:pt x="3592" y="3393"/>
                      <a:pt x="4585" y="2632"/>
                      <a:pt x="4552" y="1688"/>
                    </a:cubicBezTo>
                    <a:cubicBezTo>
                      <a:pt x="4535" y="762"/>
                      <a:pt x="3493" y="0"/>
                      <a:pt x="2251" y="0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27;p29">
                <a:extLst>
                  <a:ext uri="{FF2B5EF4-FFF2-40B4-BE49-F238E27FC236}">
                    <a16:creationId xmlns:a16="http://schemas.microsoft.com/office/drawing/2014/main" id="{F050051B-88CF-8BE3-78BD-2BFC1149CFAC}"/>
                  </a:ext>
                </a:extLst>
              </p:cNvPr>
              <p:cNvSpPr/>
              <p:nvPr/>
            </p:nvSpPr>
            <p:spPr>
              <a:xfrm>
                <a:off x="3789674" y="2660230"/>
                <a:ext cx="90684" cy="93212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3097" extrusionOk="0">
                    <a:moveTo>
                      <a:pt x="2036" y="1"/>
                    </a:moveTo>
                    <a:cubicBezTo>
                      <a:pt x="894" y="1"/>
                      <a:pt x="1" y="696"/>
                      <a:pt x="17" y="1557"/>
                    </a:cubicBezTo>
                    <a:cubicBezTo>
                      <a:pt x="50" y="2401"/>
                      <a:pt x="994" y="3096"/>
                      <a:pt x="2136" y="3096"/>
                    </a:cubicBezTo>
                    <a:cubicBezTo>
                      <a:pt x="2218" y="3096"/>
                      <a:pt x="2301" y="3096"/>
                      <a:pt x="2384" y="3080"/>
                    </a:cubicBezTo>
                    <a:cubicBezTo>
                      <a:pt x="2682" y="2153"/>
                      <a:pt x="2897" y="1176"/>
                      <a:pt x="3013" y="183"/>
                    </a:cubicBezTo>
                    <a:cubicBezTo>
                      <a:pt x="2699" y="67"/>
                      <a:pt x="2367" y="1"/>
                      <a:pt x="2036" y="1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28;p29">
                <a:extLst>
                  <a:ext uri="{FF2B5EF4-FFF2-40B4-BE49-F238E27FC236}">
                    <a16:creationId xmlns:a16="http://schemas.microsoft.com/office/drawing/2014/main" id="{E5176D48-4700-F764-7AD4-B7EE20DCABAC}"/>
                  </a:ext>
                </a:extLst>
              </p:cNvPr>
              <p:cNvSpPr/>
              <p:nvPr/>
            </p:nvSpPr>
            <p:spPr>
              <a:xfrm>
                <a:off x="3751330" y="2594468"/>
                <a:ext cx="27900" cy="7527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01" extrusionOk="0">
                    <a:moveTo>
                      <a:pt x="0" y="1"/>
                    </a:moveTo>
                    <a:lnTo>
                      <a:pt x="0" y="2500"/>
                    </a:lnTo>
                    <a:lnTo>
                      <a:pt x="927" y="22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29;p29">
                <a:extLst>
                  <a:ext uri="{FF2B5EF4-FFF2-40B4-BE49-F238E27FC236}">
                    <a16:creationId xmlns:a16="http://schemas.microsoft.com/office/drawing/2014/main" id="{46A14D72-F31E-1B04-C3A7-0EFDC0C3D07B}"/>
                  </a:ext>
                </a:extLst>
              </p:cNvPr>
              <p:cNvSpPr/>
              <p:nvPr/>
            </p:nvSpPr>
            <p:spPr>
              <a:xfrm>
                <a:off x="3751330" y="2594468"/>
                <a:ext cx="27900" cy="7527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01" fill="none" extrusionOk="0">
                    <a:moveTo>
                      <a:pt x="0" y="1"/>
                    </a:moveTo>
                    <a:lnTo>
                      <a:pt x="927" y="2202"/>
                    </a:lnTo>
                    <a:lnTo>
                      <a:pt x="0" y="2500"/>
                    </a:ln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30;p29">
                <a:extLst>
                  <a:ext uri="{FF2B5EF4-FFF2-40B4-BE49-F238E27FC236}">
                    <a16:creationId xmlns:a16="http://schemas.microsoft.com/office/drawing/2014/main" id="{5605870E-281B-55C1-FB51-93DDF409AE6A}"/>
                  </a:ext>
                </a:extLst>
              </p:cNvPr>
              <p:cNvSpPr/>
              <p:nvPr/>
            </p:nvSpPr>
            <p:spPr>
              <a:xfrm>
                <a:off x="3690053" y="2625317"/>
                <a:ext cx="18961" cy="1802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99" extrusionOk="0">
                    <a:moveTo>
                      <a:pt x="326" y="1"/>
                    </a:moveTo>
                    <a:cubicBezTo>
                      <a:pt x="317" y="1"/>
                      <a:pt x="307" y="1"/>
                      <a:pt x="298" y="2"/>
                    </a:cubicBezTo>
                    <a:cubicBezTo>
                      <a:pt x="133" y="2"/>
                      <a:pt x="0" y="135"/>
                      <a:pt x="17" y="300"/>
                    </a:cubicBezTo>
                    <a:cubicBezTo>
                      <a:pt x="33" y="466"/>
                      <a:pt x="166" y="598"/>
                      <a:pt x="331" y="598"/>
                    </a:cubicBezTo>
                    <a:cubicBezTo>
                      <a:pt x="497" y="598"/>
                      <a:pt x="629" y="449"/>
                      <a:pt x="613" y="284"/>
                    </a:cubicBezTo>
                    <a:cubicBezTo>
                      <a:pt x="613" y="127"/>
                      <a:pt x="480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31;p29">
                <a:extLst>
                  <a:ext uri="{FF2B5EF4-FFF2-40B4-BE49-F238E27FC236}">
                    <a16:creationId xmlns:a16="http://schemas.microsoft.com/office/drawing/2014/main" id="{3AE3957D-B52D-1634-ACCB-5DBC533F9F05}"/>
                  </a:ext>
                </a:extLst>
              </p:cNvPr>
              <p:cNvSpPr/>
              <p:nvPr/>
            </p:nvSpPr>
            <p:spPr>
              <a:xfrm>
                <a:off x="3654177" y="2591007"/>
                <a:ext cx="51346" cy="24439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812" fill="none" extrusionOk="0">
                    <a:moveTo>
                      <a:pt x="1705" y="166"/>
                    </a:moveTo>
                    <a:cubicBezTo>
                      <a:pt x="1705" y="166"/>
                      <a:pt x="497" y="0"/>
                      <a:pt x="0" y="811"/>
                    </a:cubicBezTo>
                  </a:path>
                </a:pathLst>
              </a:custGeom>
              <a:solidFill>
                <a:schemeClr val="accent4"/>
              </a:solidFill>
              <a:ln w="111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32;p29">
                <a:extLst>
                  <a:ext uri="{FF2B5EF4-FFF2-40B4-BE49-F238E27FC236}">
                    <a16:creationId xmlns:a16="http://schemas.microsoft.com/office/drawing/2014/main" id="{E02CBC11-5C32-F40A-EB47-2427B5431AC5}"/>
                  </a:ext>
                </a:extLst>
              </p:cNvPr>
              <p:cNvSpPr/>
              <p:nvPr/>
            </p:nvSpPr>
            <p:spPr>
              <a:xfrm>
                <a:off x="3801140" y="2627364"/>
                <a:ext cx="18450" cy="1799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98" extrusionOk="0">
                    <a:moveTo>
                      <a:pt x="298" y="0"/>
                    </a:moveTo>
                    <a:cubicBezTo>
                      <a:pt x="133" y="0"/>
                      <a:pt x="0" y="149"/>
                      <a:pt x="17" y="315"/>
                    </a:cubicBezTo>
                    <a:cubicBezTo>
                      <a:pt x="17" y="471"/>
                      <a:pt x="149" y="598"/>
                      <a:pt x="303" y="598"/>
                    </a:cubicBezTo>
                    <a:cubicBezTo>
                      <a:pt x="313" y="598"/>
                      <a:pt x="322" y="597"/>
                      <a:pt x="331" y="596"/>
                    </a:cubicBezTo>
                    <a:cubicBezTo>
                      <a:pt x="497" y="596"/>
                      <a:pt x="613" y="464"/>
                      <a:pt x="613" y="298"/>
                    </a:cubicBezTo>
                    <a:cubicBezTo>
                      <a:pt x="596" y="133"/>
                      <a:pt x="464" y="0"/>
                      <a:pt x="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33;p29">
                <a:extLst>
                  <a:ext uri="{FF2B5EF4-FFF2-40B4-BE49-F238E27FC236}">
                    <a16:creationId xmlns:a16="http://schemas.microsoft.com/office/drawing/2014/main" id="{24B9F2D6-D41C-A2D6-6CCB-DF03C9F0EE45}"/>
                  </a:ext>
                </a:extLst>
              </p:cNvPr>
              <p:cNvSpPr/>
              <p:nvPr/>
            </p:nvSpPr>
            <p:spPr>
              <a:xfrm>
                <a:off x="3793165" y="2585017"/>
                <a:ext cx="49841" cy="23446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779" fill="none" extrusionOk="0">
                    <a:moveTo>
                      <a:pt x="0" y="83"/>
                    </a:moveTo>
                    <a:cubicBezTo>
                      <a:pt x="0" y="83"/>
                      <a:pt x="1142" y="0"/>
                      <a:pt x="1656" y="778"/>
                    </a:cubicBezTo>
                  </a:path>
                </a:pathLst>
              </a:custGeom>
              <a:solidFill>
                <a:schemeClr val="accent4"/>
              </a:solidFill>
              <a:ln w="111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34;p29">
                <a:extLst>
                  <a:ext uri="{FF2B5EF4-FFF2-40B4-BE49-F238E27FC236}">
                    <a16:creationId xmlns:a16="http://schemas.microsoft.com/office/drawing/2014/main" id="{6149615E-26AF-0A59-DB31-E31DB23A5EDC}"/>
                  </a:ext>
                </a:extLst>
              </p:cNvPr>
              <p:cNvSpPr/>
              <p:nvPr/>
            </p:nvSpPr>
            <p:spPr>
              <a:xfrm>
                <a:off x="3722918" y="2725511"/>
                <a:ext cx="25432" cy="8006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66" fill="none" extrusionOk="0">
                    <a:moveTo>
                      <a:pt x="1" y="0"/>
                    </a:moveTo>
                    <a:cubicBezTo>
                      <a:pt x="249" y="182"/>
                      <a:pt x="547" y="265"/>
                      <a:pt x="845" y="248"/>
                    </a:cubicBezTo>
                  </a:path>
                </a:pathLst>
              </a:custGeom>
              <a:noFill/>
              <a:ln w="6625" cap="flat" cmpd="sng">
                <a:solidFill>
                  <a:srgbClr val="EA9999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35;p29">
                <a:extLst>
                  <a:ext uri="{FF2B5EF4-FFF2-40B4-BE49-F238E27FC236}">
                    <a16:creationId xmlns:a16="http://schemas.microsoft.com/office/drawing/2014/main" id="{E20F3200-E648-8F33-2557-E32539005383}"/>
                  </a:ext>
                </a:extLst>
              </p:cNvPr>
              <p:cNvSpPr/>
              <p:nvPr/>
            </p:nvSpPr>
            <p:spPr>
              <a:xfrm>
                <a:off x="3715936" y="2694601"/>
                <a:ext cx="56824" cy="33408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110" fill="none" extrusionOk="0">
                    <a:moveTo>
                      <a:pt x="1888" y="216"/>
                    </a:moveTo>
                    <a:cubicBezTo>
                      <a:pt x="1888" y="216"/>
                      <a:pt x="878" y="1110"/>
                      <a:pt x="1" y="1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36;p29">
                <a:extLst>
                  <a:ext uri="{FF2B5EF4-FFF2-40B4-BE49-F238E27FC236}">
                    <a16:creationId xmlns:a16="http://schemas.microsoft.com/office/drawing/2014/main" id="{077631E2-42C0-3C2A-F8B2-32D51C1776EE}"/>
                  </a:ext>
                </a:extLst>
              </p:cNvPr>
              <p:cNvSpPr/>
              <p:nvPr/>
            </p:nvSpPr>
            <p:spPr>
              <a:xfrm>
                <a:off x="3711452" y="2690117"/>
                <a:ext cx="10986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48" fill="none" extrusionOk="0">
                    <a:moveTo>
                      <a:pt x="1" y="448"/>
                    </a:moveTo>
                    <a:cubicBezTo>
                      <a:pt x="1" y="233"/>
                      <a:pt x="166" y="51"/>
                      <a:pt x="365" y="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37;p29">
                <a:extLst>
                  <a:ext uri="{FF2B5EF4-FFF2-40B4-BE49-F238E27FC236}">
                    <a16:creationId xmlns:a16="http://schemas.microsoft.com/office/drawing/2014/main" id="{2136375B-3672-4E6D-86EA-0591A1AFA9DF}"/>
                  </a:ext>
                </a:extLst>
              </p:cNvPr>
              <p:cNvSpPr/>
              <p:nvPr/>
            </p:nvSpPr>
            <p:spPr>
              <a:xfrm>
                <a:off x="3504716" y="2370304"/>
                <a:ext cx="381636" cy="287491"/>
              </a:xfrm>
              <a:custGeom>
                <a:avLst/>
                <a:gdLst/>
                <a:ahLst/>
                <a:cxnLst/>
                <a:rect l="l" t="t" r="r" b="b"/>
                <a:pathLst>
                  <a:path w="12680" h="9552" extrusionOk="0">
                    <a:moveTo>
                      <a:pt x="6075" y="1"/>
                    </a:moveTo>
                    <a:cubicBezTo>
                      <a:pt x="2252" y="17"/>
                      <a:pt x="216" y="3063"/>
                      <a:pt x="17" y="9055"/>
                    </a:cubicBezTo>
                    <a:lnTo>
                      <a:pt x="17" y="9121"/>
                    </a:lnTo>
                    <a:lnTo>
                      <a:pt x="1" y="9551"/>
                    </a:lnTo>
                    <a:cubicBezTo>
                      <a:pt x="729" y="9352"/>
                      <a:pt x="7201" y="6903"/>
                      <a:pt x="8128" y="3427"/>
                    </a:cubicBezTo>
                    <a:cubicBezTo>
                      <a:pt x="8211" y="3874"/>
                      <a:pt x="8376" y="4983"/>
                      <a:pt x="8161" y="5612"/>
                    </a:cubicBezTo>
                    <a:lnTo>
                      <a:pt x="8128" y="5694"/>
                    </a:lnTo>
                    <a:lnTo>
                      <a:pt x="8128" y="5694"/>
                    </a:lnTo>
                    <a:lnTo>
                      <a:pt x="8211" y="5661"/>
                    </a:lnTo>
                    <a:cubicBezTo>
                      <a:pt x="8244" y="5661"/>
                      <a:pt x="9651" y="5082"/>
                      <a:pt x="9700" y="3907"/>
                    </a:cubicBezTo>
                    <a:cubicBezTo>
                      <a:pt x="10048" y="4585"/>
                      <a:pt x="11372" y="7201"/>
                      <a:pt x="12564" y="8392"/>
                    </a:cubicBezTo>
                    <a:lnTo>
                      <a:pt x="12630" y="8475"/>
                    </a:lnTo>
                    <a:lnTo>
                      <a:pt x="12630" y="8376"/>
                    </a:lnTo>
                    <a:cubicBezTo>
                      <a:pt x="12680" y="5529"/>
                      <a:pt x="11918" y="3145"/>
                      <a:pt x="10478" y="1689"/>
                    </a:cubicBezTo>
                    <a:cubicBezTo>
                      <a:pt x="9386" y="563"/>
                      <a:pt x="7913" y="1"/>
                      <a:pt x="6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38;p29">
                <a:extLst>
                  <a:ext uri="{FF2B5EF4-FFF2-40B4-BE49-F238E27FC236}">
                    <a16:creationId xmlns:a16="http://schemas.microsoft.com/office/drawing/2014/main" id="{4FFAAAF4-AFC0-0B0A-4DC5-50F744759A75}"/>
                  </a:ext>
                </a:extLst>
              </p:cNvPr>
              <p:cNvSpPr/>
              <p:nvPr/>
            </p:nvSpPr>
            <p:spPr>
              <a:xfrm>
                <a:off x="3506702" y="2424118"/>
                <a:ext cx="215739" cy="18534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6158" fill="none" extrusionOk="0">
                    <a:moveTo>
                      <a:pt x="1" y="6158"/>
                    </a:moveTo>
                    <a:cubicBezTo>
                      <a:pt x="1" y="6158"/>
                      <a:pt x="6870" y="3062"/>
                      <a:pt x="7168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39;p29">
                <a:extLst>
                  <a:ext uri="{FF2B5EF4-FFF2-40B4-BE49-F238E27FC236}">
                    <a16:creationId xmlns:a16="http://schemas.microsoft.com/office/drawing/2014/main" id="{17B0F595-CC11-C458-854A-D084732651C5}"/>
                  </a:ext>
                </a:extLst>
              </p:cNvPr>
              <p:cNvSpPr/>
              <p:nvPr/>
            </p:nvSpPr>
            <p:spPr>
              <a:xfrm>
                <a:off x="3466854" y="2385263"/>
                <a:ext cx="201292" cy="15593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5181" fill="none" extrusionOk="0">
                    <a:moveTo>
                      <a:pt x="1" y="5181"/>
                    </a:moveTo>
                    <a:cubicBezTo>
                      <a:pt x="1" y="5181"/>
                      <a:pt x="5513" y="3575"/>
                      <a:pt x="6688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40;p29">
                <a:extLst>
                  <a:ext uri="{FF2B5EF4-FFF2-40B4-BE49-F238E27FC236}">
                    <a16:creationId xmlns:a16="http://schemas.microsoft.com/office/drawing/2014/main" id="{AE36D8CC-4615-EC89-1BD1-7A959AA92B9F}"/>
                  </a:ext>
                </a:extLst>
              </p:cNvPr>
              <p:cNvSpPr/>
              <p:nvPr/>
            </p:nvSpPr>
            <p:spPr>
              <a:xfrm>
                <a:off x="3554044" y="2362840"/>
                <a:ext cx="156958" cy="177876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910" fill="none" extrusionOk="0">
                    <a:moveTo>
                      <a:pt x="0" y="5909"/>
                    </a:moveTo>
                    <a:cubicBezTo>
                      <a:pt x="0" y="5909"/>
                      <a:pt x="4701" y="3873"/>
                      <a:pt x="5214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41;p29">
                <a:extLst>
                  <a:ext uri="{FF2B5EF4-FFF2-40B4-BE49-F238E27FC236}">
                    <a16:creationId xmlns:a16="http://schemas.microsoft.com/office/drawing/2014/main" id="{66311B37-A8C7-6E1C-4B01-0184F52BC368}"/>
                  </a:ext>
                </a:extLst>
              </p:cNvPr>
              <p:cNvSpPr/>
              <p:nvPr/>
            </p:nvSpPr>
            <p:spPr>
              <a:xfrm>
                <a:off x="3768756" y="2406180"/>
                <a:ext cx="14477" cy="7674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550" fill="none" extrusionOk="0">
                    <a:moveTo>
                      <a:pt x="0" y="0"/>
                    </a:moveTo>
                    <a:cubicBezTo>
                      <a:pt x="0" y="0"/>
                      <a:pt x="480" y="911"/>
                      <a:pt x="100" y="2549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42;p29">
                <a:extLst>
                  <a:ext uri="{FF2B5EF4-FFF2-40B4-BE49-F238E27FC236}">
                    <a16:creationId xmlns:a16="http://schemas.microsoft.com/office/drawing/2014/main" id="{443CBA3C-9F40-CD72-D3DE-B132FAF23F03}"/>
                  </a:ext>
                </a:extLst>
              </p:cNvPr>
              <p:cNvSpPr/>
              <p:nvPr/>
            </p:nvSpPr>
            <p:spPr>
              <a:xfrm>
                <a:off x="3820071" y="2421108"/>
                <a:ext cx="50323" cy="12806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4255" fill="none" extrusionOk="0">
                    <a:moveTo>
                      <a:pt x="0" y="1"/>
                    </a:moveTo>
                    <a:cubicBezTo>
                      <a:pt x="0" y="1"/>
                      <a:pt x="1589" y="1077"/>
                      <a:pt x="1672" y="4255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543;p29">
              <a:extLst>
                <a:ext uri="{FF2B5EF4-FFF2-40B4-BE49-F238E27FC236}">
                  <a16:creationId xmlns:a16="http://schemas.microsoft.com/office/drawing/2014/main" id="{161D5A40-FEEF-A1AA-6378-79B425BB31A6}"/>
                </a:ext>
              </a:extLst>
            </p:cNvPr>
            <p:cNvSpPr/>
            <p:nvPr/>
          </p:nvSpPr>
          <p:spPr>
            <a:xfrm>
              <a:off x="4233543" y="3709807"/>
              <a:ext cx="371162" cy="169329"/>
            </a:xfrm>
            <a:custGeom>
              <a:avLst/>
              <a:gdLst/>
              <a:ahLst/>
              <a:cxnLst/>
              <a:rect l="l" t="t" r="r" b="b"/>
              <a:pathLst>
                <a:path w="12332" h="5626" extrusionOk="0">
                  <a:moveTo>
                    <a:pt x="3769" y="1"/>
                  </a:moveTo>
                  <a:cubicBezTo>
                    <a:pt x="1643" y="1"/>
                    <a:pt x="0" y="351"/>
                    <a:pt x="0" y="351"/>
                  </a:cubicBezTo>
                  <a:lnTo>
                    <a:pt x="1242" y="4952"/>
                  </a:lnTo>
                  <a:cubicBezTo>
                    <a:pt x="1209" y="4820"/>
                    <a:pt x="1192" y="4687"/>
                    <a:pt x="1159" y="4538"/>
                  </a:cubicBezTo>
                  <a:lnTo>
                    <a:pt x="1159" y="4538"/>
                  </a:lnTo>
                  <a:cubicBezTo>
                    <a:pt x="1159" y="4539"/>
                    <a:pt x="3065" y="5626"/>
                    <a:pt x="6006" y="5626"/>
                  </a:cubicBezTo>
                  <a:cubicBezTo>
                    <a:pt x="7796" y="5626"/>
                    <a:pt x="9970" y="5223"/>
                    <a:pt x="12332" y="3926"/>
                  </a:cubicBezTo>
                  <a:cubicBezTo>
                    <a:pt x="10627" y="679"/>
                    <a:pt x="6729" y="1"/>
                    <a:pt x="3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4;p29">
              <a:extLst>
                <a:ext uri="{FF2B5EF4-FFF2-40B4-BE49-F238E27FC236}">
                  <a16:creationId xmlns:a16="http://schemas.microsoft.com/office/drawing/2014/main" id="{B5228B8B-5B10-9D7F-4B70-A038C5FF3CC7}"/>
                </a:ext>
              </a:extLst>
            </p:cNvPr>
            <p:cNvSpPr/>
            <p:nvPr/>
          </p:nvSpPr>
          <p:spPr>
            <a:xfrm>
              <a:off x="2835260" y="3801584"/>
              <a:ext cx="162300" cy="446944"/>
            </a:xfrm>
            <a:custGeom>
              <a:avLst/>
              <a:gdLst/>
              <a:ahLst/>
              <a:cxnLst/>
              <a:rect l="l" t="t" r="r" b="b"/>
              <a:pathLst>
                <a:path w="5049" h="13904" extrusionOk="0">
                  <a:moveTo>
                    <a:pt x="2351" y="0"/>
                  </a:moveTo>
                  <a:cubicBezTo>
                    <a:pt x="1291" y="4585"/>
                    <a:pt x="497" y="9236"/>
                    <a:pt x="0" y="13904"/>
                  </a:cubicBezTo>
                  <a:cubicBezTo>
                    <a:pt x="1788" y="12927"/>
                    <a:pt x="3145" y="11305"/>
                    <a:pt x="3791" y="9385"/>
                  </a:cubicBezTo>
                  <a:cubicBezTo>
                    <a:pt x="5049" y="5810"/>
                    <a:pt x="3261" y="1738"/>
                    <a:pt x="2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1085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892928" y="248923"/>
            <a:ext cx="9242432" cy="890760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2020393" y="248922"/>
            <a:ext cx="1133286" cy="8902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2130" y="-5699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45" y="119876"/>
            <a:ext cx="1012521" cy="1432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45454-14FE-1133-2BA4-0E53E58EAE79}"/>
              </a:ext>
            </a:extLst>
          </p:cNvPr>
          <p:cNvSpPr txBox="1"/>
          <p:nvPr/>
        </p:nvSpPr>
        <p:spPr>
          <a:xfrm>
            <a:off x="2846165" y="353970"/>
            <a:ext cx="818579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เป้าหมายปัจจัยการขับเคลื่อนตัวชี้วัด 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Ectopic pregnancy</a:t>
            </a:r>
            <a:endParaRPr lang="en-US" sz="12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7" name="แผนผังลําดับงาน: กระบวนการสำรอง 53">
            <a:extLst>
              <a:ext uri="{FF2B5EF4-FFF2-40B4-BE49-F238E27FC236}">
                <a16:creationId xmlns:a16="http://schemas.microsoft.com/office/drawing/2014/main" id="{2B9525EA-79CB-CF77-F046-17EA04317D41}"/>
              </a:ext>
            </a:extLst>
          </p:cNvPr>
          <p:cNvSpPr/>
          <p:nvPr/>
        </p:nvSpPr>
        <p:spPr>
          <a:xfrm>
            <a:off x="6119052" y="5313693"/>
            <a:ext cx="1928686" cy="42860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การดูแลต่อเนื่อง</a:t>
            </a:r>
            <a:endParaRPr lang="en-US" sz="20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9" name="แผนผังลําดับงาน: กระบวนการสำรอง 56">
            <a:extLst>
              <a:ext uri="{FF2B5EF4-FFF2-40B4-BE49-F238E27FC236}">
                <a16:creationId xmlns:a16="http://schemas.microsoft.com/office/drawing/2014/main" id="{3CDCEDB3-CDA7-98C2-C459-F890831557D6}"/>
              </a:ext>
            </a:extLst>
          </p:cNvPr>
          <p:cNvSpPr/>
          <p:nvPr/>
        </p:nvSpPr>
        <p:spPr>
          <a:xfrm>
            <a:off x="2498805" y="2120573"/>
            <a:ext cx="2740508" cy="40851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Calibri"/>
                <a:ea typeface="Calibri"/>
                <a:cs typeface="TH SarabunPSK"/>
              </a:rPr>
              <a:t>การเข้าถึงบริการรวดเร็ว</a:t>
            </a:r>
            <a:endParaRPr lang="en-US" sz="1200" dirty="0">
              <a:latin typeface="Calibri"/>
              <a:ea typeface="Calibri"/>
              <a:cs typeface="Cordia New"/>
            </a:endParaRPr>
          </a:p>
        </p:txBody>
      </p:sp>
      <p:sp>
        <p:nvSpPr>
          <p:cNvPr id="10" name="แผนผังลําดับงาน: กระบวนการสำรอง 57">
            <a:extLst>
              <a:ext uri="{FF2B5EF4-FFF2-40B4-BE49-F238E27FC236}">
                <a16:creationId xmlns:a16="http://schemas.microsoft.com/office/drawing/2014/main" id="{DFD742BC-2B94-80FB-1F86-021DE812B3C0}"/>
              </a:ext>
            </a:extLst>
          </p:cNvPr>
          <p:cNvSpPr/>
          <p:nvPr/>
        </p:nvSpPr>
        <p:spPr>
          <a:xfrm>
            <a:off x="2434342" y="3326015"/>
            <a:ext cx="2804971" cy="81166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การดูแลรักษาที่มีคุณภาพไม่เกิดภาวะแทรกซ้อน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3" name="แผนผังลําดับงาน: กระบวนการสำรอง 58">
            <a:extLst>
              <a:ext uri="{FF2B5EF4-FFF2-40B4-BE49-F238E27FC236}">
                <a16:creationId xmlns:a16="http://schemas.microsoft.com/office/drawing/2014/main" id="{D854E6E4-9939-2496-9E8C-F4A0F54C71DD}"/>
              </a:ext>
            </a:extLst>
          </p:cNvPr>
          <p:cNvSpPr/>
          <p:nvPr/>
        </p:nvSpPr>
        <p:spPr>
          <a:xfrm>
            <a:off x="2498805" y="5111958"/>
            <a:ext cx="2740344" cy="38775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ได้รับการเสริมพลังที่ดี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5" name="แผนผังลําดับงาน: กระบวนการสำรอง 59">
            <a:extLst>
              <a:ext uri="{FF2B5EF4-FFF2-40B4-BE49-F238E27FC236}">
                <a16:creationId xmlns:a16="http://schemas.microsoft.com/office/drawing/2014/main" id="{EAC7A556-5998-2AC7-1E7B-BEAC30546D68}"/>
              </a:ext>
            </a:extLst>
          </p:cNvPr>
          <p:cNvSpPr/>
          <p:nvPr/>
        </p:nvSpPr>
        <p:spPr>
          <a:xfrm>
            <a:off x="6108844" y="2120224"/>
            <a:ext cx="1926007" cy="33542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ระบบ </a:t>
            </a:r>
            <a:r>
              <a:rPr lang="en-US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Fast track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6" name="แผนผังลําดับงาน: กระบวนการสำรอง 60">
            <a:extLst>
              <a:ext uri="{FF2B5EF4-FFF2-40B4-BE49-F238E27FC236}">
                <a16:creationId xmlns:a16="http://schemas.microsoft.com/office/drawing/2014/main" id="{1E8DD45D-1964-5E59-644B-81CDB6769261}"/>
              </a:ext>
            </a:extLst>
          </p:cNvPr>
          <p:cNvSpPr/>
          <p:nvPr/>
        </p:nvSpPr>
        <p:spPr>
          <a:xfrm>
            <a:off x="6092771" y="2602483"/>
            <a:ext cx="1942080" cy="37636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ระบบ</a:t>
            </a:r>
            <a:r>
              <a:rPr lang="en-US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EMS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7" name="แผนผังลําดับงาน: กระบวนการสำรอง 61">
            <a:extLst>
              <a:ext uri="{FF2B5EF4-FFF2-40B4-BE49-F238E27FC236}">
                <a16:creationId xmlns:a16="http://schemas.microsoft.com/office/drawing/2014/main" id="{FA86BC2C-47D1-1E45-5C54-E8AC8388C705}"/>
              </a:ext>
            </a:extLst>
          </p:cNvPr>
          <p:cNvSpPr/>
          <p:nvPr/>
        </p:nvSpPr>
        <p:spPr>
          <a:xfrm>
            <a:off x="6092771" y="3255280"/>
            <a:ext cx="1942080" cy="37703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ระบบ </a:t>
            </a:r>
            <a:r>
              <a:rPr lang="en-US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Monitor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8" name="แผนผังลําดับงาน: กระบวนการสำรอง 62">
            <a:extLst>
              <a:ext uri="{FF2B5EF4-FFF2-40B4-BE49-F238E27FC236}">
                <a16:creationId xmlns:a16="http://schemas.microsoft.com/office/drawing/2014/main" id="{40CC061C-661A-6E9C-5581-6C5CCB4416D3}"/>
              </a:ext>
            </a:extLst>
          </p:cNvPr>
          <p:cNvSpPr/>
          <p:nvPr/>
        </p:nvSpPr>
        <p:spPr>
          <a:xfrm>
            <a:off x="6123639" y="3800114"/>
            <a:ext cx="1911721" cy="37703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สมรรถนะบุคลากร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9" name="แผนผังลําดับงาน: กระบวนการสำรอง 63">
            <a:extLst>
              <a:ext uri="{FF2B5EF4-FFF2-40B4-BE49-F238E27FC236}">
                <a16:creationId xmlns:a16="http://schemas.microsoft.com/office/drawing/2014/main" id="{FD1EC37E-DEFF-B877-F880-0EE0A8711CCB}"/>
              </a:ext>
            </a:extLst>
          </p:cNvPr>
          <p:cNvSpPr/>
          <p:nvPr/>
        </p:nvSpPr>
        <p:spPr>
          <a:xfrm>
            <a:off x="6107951" y="4450194"/>
            <a:ext cx="1926900" cy="74335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ระบบวางแผนการจำหน่าย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0" name="แผนผังลําดับงาน: กระบวนการสำรอง 64">
            <a:extLst>
              <a:ext uri="{FF2B5EF4-FFF2-40B4-BE49-F238E27FC236}">
                <a16:creationId xmlns:a16="http://schemas.microsoft.com/office/drawing/2014/main" id="{D608EFDF-52E7-423E-7C6E-948FC6BBD365}"/>
              </a:ext>
            </a:extLst>
          </p:cNvPr>
          <p:cNvSpPr/>
          <p:nvPr/>
        </p:nvSpPr>
        <p:spPr>
          <a:xfrm>
            <a:off x="10161328" y="2066509"/>
            <a:ext cx="1937377" cy="81661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จัดทำแนวทาง </a:t>
            </a:r>
            <a:endParaRPr lang="en-US" sz="20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en-US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Fast track/ </a:t>
            </a: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สื่อสาร</a:t>
            </a:r>
            <a:endParaRPr lang="en-US" sz="20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1" name="แผนผังลําดับงาน: กระบวนการสำรอง 65">
            <a:extLst>
              <a:ext uri="{FF2B5EF4-FFF2-40B4-BE49-F238E27FC236}">
                <a16:creationId xmlns:a16="http://schemas.microsoft.com/office/drawing/2014/main" id="{8E92B192-1699-21EB-828C-B29C4D90FDFD}"/>
              </a:ext>
            </a:extLst>
          </p:cNvPr>
          <p:cNvSpPr/>
          <p:nvPr/>
        </p:nvSpPr>
        <p:spPr>
          <a:xfrm>
            <a:off x="10161328" y="3085418"/>
            <a:ext cx="1937377" cy="42927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Line Consult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2" name="แผนผังลําดับงาน: กระบวนการสำรอง 66">
            <a:extLst>
              <a:ext uri="{FF2B5EF4-FFF2-40B4-BE49-F238E27FC236}">
                <a16:creationId xmlns:a16="http://schemas.microsoft.com/office/drawing/2014/main" id="{47492210-C74A-7863-B7E2-33F1DF955B7D}"/>
              </a:ext>
            </a:extLst>
          </p:cNvPr>
          <p:cNvSpPr/>
          <p:nvPr/>
        </p:nvSpPr>
        <p:spPr>
          <a:xfrm>
            <a:off x="10161327" y="3695556"/>
            <a:ext cx="1937378" cy="85988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ทบทวน </a:t>
            </a:r>
            <a:r>
              <a:rPr lang="en-US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CPG,CNPG</a:t>
            </a:r>
          </a:p>
        </p:txBody>
      </p:sp>
      <p:sp>
        <p:nvSpPr>
          <p:cNvPr id="23" name="แผนผังลําดับงาน: กระบวนการสำรอง 67">
            <a:extLst>
              <a:ext uri="{FF2B5EF4-FFF2-40B4-BE49-F238E27FC236}">
                <a16:creationId xmlns:a16="http://schemas.microsoft.com/office/drawing/2014/main" id="{C64848F5-146D-5600-FA8A-AFF51847AFCB}"/>
              </a:ext>
            </a:extLst>
          </p:cNvPr>
          <p:cNvSpPr/>
          <p:nvPr/>
        </p:nvSpPr>
        <p:spPr>
          <a:xfrm>
            <a:off x="10124717" y="4670928"/>
            <a:ext cx="1973988" cy="41922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พัฒนาสมรรถนะ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4" name="แผนผังลําดับงาน: กระบวนการสำรอง 68">
            <a:extLst>
              <a:ext uri="{FF2B5EF4-FFF2-40B4-BE49-F238E27FC236}">
                <a16:creationId xmlns:a16="http://schemas.microsoft.com/office/drawing/2014/main" id="{7469CAAB-6AEF-40DC-E40F-0DA394EA608E}"/>
              </a:ext>
            </a:extLst>
          </p:cNvPr>
          <p:cNvSpPr/>
          <p:nvPr/>
        </p:nvSpPr>
        <p:spPr>
          <a:xfrm>
            <a:off x="10143022" y="5275619"/>
            <a:ext cx="1937378" cy="49222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ทบทวนแนวทาง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5" name="แผนผังลําดับงาน: กระบวนการสำรอง 69">
            <a:extLst>
              <a:ext uri="{FF2B5EF4-FFF2-40B4-BE49-F238E27FC236}">
                <a16:creationId xmlns:a16="http://schemas.microsoft.com/office/drawing/2014/main" id="{1E2157A7-B581-E3B1-7180-4DE43696EAB1}"/>
              </a:ext>
            </a:extLst>
          </p:cNvPr>
          <p:cNvSpPr/>
          <p:nvPr/>
        </p:nvSpPr>
        <p:spPr>
          <a:xfrm>
            <a:off x="10143022" y="6000433"/>
            <a:ext cx="1937378" cy="37703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พัฒนาเครือข่าย</a:t>
            </a:r>
            <a:endParaRPr lang="en-US" sz="12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6" name="แผนผังลําดับงาน: กระบวนการสำรอง 70">
            <a:extLst>
              <a:ext uri="{FF2B5EF4-FFF2-40B4-BE49-F238E27FC236}">
                <a16:creationId xmlns:a16="http://schemas.microsoft.com/office/drawing/2014/main" id="{41DD50C1-F02F-90E2-5994-A439FF905E09}"/>
              </a:ext>
            </a:extLst>
          </p:cNvPr>
          <p:cNvSpPr/>
          <p:nvPr/>
        </p:nvSpPr>
        <p:spPr>
          <a:xfrm>
            <a:off x="219381" y="3509924"/>
            <a:ext cx="1663144" cy="461213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ผู้ป่วยปลอดภัย</a:t>
            </a:r>
            <a:endParaRPr lang="en-US" sz="12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7" name="สี่เหลี่ยมผืนผ้า 71">
            <a:extLst>
              <a:ext uri="{FF2B5EF4-FFF2-40B4-BE49-F238E27FC236}">
                <a16:creationId xmlns:a16="http://schemas.microsoft.com/office/drawing/2014/main" id="{C7A2C7FE-F537-7ECD-17EA-A2B3A2388691}"/>
              </a:ext>
            </a:extLst>
          </p:cNvPr>
          <p:cNvSpPr/>
          <p:nvPr/>
        </p:nvSpPr>
        <p:spPr>
          <a:xfrm>
            <a:off x="9583377" y="1457695"/>
            <a:ext cx="2515328" cy="4607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endParaRPr lang="en-US" sz="1400" dirty="0">
              <a:latin typeface="Calibri"/>
              <a:ea typeface="Calibri"/>
              <a:cs typeface="Cordia New"/>
            </a:endParaRPr>
          </a:p>
        </p:txBody>
      </p:sp>
      <p:sp>
        <p:nvSpPr>
          <p:cNvPr id="28" name="กล่องข้อความ 2">
            <a:extLst>
              <a:ext uri="{FF2B5EF4-FFF2-40B4-BE49-F238E27FC236}">
                <a16:creationId xmlns:a16="http://schemas.microsoft.com/office/drawing/2014/main" id="{F6726B40-7655-5541-C060-CAE928191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805" y="2534789"/>
            <a:ext cx="2347462" cy="642902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114789" tIns="57394" rIns="114789" bIns="57394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KPI : 1) Early diagnosis 100%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       2) </a:t>
            </a:r>
            <a:r>
              <a:rPr lang="th-TH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วินิจฉัยได้ถูกต้อง</a:t>
            </a:r>
            <a:endParaRPr lang="en-US" sz="16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9" name="กล่องข้อความ 2">
            <a:extLst>
              <a:ext uri="{FF2B5EF4-FFF2-40B4-BE49-F238E27FC236}">
                <a16:creationId xmlns:a16="http://schemas.microsoft.com/office/drawing/2014/main" id="{F9071439-62D5-20AB-DFC5-8D3A10FD7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165" y="4272971"/>
            <a:ext cx="2282741" cy="458068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114789" tIns="57394" rIns="114789" bIns="57394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KPI : </a:t>
            </a:r>
            <a:r>
              <a:rPr lang="th-TH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อัตราเกิดภาวะ</a:t>
            </a:r>
            <a:r>
              <a:rPr lang="en-US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Shock 0%          </a:t>
            </a:r>
          </a:p>
        </p:txBody>
      </p:sp>
      <p:sp>
        <p:nvSpPr>
          <p:cNvPr id="30" name="กล่องข้อความ 2">
            <a:extLst>
              <a:ext uri="{FF2B5EF4-FFF2-40B4-BE49-F238E27FC236}">
                <a16:creationId xmlns:a16="http://schemas.microsoft.com/office/drawing/2014/main" id="{60B8397D-904E-25E1-99E7-191C5F7FE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752" y="5683636"/>
            <a:ext cx="2683676" cy="385741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114789" tIns="57394" rIns="114789" bIns="57394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KPI :1) </a:t>
            </a:r>
            <a:r>
              <a:rPr lang="th-TH" sz="160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ให้สุขศึกษาในกลุ่มเสี่ยง 100</a:t>
            </a:r>
            <a:r>
              <a:rPr lang="en-US" sz="160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%</a:t>
            </a:r>
          </a:p>
          <a:p>
            <a:pPr>
              <a:lnSpc>
                <a:spcPct val="115000"/>
              </a:lnSpc>
            </a:pPr>
            <a:r>
              <a:rPr lang="en-US" sz="160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 </a:t>
            </a:r>
          </a:p>
        </p:txBody>
      </p:sp>
      <p:cxnSp>
        <p:nvCxnSpPr>
          <p:cNvPr id="31" name="ลูกศรเชื่อมต่อแบบตรง 75">
            <a:extLst>
              <a:ext uri="{FF2B5EF4-FFF2-40B4-BE49-F238E27FC236}">
                <a16:creationId xmlns:a16="http://schemas.microsoft.com/office/drawing/2014/main" id="{D3AD9B99-ECDA-3F6F-5B9B-1D84198E7296}"/>
              </a:ext>
            </a:extLst>
          </p:cNvPr>
          <p:cNvCxnSpPr>
            <a:cxnSpLocks/>
            <a:stCxn id="20" idx="1"/>
            <a:endCxn id="15" idx="3"/>
          </p:cNvCxnSpPr>
          <p:nvPr/>
        </p:nvCxnSpPr>
        <p:spPr>
          <a:xfrm flipH="1" flipV="1">
            <a:off x="8034851" y="2287938"/>
            <a:ext cx="2126477" cy="186878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32" name="ลูกศรเชื่อมต่อแบบตรง 76">
            <a:extLst>
              <a:ext uri="{FF2B5EF4-FFF2-40B4-BE49-F238E27FC236}">
                <a16:creationId xmlns:a16="http://schemas.microsoft.com/office/drawing/2014/main" id="{12ACFD30-F0B8-EA8D-6DB3-C7A4E4CB18BC}"/>
              </a:ext>
            </a:extLst>
          </p:cNvPr>
          <p:cNvCxnSpPr>
            <a:cxnSpLocks/>
            <a:stCxn id="20" idx="1"/>
            <a:endCxn id="16" idx="3"/>
          </p:cNvCxnSpPr>
          <p:nvPr/>
        </p:nvCxnSpPr>
        <p:spPr>
          <a:xfrm flipH="1">
            <a:off x="8034851" y="2474816"/>
            <a:ext cx="2126477" cy="315850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33" name="ลูกศรเชื่อมต่อแบบตรง 77">
            <a:extLst>
              <a:ext uri="{FF2B5EF4-FFF2-40B4-BE49-F238E27FC236}">
                <a16:creationId xmlns:a16="http://schemas.microsoft.com/office/drawing/2014/main" id="{CCE97134-9D99-F392-3485-88644930B0C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8034851" y="2287938"/>
            <a:ext cx="2126476" cy="1011993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34" name="สี่เหลี่ยมผืนผ้า 78">
            <a:extLst>
              <a:ext uri="{FF2B5EF4-FFF2-40B4-BE49-F238E27FC236}">
                <a16:creationId xmlns:a16="http://schemas.microsoft.com/office/drawing/2014/main" id="{538D4D16-0F90-0028-401D-40641092D7CD}"/>
              </a:ext>
            </a:extLst>
          </p:cNvPr>
          <p:cNvSpPr/>
          <p:nvPr/>
        </p:nvSpPr>
        <p:spPr>
          <a:xfrm>
            <a:off x="2254888" y="1497394"/>
            <a:ext cx="3101971" cy="4507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endParaRPr lang="en-US" sz="1400" dirty="0">
              <a:latin typeface="Calibri"/>
              <a:ea typeface="Calibri"/>
              <a:cs typeface="Cordia New"/>
            </a:endParaRPr>
          </a:p>
        </p:txBody>
      </p:sp>
      <p:sp>
        <p:nvSpPr>
          <p:cNvPr id="35" name="สี่เหลี่ยมผืนผ้า 79">
            <a:extLst>
              <a:ext uri="{FF2B5EF4-FFF2-40B4-BE49-F238E27FC236}">
                <a16:creationId xmlns:a16="http://schemas.microsoft.com/office/drawing/2014/main" id="{9B8ED11B-18EA-E3EB-E07F-DA852CD0E0C5}"/>
              </a:ext>
            </a:extLst>
          </p:cNvPr>
          <p:cNvSpPr/>
          <p:nvPr/>
        </p:nvSpPr>
        <p:spPr>
          <a:xfrm>
            <a:off x="5311472" y="1476590"/>
            <a:ext cx="3339485" cy="4507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endParaRPr lang="en-US" sz="1400" dirty="0">
              <a:latin typeface="Calibri"/>
              <a:ea typeface="Calibri"/>
              <a:cs typeface="Cordia New"/>
            </a:endParaRPr>
          </a:p>
        </p:txBody>
      </p:sp>
      <p:sp>
        <p:nvSpPr>
          <p:cNvPr id="36" name="สี่เหลี่ยมผืนผ้า 80">
            <a:extLst>
              <a:ext uri="{FF2B5EF4-FFF2-40B4-BE49-F238E27FC236}">
                <a16:creationId xmlns:a16="http://schemas.microsoft.com/office/drawing/2014/main" id="{25660DEB-0A68-8A93-ECE9-88BD67535D46}"/>
              </a:ext>
            </a:extLst>
          </p:cNvPr>
          <p:cNvSpPr/>
          <p:nvPr/>
        </p:nvSpPr>
        <p:spPr>
          <a:xfrm>
            <a:off x="87949" y="1547990"/>
            <a:ext cx="1942080" cy="4507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114789" tIns="57394" rIns="114789" bIns="57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endParaRPr lang="en-US" sz="1400" dirty="0">
              <a:latin typeface="Calibri"/>
              <a:ea typeface="Calibri"/>
              <a:cs typeface="Cordia New"/>
            </a:endParaRPr>
          </a:p>
        </p:txBody>
      </p:sp>
      <p:cxnSp>
        <p:nvCxnSpPr>
          <p:cNvPr id="37" name="ลูกศรเชื่อมต่อแบบตรง 81">
            <a:extLst>
              <a:ext uri="{FF2B5EF4-FFF2-40B4-BE49-F238E27FC236}">
                <a16:creationId xmlns:a16="http://schemas.microsoft.com/office/drawing/2014/main" id="{09C619EC-79CF-53D5-2378-F2532DDE1267}"/>
              </a:ext>
            </a:extLst>
          </p:cNvPr>
          <p:cNvCxnSpPr>
            <a:cxnSpLocks/>
            <a:stCxn id="9" idx="1"/>
            <a:endCxn id="26" idx="3"/>
          </p:cNvCxnSpPr>
          <p:nvPr/>
        </p:nvCxnSpPr>
        <p:spPr>
          <a:xfrm flipH="1">
            <a:off x="1882525" y="2324829"/>
            <a:ext cx="616280" cy="1415702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38" name="ลูกศรเชื่อมต่อแบบตรง 82">
            <a:extLst>
              <a:ext uri="{FF2B5EF4-FFF2-40B4-BE49-F238E27FC236}">
                <a16:creationId xmlns:a16="http://schemas.microsoft.com/office/drawing/2014/main" id="{7C2D7128-12BA-1824-2357-69C3481396EC}"/>
              </a:ext>
            </a:extLst>
          </p:cNvPr>
          <p:cNvCxnSpPr>
            <a:cxnSpLocks/>
            <a:stCxn id="10" idx="1"/>
            <a:endCxn id="26" idx="3"/>
          </p:cNvCxnSpPr>
          <p:nvPr/>
        </p:nvCxnSpPr>
        <p:spPr>
          <a:xfrm flipH="1">
            <a:off x="1882525" y="3731847"/>
            <a:ext cx="551817" cy="8684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39" name="ลูกศรเชื่อมต่อแบบตรง 83">
            <a:extLst>
              <a:ext uri="{FF2B5EF4-FFF2-40B4-BE49-F238E27FC236}">
                <a16:creationId xmlns:a16="http://schemas.microsoft.com/office/drawing/2014/main" id="{089F94F2-CE0B-827F-1ADA-9646EE43B847}"/>
              </a:ext>
            </a:extLst>
          </p:cNvPr>
          <p:cNvCxnSpPr>
            <a:cxnSpLocks/>
            <a:stCxn id="22" idx="1"/>
            <a:endCxn id="16" idx="3"/>
          </p:cNvCxnSpPr>
          <p:nvPr/>
        </p:nvCxnSpPr>
        <p:spPr>
          <a:xfrm flipH="1" flipV="1">
            <a:off x="8034851" y="2790666"/>
            <a:ext cx="2126476" cy="1334831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40" name="ลูกศรเชื่อมต่อแบบตรง 84">
            <a:extLst>
              <a:ext uri="{FF2B5EF4-FFF2-40B4-BE49-F238E27FC236}">
                <a16:creationId xmlns:a16="http://schemas.microsoft.com/office/drawing/2014/main" id="{7C2F0021-2CAC-8286-0828-4954CDE61732}"/>
              </a:ext>
            </a:extLst>
          </p:cNvPr>
          <p:cNvCxnSpPr>
            <a:cxnSpLocks/>
            <a:stCxn id="22" idx="1"/>
            <a:endCxn id="17" idx="3"/>
          </p:cNvCxnSpPr>
          <p:nvPr/>
        </p:nvCxnSpPr>
        <p:spPr>
          <a:xfrm flipH="1" flipV="1">
            <a:off x="8034851" y="3443798"/>
            <a:ext cx="2126476" cy="681699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41" name="ลูกศรเชื่อมต่อแบบตรง 85">
            <a:extLst>
              <a:ext uri="{FF2B5EF4-FFF2-40B4-BE49-F238E27FC236}">
                <a16:creationId xmlns:a16="http://schemas.microsoft.com/office/drawing/2014/main" id="{DC7A3460-DDBC-8601-EEE5-019777B46AEB}"/>
              </a:ext>
            </a:extLst>
          </p:cNvPr>
          <p:cNvCxnSpPr>
            <a:cxnSpLocks/>
            <a:stCxn id="22" idx="1"/>
            <a:endCxn id="18" idx="3"/>
          </p:cNvCxnSpPr>
          <p:nvPr/>
        </p:nvCxnSpPr>
        <p:spPr>
          <a:xfrm flipH="1" flipV="1">
            <a:off x="8035360" y="3988632"/>
            <a:ext cx="2125967" cy="136865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42" name="ลูกศรเชื่อมต่อแบบตรง 86">
            <a:extLst>
              <a:ext uri="{FF2B5EF4-FFF2-40B4-BE49-F238E27FC236}">
                <a16:creationId xmlns:a16="http://schemas.microsoft.com/office/drawing/2014/main" id="{522B48F6-4ED7-A083-D4B2-683A0693C092}"/>
              </a:ext>
            </a:extLst>
          </p:cNvPr>
          <p:cNvCxnSpPr>
            <a:cxnSpLocks/>
            <a:stCxn id="22" idx="1"/>
            <a:endCxn id="19" idx="3"/>
          </p:cNvCxnSpPr>
          <p:nvPr/>
        </p:nvCxnSpPr>
        <p:spPr>
          <a:xfrm flipH="1">
            <a:off x="8034851" y="4125497"/>
            <a:ext cx="2126476" cy="696375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43" name="ลูกศรเชื่อมต่อแบบตรง 87">
            <a:extLst>
              <a:ext uri="{FF2B5EF4-FFF2-40B4-BE49-F238E27FC236}">
                <a16:creationId xmlns:a16="http://schemas.microsoft.com/office/drawing/2014/main" id="{B45AD1DE-F2C9-D71F-3787-8A374DE19AD9}"/>
              </a:ext>
            </a:extLst>
          </p:cNvPr>
          <p:cNvCxnSpPr>
            <a:cxnSpLocks/>
            <a:stCxn id="22" idx="1"/>
            <a:endCxn id="7" idx="3"/>
          </p:cNvCxnSpPr>
          <p:nvPr/>
        </p:nvCxnSpPr>
        <p:spPr>
          <a:xfrm flipH="1">
            <a:off x="8047738" y="4125497"/>
            <a:ext cx="2113589" cy="1402497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44" name="ลูกศรเชื่อมต่อแบบตรง 88">
            <a:extLst>
              <a:ext uri="{FF2B5EF4-FFF2-40B4-BE49-F238E27FC236}">
                <a16:creationId xmlns:a16="http://schemas.microsoft.com/office/drawing/2014/main" id="{514DF997-7601-C24A-4B81-BA3BF24A0C14}"/>
              </a:ext>
            </a:extLst>
          </p:cNvPr>
          <p:cNvCxnSpPr>
            <a:cxnSpLocks/>
            <a:stCxn id="24" idx="1"/>
            <a:endCxn id="19" idx="3"/>
          </p:cNvCxnSpPr>
          <p:nvPr/>
        </p:nvCxnSpPr>
        <p:spPr>
          <a:xfrm flipH="1" flipV="1">
            <a:off x="8034851" y="4821872"/>
            <a:ext cx="2108171" cy="699858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45" name="ลูกศรเชื่อมต่อแบบตรง 89">
            <a:extLst>
              <a:ext uri="{FF2B5EF4-FFF2-40B4-BE49-F238E27FC236}">
                <a16:creationId xmlns:a16="http://schemas.microsoft.com/office/drawing/2014/main" id="{359CCF21-A1D4-E1BA-5BDC-CB5A5175E10E}"/>
              </a:ext>
            </a:extLst>
          </p:cNvPr>
          <p:cNvCxnSpPr>
            <a:cxnSpLocks/>
            <a:stCxn id="25" idx="1"/>
            <a:endCxn id="7" idx="3"/>
          </p:cNvCxnSpPr>
          <p:nvPr/>
        </p:nvCxnSpPr>
        <p:spPr>
          <a:xfrm flipH="1" flipV="1">
            <a:off x="8047738" y="5527994"/>
            <a:ext cx="2095284" cy="660957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46" name="กล่องข้อความ 2">
            <a:extLst>
              <a:ext uri="{FF2B5EF4-FFF2-40B4-BE49-F238E27FC236}">
                <a16:creationId xmlns:a16="http://schemas.microsoft.com/office/drawing/2014/main" id="{FC6B21D1-A3B2-2C71-B6B2-1957971C0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602" y="5767841"/>
            <a:ext cx="2208167" cy="835817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114789" tIns="57394" rIns="114789" bIns="57394" anchor="t" anchorCtr="0">
            <a:noAutofit/>
          </a:bodyPr>
          <a:lstStyle/>
          <a:p>
            <a:r>
              <a:rPr lang="en-US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*</a:t>
            </a:r>
            <a:r>
              <a:rPr lang="th-TH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ส่งต่อเนื่องข้อมูลเครือข่าย</a:t>
            </a:r>
            <a:endParaRPr lang="en-US" sz="16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*นัดติดตามอาการ</a:t>
            </a:r>
            <a:endParaRPr lang="en-US" sz="16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r>
              <a:rPr lang="en-US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*</a:t>
            </a:r>
            <a:r>
              <a:rPr lang="th-TH" sz="1600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มีการวางแผนการจำหน่าย</a:t>
            </a:r>
            <a:endParaRPr lang="en-US" sz="16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cxnSp>
        <p:nvCxnSpPr>
          <p:cNvPr id="47" name="ลูกศรเชื่อมต่อแบบตรง 91">
            <a:extLst>
              <a:ext uri="{FF2B5EF4-FFF2-40B4-BE49-F238E27FC236}">
                <a16:creationId xmlns:a16="http://schemas.microsoft.com/office/drawing/2014/main" id="{D02EF3F3-440B-51DD-D01D-44B552AD464C}"/>
              </a:ext>
            </a:extLst>
          </p:cNvPr>
          <p:cNvCxnSpPr>
            <a:cxnSpLocks/>
            <a:stCxn id="15" idx="1"/>
            <a:endCxn id="9" idx="3"/>
          </p:cNvCxnSpPr>
          <p:nvPr/>
        </p:nvCxnSpPr>
        <p:spPr>
          <a:xfrm flipH="1">
            <a:off x="5239313" y="2287938"/>
            <a:ext cx="869531" cy="36891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48" name="ลูกศรเชื่อมต่อแบบตรง 92">
            <a:extLst>
              <a:ext uri="{FF2B5EF4-FFF2-40B4-BE49-F238E27FC236}">
                <a16:creationId xmlns:a16="http://schemas.microsoft.com/office/drawing/2014/main" id="{234844B3-6319-EE42-5503-40377BB136A0}"/>
              </a:ext>
            </a:extLst>
          </p:cNvPr>
          <p:cNvCxnSpPr>
            <a:cxnSpLocks/>
            <a:stCxn id="16" idx="1"/>
            <a:endCxn id="9" idx="3"/>
          </p:cNvCxnSpPr>
          <p:nvPr/>
        </p:nvCxnSpPr>
        <p:spPr>
          <a:xfrm flipH="1" flipV="1">
            <a:off x="5239313" y="2324829"/>
            <a:ext cx="853458" cy="465837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49" name="ลูกศรเชื่อมต่อแบบตรง 93">
            <a:extLst>
              <a:ext uri="{FF2B5EF4-FFF2-40B4-BE49-F238E27FC236}">
                <a16:creationId xmlns:a16="http://schemas.microsoft.com/office/drawing/2014/main" id="{2B41FADF-1DE5-1BEA-418E-D1B0A6AA7C23}"/>
              </a:ext>
            </a:extLst>
          </p:cNvPr>
          <p:cNvCxnSpPr>
            <a:cxnSpLocks/>
            <a:stCxn id="17" idx="1"/>
            <a:endCxn id="10" idx="3"/>
          </p:cNvCxnSpPr>
          <p:nvPr/>
        </p:nvCxnSpPr>
        <p:spPr>
          <a:xfrm flipH="1">
            <a:off x="5239313" y="3443798"/>
            <a:ext cx="853458" cy="288049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50" name="ลูกศรเชื่อมต่อแบบตรง 94">
            <a:extLst>
              <a:ext uri="{FF2B5EF4-FFF2-40B4-BE49-F238E27FC236}">
                <a16:creationId xmlns:a16="http://schemas.microsoft.com/office/drawing/2014/main" id="{C1A28252-5A12-BC51-D691-ED81C4255768}"/>
              </a:ext>
            </a:extLst>
          </p:cNvPr>
          <p:cNvCxnSpPr>
            <a:cxnSpLocks/>
            <a:stCxn id="18" idx="1"/>
            <a:endCxn id="10" idx="3"/>
          </p:cNvCxnSpPr>
          <p:nvPr/>
        </p:nvCxnSpPr>
        <p:spPr>
          <a:xfrm flipH="1" flipV="1">
            <a:off x="5239313" y="3731847"/>
            <a:ext cx="884326" cy="256785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51" name="ลูกศรเชื่อมต่อแบบตรง 95">
            <a:extLst>
              <a:ext uri="{FF2B5EF4-FFF2-40B4-BE49-F238E27FC236}">
                <a16:creationId xmlns:a16="http://schemas.microsoft.com/office/drawing/2014/main" id="{8D6F9735-F544-8F68-9F45-7D393BF76BF8}"/>
              </a:ext>
            </a:extLst>
          </p:cNvPr>
          <p:cNvCxnSpPr>
            <a:cxnSpLocks/>
            <a:stCxn id="19" idx="1"/>
            <a:endCxn id="13" idx="3"/>
          </p:cNvCxnSpPr>
          <p:nvPr/>
        </p:nvCxnSpPr>
        <p:spPr>
          <a:xfrm flipH="1">
            <a:off x="5239149" y="4821872"/>
            <a:ext cx="868802" cy="483961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52" name="ลูกศรเชื่อมต่อแบบตรง 96">
            <a:extLst>
              <a:ext uri="{FF2B5EF4-FFF2-40B4-BE49-F238E27FC236}">
                <a16:creationId xmlns:a16="http://schemas.microsoft.com/office/drawing/2014/main" id="{5922C5B6-7153-32BF-F40B-187A5EFC5385}"/>
              </a:ext>
            </a:extLst>
          </p:cNvPr>
          <p:cNvCxnSpPr>
            <a:cxnSpLocks/>
            <a:stCxn id="7" idx="1"/>
            <a:endCxn id="13" idx="3"/>
          </p:cNvCxnSpPr>
          <p:nvPr/>
        </p:nvCxnSpPr>
        <p:spPr>
          <a:xfrm flipH="1" flipV="1">
            <a:off x="5239149" y="5305833"/>
            <a:ext cx="879903" cy="222161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53" name="ลูกศรเชื่อมต่อแบบตรง 97">
            <a:extLst>
              <a:ext uri="{FF2B5EF4-FFF2-40B4-BE49-F238E27FC236}">
                <a16:creationId xmlns:a16="http://schemas.microsoft.com/office/drawing/2014/main" id="{A23C027F-FE08-0BEA-AA9A-4272E17D35D7}"/>
              </a:ext>
            </a:extLst>
          </p:cNvPr>
          <p:cNvCxnSpPr>
            <a:cxnSpLocks/>
            <a:stCxn id="13" idx="1"/>
            <a:endCxn id="26" idx="3"/>
          </p:cNvCxnSpPr>
          <p:nvPr/>
        </p:nvCxnSpPr>
        <p:spPr>
          <a:xfrm flipH="1" flipV="1">
            <a:off x="1882525" y="3740531"/>
            <a:ext cx="616280" cy="1565302"/>
          </a:xfrm>
          <a:prstGeom prst="straightConnector1">
            <a:avLst/>
          </a:prstGeom>
          <a:noFill/>
          <a:ln w="31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54" name="กล่องข้อความ 2">
            <a:extLst>
              <a:ext uri="{FF2B5EF4-FFF2-40B4-BE49-F238E27FC236}">
                <a16:creationId xmlns:a16="http://schemas.microsoft.com/office/drawing/2014/main" id="{558B3F0E-C1A8-DE4C-7D3F-507950A32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02" y="4169824"/>
            <a:ext cx="1853682" cy="109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  <a:headEnd/>
            <a:tailEnd/>
          </a:ln>
          <a:effectLst/>
        </p:spPr>
        <p:txBody>
          <a:bodyPr rot="0" vert="horz" wrap="square" lIns="114789" tIns="57394" rIns="114789" bIns="57394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>
                <a:latin typeface="TH SarabunPSK"/>
                <a:ea typeface="Calibri"/>
                <a:cs typeface="Cordia New"/>
              </a:rPr>
              <a:t>KPI :</a:t>
            </a:r>
            <a:r>
              <a:rPr lang="th-TH" sz="2000">
                <a:latin typeface="Calibri"/>
                <a:ea typeface="Calibri"/>
                <a:cs typeface="TH SarabunPSK"/>
              </a:rPr>
              <a:t>อัตราการเกิดภาวะ </a:t>
            </a:r>
            <a:r>
              <a:rPr lang="en-US" sz="2000">
                <a:latin typeface="TH SarabunPSK"/>
                <a:ea typeface="Calibri"/>
                <a:cs typeface="Cordia New"/>
              </a:rPr>
              <a:t>Shock </a:t>
            </a:r>
            <a:br>
              <a:rPr lang="th-TH" sz="2000">
                <a:latin typeface="TH SarabunPSK"/>
                <a:ea typeface="Calibri"/>
                <a:cs typeface="Cordia New"/>
              </a:rPr>
            </a:br>
            <a:r>
              <a:rPr lang="th-TH" sz="2000">
                <a:latin typeface="TH SarabunPSK"/>
                <a:ea typeface="Calibri"/>
                <a:cs typeface="Cordia New"/>
              </a:rPr>
              <a:t>จาก </a:t>
            </a:r>
            <a:r>
              <a:rPr lang="en-US" sz="2000">
                <a:latin typeface="TH SarabunPSK"/>
                <a:ea typeface="Calibri"/>
                <a:cs typeface="Cordia New"/>
              </a:rPr>
              <a:t>ectopic 0 %</a:t>
            </a:r>
            <a:endParaRPr lang="en-US" sz="140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</a:pPr>
            <a:r>
              <a:rPr lang="en-US">
                <a:latin typeface="TH SarabunPSK"/>
                <a:ea typeface="Calibri"/>
                <a:cs typeface="Cordia New"/>
              </a:rPr>
              <a:t> </a:t>
            </a:r>
            <a:endParaRPr lang="en-US" sz="1400">
              <a:latin typeface="Calibri"/>
              <a:ea typeface="Calibri"/>
              <a:cs typeface="Cordia New"/>
            </a:endParaRPr>
          </a:p>
        </p:txBody>
      </p:sp>
      <p:sp>
        <p:nvSpPr>
          <p:cNvPr id="55" name="Text Box 19">
            <a:extLst>
              <a:ext uri="{FF2B5EF4-FFF2-40B4-BE49-F238E27FC236}">
                <a16:creationId xmlns:a16="http://schemas.microsoft.com/office/drawing/2014/main" id="{1C26F049-F01F-C2CF-28F4-EF5C81A10C09}"/>
              </a:ext>
            </a:extLst>
          </p:cNvPr>
          <p:cNvSpPr txBox="1"/>
          <p:nvPr/>
        </p:nvSpPr>
        <p:spPr>
          <a:xfrm>
            <a:off x="8733326" y="1989724"/>
            <a:ext cx="1172328" cy="409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14789" tIns="57394" rIns="114789" bIns="573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endParaRPr lang="en-US" sz="14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444D7F4C-A8D6-8128-61A3-E14CF0D36C4D}"/>
              </a:ext>
            </a:extLst>
          </p:cNvPr>
          <p:cNvSpPr txBox="1"/>
          <p:nvPr/>
        </p:nvSpPr>
        <p:spPr>
          <a:xfrm>
            <a:off x="8492219" y="3067043"/>
            <a:ext cx="1521519" cy="409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14789" tIns="57394" rIns="114789" bIns="573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endParaRPr lang="en-US" sz="105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FC5D3659-301C-D8B7-6EC5-13808899E7B5}"/>
              </a:ext>
            </a:extLst>
          </p:cNvPr>
          <p:cNvSpPr txBox="1"/>
          <p:nvPr/>
        </p:nvSpPr>
        <p:spPr>
          <a:xfrm>
            <a:off x="8363403" y="3658566"/>
            <a:ext cx="1142792" cy="409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14789" tIns="57394" rIns="114789" bIns="573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endParaRPr lang="en-US" sz="14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934D1AD4-31AF-CEA2-EC62-762B249F2E97}"/>
              </a:ext>
            </a:extLst>
          </p:cNvPr>
          <p:cNvSpPr txBox="1"/>
          <p:nvPr/>
        </p:nvSpPr>
        <p:spPr>
          <a:xfrm>
            <a:off x="8454769" y="6022374"/>
            <a:ext cx="1069709" cy="409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14789" tIns="57394" rIns="114789" bIns="573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endParaRPr lang="en-US" sz="14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59" name="ตัวแทนหมายเลขสไลด์ 1">
            <a:extLst>
              <a:ext uri="{FF2B5EF4-FFF2-40B4-BE49-F238E27FC236}">
                <a16:creationId xmlns:a16="http://schemas.microsoft.com/office/drawing/2014/main" id="{34A106BA-CA8E-1C99-9535-9D890218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45E68964-9426-4831-8F17-B89633F718BE}" type="slidenum">
              <a:rPr lang="en-US" smtClean="0"/>
              <a:t>38</a:t>
            </a:fld>
            <a:endParaRPr lang="en-US"/>
          </a:p>
        </p:txBody>
      </p:sp>
      <p:sp>
        <p:nvSpPr>
          <p:cNvPr id="94" name="Rounded Rectangle 3">
            <a:extLst>
              <a:ext uri="{FF2B5EF4-FFF2-40B4-BE49-F238E27FC236}">
                <a16:creationId xmlns:a16="http://schemas.microsoft.com/office/drawing/2014/main" id="{489B3592-3767-EFAD-6883-4BB0C6C56436}"/>
              </a:ext>
            </a:extLst>
          </p:cNvPr>
          <p:cNvSpPr/>
          <p:nvPr/>
        </p:nvSpPr>
        <p:spPr>
          <a:xfrm>
            <a:off x="447776" y="1444227"/>
            <a:ext cx="1321534" cy="50079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Purpose</a:t>
            </a:r>
            <a:endParaRPr lang="en-US" sz="1400" b="1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95" name="Rounded Rectangle 3">
            <a:extLst>
              <a:ext uri="{FF2B5EF4-FFF2-40B4-BE49-F238E27FC236}">
                <a16:creationId xmlns:a16="http://schemas.microsoft.com/office/drawing/2014/main" id="{5E9977D2-6042-E142-905E-83D71BED9371}"/>
              </a:ext>
            </a:extLst>
          </p:cNvPr>
          <p:cNvSpPr/>
          <p:nvPr/>
        </p:nvSpPr>
        <p:spPr>
          <a:xfrm>
            <a:off x="2806065" y="1465358"/>
            <a:ext cx="2039197" cy="50079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Primary Driver    </a:t>
            </a:r>
            <a:endParaRPr lang="en-US" sz="16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96" name="Rounded Rectangle 3">
            <a:extLst>
              <a:ext uri="{FF2B5EF4-FFF2-40B4-BE49-F238E27FC236}">
                <a16:creationId xmlns:a16="http://schemas.microsoft.com/office/drawing/2014/main" id="{3A849218-0139-E061-57D6-F502122AFE0A}"/>
              </a:ext>
            </a:extLst>
          </p:cNvPr>
          <p:cNvSpPr/>
          <p:nvPr/>
        </p:nvSpPr>
        <p:spPr>
          <a:xfrm>
            <a:off x="5959437" y="1408029"/>
            <a:ext cx="2240124" cy="50079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Secondary  Driver</a:t>
            </a:r>
            <a:endParaRPr lang="en-US" sz="16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E7F00B4-2E4D-5CE1-A4C6-CA86AB6D43D6}"/>
              </a:ext>
            </a:extLst>
          </p:cNvPr>
          <p:cNvSpPr/>
          <p:nvPr/>
        </p:nvSpPr>
        <p:spPr>
          <a:xfrm>
            <a:off x="10143022" y="1436646"/>
            <a:ext cx="1926007" cy="50079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Intervention </a:t>
            </a:r>
            <a:endParaRPr lang="en-US" sz="16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A5527E9F-8FE4-C37F-01AF-8C6C95C3DBDD}"/>
              </a:ext>
            </a:extLst>
          </p:cNvPr>
          <p:cNvSpPr/>
          <p:nvPr/>
        </p:nvSpPr>
        <p:spPr>
          <a:xfrm>
            <a:off x="8657881" y="2222842"/>
            <a:ext cx="1035314" cy="40326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1600" b="1" dirty="0" err="1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Technolog</a:t>
            </a:r>
            <a:endParaRPr lang="en-US" sz="1200" b="1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12" name="Rounded Rectangle 3">
            <a:extLst>
              <a:ext uri="{FF2B5EF4-FFF2-40B4-BE49-F238E27FC236}">
                <a16:creationId xmlns:a16="http://schemas.microsoft.com/office/drawing/2014/main" id="{6B9396D6-F419-7AFD-E674-F70B53BE2AB8}"/>
              </a:ext>
            </a:extLst>
          </p:cNvPr>
          <p:cNvSpPr/>
          <p:nvPr/>
        </p:nvSpPr>
        <p:spPr>
          <a:xfrm>
            <a:off x="8696271" y="3267849"/>
            <a:ext cx="1035314" cy="40326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16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นวัตกรรม</a:t>
            </a:r>
            <a:endParaRPr lang="en-US" sz="1000" b="1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13" name="Rounded Rectangle 3">
            <a:extLst>
              <a:ext uri="{FF2B5EF4-FFF2-40B4-BE49-F238E27FC236}">
                <a16:creationId xmlns:a16="http://schemas.microsoft.com/office/drawing/2014/main" id="{E38ACF91-9394-5C28-A677-38BCC9166907}"/>
              </a:ext>
            </a:extLst>
          </p:cNvPr>
          <p:cNvSpPr/>
          <p:nvPr/>
        </p:nvSpPr>
        <p:spPr>
          <a:xfrm>
            <a:off x="8676492" y="3910414"/>
            <a:ext cx="1074872" cy="40326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16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Technology</a:t>
            </a:r>
            <a:endParaRPr lang="en-US" sz="1200" b="1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id="{BE747218-002C-3136-71CB-497BBA965073}"/>
              </a:ext>
            </a:extLst>
          </p:cNvPr>
          <p:cNvSpPr/>
          <p:nvPr/>
        </p:nvSpPr>
        <p:spPr>
          <a:xfrm>
            <a:off x="8612919" y="4777892"/>
            <a:ext cx="1345030" cy="650759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16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EB</a:t>
            </a:r>
            <a:r>
              <a:rPr lang="th-TH" sz="16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,นวัตกรรม</a:t>
            </a:r>
            <a:r>
              <a:rPr lang="en-US" sz="16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Safety, Risk </a:t>
            </a:r>
          </a:p>
        </p:txBody>
      </p:sp>
      <p:sp>
        <p:nvSpPr>
          <p:cNvPr id="115" name="Rounded Rectangle 3">
            <a:extLst>
              <a:ext uri="{FF2B5EF4-FFF2-40B4-BE49-F238E27FC236}">
                <a16:creationId xmlns:a16="http://schemas.microsoft.com/office/drawing/2014/main" id="{560BD2B1-C83E-FB5F-E9CD-57171D7324B2}"/>
              </a:ext>
            </a:extLst>
          </p:cNvPr>
          <p:cNvSpPr/>
          <p:nvPr/>
        </p:nvSpPr>
        <p:spPr>
          <a:xfrm>
            <a:off x="8747998" y="5824033"/>
            <a:ext cx="1074872" cy="40326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16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Technology</a:t>
            </a:r>
            <a:endParaRPr lang="en-US" sz="1200" b="1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6926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BEEA32F8-B16D-5914-023A-C34793113D91}"/>
              </a:ext>
            </a:extLst>
          </p:cNvPr>
          <p:cNvSpPr/>
          <p:nvPr/>
        </p:nvSpPr>
        <p:spPr>
          <a:xfrm>
            <a:off x="3143346" y="1439923"/>
            <a:ext cx="5289180" cy="53041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2B7DEF-0E19-0B0D-FEE6-DBDE4690BF4A}"/>
              </a:ext>
            </a:extLst>
          </p:cNvPr>
          <p:cNvSpPr/>
          <p:nvPr/>
        </p:nvSpPr>
        <p:spPr>
          <a:xfrm>
            <a:off x="7302636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444807-5BA4-21BD-F0EE-CAA94EBF170F}"/>
              </a:ext>
            </a:extLst>
          </p:cNvPr>
          <p:cNvSpPr/>
          <p:nvPr/>
        </p:nvSpPr>
        <p:spPr>
          <a:xfrm>
            <a:off x="4907119" y="2235200"/>
            <a:ext cx="2101895" cy="323005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6FF1E4-FC38-79EC-CE38-39188C3CA1F2}"/>
              </a:ext>
            </a:extLst>
          </p:cNvPr>
          <p:cNvSpPr/>
          <p:nvPr/>
        </p:nvSpPr>
        <p:spPr>
          <a:xfrm>
            <a:off x="2581299" y="2235200"/>
            <a:ext cx="2101895" cy="322240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F49B25-4DD8-D666-FD7D-6E0A0A7CBB1C}"/>
              </a:ext>
            </a:extLst>
          </p:cNvPr>
          <p:cNvSpPr/>
          <p:nvPr/>
        </p:nvSpPr>
        <p:spPr>
          <a:xfrm>
            <a:off x="255479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8" name="Freeform 62">
            <a:extLst>
              <a:ext uri="{FF2B5EF4-FFF2-40B4-BE49-F238E27FC236}">
                <a16:creationId xmlns:a16="http://schemas.microsoft.com/office/drawing/2014/main" id="{AA2C946A-E792-EA46-9DD5-7E4683D75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" y="4954253"/>
            <a:ext cx="2456251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Assessment /Investigation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At ER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)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9" name="Freeform 133">
            <a:extLst>
              <a:ext uri="{FF2B5EF4-FFF2-40B4-BE49-F238E27FC236}">
                <a16:creationId xmlns:a16="http://schemas.microsoft.com/office/drawing/2014/main" id="{F866A894-8AA1-6C2D-E302-D517731DA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792" y="4961744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</p:txBody>
      </p:sp>
      <p:sp>
        <p:nvSpPr>
          <p:cNvPr id="13" name="Freeform 203">
            <a:extLst>
              <a:ext uri="{FF2B5EF4-FFF2-40B4-BE49-F238E27FC236}">
                <a16:creationId xmlns:a16="http://schemas.microsoft.com/office/drawing/2014/main" id="{D008134C-D02B-36E2-2672-5EFCFECD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413" y="4954253"/>
            <a:ext cx="2319695" cy="775865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วางแผนจำหน่าย</a:t>
            </a:r>
            <a:endParaRPr lang="en-US" sz="14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B0FBF2-80A1-6101-4309-CE0146CEEBEE}"/>
              </a:ext>
            </a:extLst>
          </p:cNvPr>
          <p:cNvSpPr/>
          <p:nvPr/>
        </p:nvSpPr>
        <p:spPr>
          <a:xfrm>
            <a:off x="9738101" y="2235198"/>
            <a:ext cx="2101895" cy="3237561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6" name="Freeform 133">
            <a:extLst>
              <a:ext uri="{FF2B5EF4-FFF2-40B4-BE49-F238E27FC236}">
                <a16:creationId xmlns:a16="http://schemas.microsoft.com/office/drawing/2014/main" id="{32C1234A-2A0C-BA91-7D87-093210A5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456" y="4953425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ดูแลต่อเนื่อง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E5ABF-757B-F01F-0914-6E2DFEE7F21D}"/>
              </a:ext>
            </a:extLst>
          </p:cNvPr>
          <p:cNvSpPr txBox="1"/>
          <p:nvPr/>
        </p:nvSpPr>
        <p:spPr>
          <a:xfrm>
            <a:off x="242940" y="2527794"/>
            <a:ext cx="2021764" cy="1472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Risk </a:t>
            </a:r>
            <a:endParaRPr lang="en-US" sz="24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พบแพทย์ช้า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Miss diagnosis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Delayed diagnosis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89B9F-02F5-D53C-1656-0EA1031AE743}"/>
              </a:ext>
            </a:extLst>
          </p:cNvPr>
          <p:cNvSpPr txBox="1"/>
          <p:nvPr/>
        </p:nvSpPr>
        <p:spPr>
          <a:xfrm>
            <a:off x="2572134" y="2526038"/>
            <a:ext cx="2101895" cy="1472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Risk</a:t>
            </a:r>
            <a:r>
              <a:rPr lang="en-US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ประเมินไม่ครอบคลุม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Missed/delayed diagnosis</a:t>
            </a:r>
          </a:p>
          <a:p>
            <a:pPr algn="ctr">
              <a:lnSpc>
                <a:spcPct val="115000"/>
              </a:lnSpc>
            </a:pPr>
            <a:r>
              <a:rPr lang="th-TH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 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38B676-D019-DB74-FBE0-015EA580FB4B}"/>
              </a:ext>
            </a:extLst>
          </p:cNvPr>
          <p:cNvSpPr txBox="1"/>
          <p:nvPr/>
        </p:nvSpPr>
        <p:spPr>
          <a:xfrm>
            <a:off x="4981915" y="2526039"/>
            <a:ext cx="2061947" cy="1472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Risk</a:t>
            </a:r>
            <a:r>
              <a:rPr lang="en-US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- Delayed surgery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การเกิดภาวะแทรกซ้อน </a:t>
            </a: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hypovolemic shock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29FC70-01A3-4D5F-D25C-ED6AB998CDF9}"/>
              </a:ext>
            </a:extLst>
          </p:cNvPr>
          <p:cNvSpPr txBox="1"/>
          <p:nvPr/>
        </p:nvSpPr>
        <p:spPr>
          <a:xfrm>
            <a:off x="7361701" y="2526039"/>
            <a:ext cx="2013118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Risk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การวางแผนจำหน่ายไม่ครอบคลุมปัญหาทำให้ผู้ป่วย/ผู้ดูแลขาดความตระหนักในการดูแลตัวเอง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เฝ้าระวังการเกิด </a:t>
            </a: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Ectopic pregnancy </a:t>
            </a: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ในครั้งต่อไป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 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E6B7CE-0FC1-21AB-9C7B-D6E67FAED37E}"/>
              </a:ext>
            </a:extLst>
          </p:cNvPr>
          <p:cNvSpPr txBox="1"/>
          <p:nvPr/>
        </p:nvSpPr>
        <p:spPr>
          <a:xfrm>
            <a:off x="9854986" y="2526039"/>
            <a:ext cx="2094655" cy="1472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Risk</a:t>
            </a:r>
            <a:r>
              <a:rPr lang="en-US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การสื่อสารข้อมูลไม่มีประสิทธิภาพ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การตอบกลับข้อมูลไม่สมบูรณ์</a:t>
            </a:r>
            <a:endParaRPr lang="en-US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9152F2-6DC3-A5EB-0F03-045A9EBB5735}"/>
              </a:ext>
            </a:extLst>
          </p:cNvPr>
          <p:cNvSpPr txBox="1"/>
          <p:nvPr/>
        </p:nvSpPr>
        <p:spPr>
          <a:xfrm>
            <a:off x="2779417" y="1456445"/>
            <a:ext cx="611155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56"/>
              </a:spcAft>
            </a:pPr>
            <a:r>
              <a:rPr lang="en-US" sz="20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Process Flowchart </a:t>
            </a:r>
            <a:r>
              <a:rPr lang="th-TH" sz="20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การดูแลผู้ป่วยที่มีภาวะ</a:t>
            </a:r>
            <a:r>
              <a:rPr lang="en-US" sz="2000" b="1" dirty="0"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Ectopic pregnancy</a:t>
            </a:r>
            <a:endParaRPr lang="en-US" sz="10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4" name="ชื่อเรื่อง 1">
            <a:extLst>
              <a:ext uri="{FF2B5EF4-FFF2-40B4-BE49-F238E27FC236}">
                <a16:creationId xmlns:a16="http://schemas.microsoft.com/office/drawing/2014/main" id="{CF11F5CD-1158-2E49-4625-25D6C2F3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547" y="874423"/>
            <a:ext cx="5236955" cy="51543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Ectopic pregnancy</a:t>
            </a:r>
            <a:br>
              <a:rPr lang="en-US" sz="3600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</a:br>
            <a:endParaRPr lang="th-TH" sz="6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Freeform 62">
            <a:extLst>
              <a:ext uri="{FF2B5EF4-FFF2-40B4-BE49-F238E27FC236}">
                <a16:creationId xmlns:a16="http://schemas.microsoft.com/office/drawing/2014/main" id="{AC20883E-B248-29DD-9282-F6E81B8C9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119" y="4928530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ดูแลรักษา</a:t>
            </a:r>
          </a:p>
          <a:p>
            <a:pPr algn="ctr"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ER,Ward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)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540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3DAC06EA-07DC-C169-65A9-FFB27019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286" y="379387"/>
            <a:ext cx="4679907" cy="70248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ผู้รับบริการและความต้องการ</a:t>
            </a:r>
            <a:endParaRPr lang="en-US" altLang="en-US" sz="40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99114-837E-936D-CDDA-7D3EEA2DF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778" y="1365569"/>
            <a:ext cx="3583453" cy="39470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กลุ่มญาติผู้ป่วย</a:t>
            </a:r>
            <a:r>
              <a:rPr lang="en-US" altLang="en-US" sz="2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/ </a:t>
            </a:r>
            <a:r>
              <a:rPr lang="th-TH" altLang="en-US" sz="2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ชุมชน</a:t>
            </a:r>
            <a:r>
              <a:rPr lang="en-US" altLang="en-US" sz="2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/</a:t>
            </a:r>
            <a:r>
              <a:rPr lang="th-TH" altLang="en-US" sz="2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และเครือข่ายบริการ</a:t>
            </a:r>
            <a:r>
              <a:rPr lang="en-US" altLang="en-US" sz="20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</a:t>
            </a:r>
          </a:p>
        </p:txBody>
      </p:sp>
      <p:graphicFrame>
        <p:nvGraphicFramePr>
          <p:cNvPr id="6" name="ตาราง 3">
            <a:extLst>
              <a:ext uri="{FF2B5EF4-FFF2-40B4-BE49-F238E27FC236}">
                <a16:creationId xmlns:a16="http://schemas.microsoft.com/office/drawing/2014/main" id="{188D6B39-12D2-7E4E-B868-1EC972DC83FB}"/>
              </a:ext>
            </a:extLst>
          </p:cNvPr>
          <p:cNvGraphicFramePr>
            <a:graphicFrameLocks noGrp="1"/>
          </p:cNvGraphicFramePr>
          <p:nvPr/>
        </p:nvGraphicFramePr>
        <p:xfrm>
          <a:off x="696034" y="1968049"/>
          <a:ext cx="10828422" cy="45442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5542">
                  <a:extLst>
                    <a:ext uri="{9D8B030D-6E8A-4147-A177-3AD203B41FA5}">
                      <a16:colId xmlns:a16="http://schemas.microsoft.com/office/drawing/2014/main" val="4134963261"/>
                    </a:ext>
                  </a:extLst>
                </a:gridCol>
                <a:gridCol w="8002880">
                  <a:extLst>
                    <a:ext uri="{9D8B030D-6E8A-4147-A177-3AD203B41FA5}">
                      <a16:colId xmlns:a16="http://schemas.microsoft.com/office/drawing/2014/main" val="875039059"/>
                    </a:ext>
                  </a:extLst>
                </a:gridCol>
              </a:tblGrid>
              <a:tr h="402341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chemeClr val="lt1"/>
                          </a:solidFill>
                          <a:effectLst/>
                        </a:rPr>
                        <a:t>กลุ่มผู้รับผลงานอื่นๆ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th-TH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ความต้องการ</a:t>
                      </a:r>
                      <a:endParaRPr lang="th-TH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012194326"/>
                  </a:ext>
                </a:extLst>
              </a:tr>
              <a:tr h="1072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ญาติผู้ป่วย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 การติดต่อประสานงานที่ดี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-ได้รับทราบข้อมูลเกี่ยวกับการเจ็บป่วยการมีส่วนร่วมในการวางแผนดูแลสุขภาพผู้รับบริการ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-อยู่ในสิ่งแวดล้อมที่สะอาดปลอดภัยและเอื้อต่อการส่งเสริมสุขภาพ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2987931282"/>
                  </a:ext>
                </a:extLst>
              </a:tr>
              <a:tr h="1017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รพ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th-TH" sz="1800" dirty="0">
                          <a:effectLst/>
                        </a:rPr>
                        <a:t>สต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h-TH" sz="1800" b="1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-การประสานงานที่ดีและเป็นระบบ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-การส่งต่อข้อมูลและผลงานอย่างมีคุณภาพถูกต้องครบถ้วน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-การสนับสนุนองค์ความรู้และการดำเนินงานด้านการส่งเสริมสุขภาพอย่างยั่งยืน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1795123308"/>
                  </a:ext>
                </a:extLst>
              </a:tr>
              <a:tr h="10257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รพ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th-TH" sz="1800" dirty="0">
                          <a:effectLst/>
                        </a:rPr>
                        <a:t>ชุมชนในเครือข่าย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-แนวทางการดูแลรักษาผู้รับบริการปฏิบัติเป็นไปในแนวเดียวกัน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-การประสานงานที่ดีและเป็นระบบ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-การส่งต่อข้อมูลและผลงานอย่างมีคุณภาพถูกต้องครบถ้วน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2755243784"/>
                  </a:ext>
                </a:extLst>
              </a:tr>
              <a:tr h="10257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รพ</a:t>
                      </a:r>
                      <a:r>
                        <a:rPr lang="th-TH" sz="1800" dirty="0" err="1">
                          <a:effectLst/>
                        </a:rPr>
                        <a:t>ท</a:t>
                      </a:r>
                      <a:r>
                        <a:rPr lang="en-US" sz="1800" dirty="0">
                          <a:effectLst/>
                        </a:rPr>
                        <a:t>. /</a:t>
                      </a:r>
                      <a:r>
                        <a:rPr lang="th-TH" sz="1800" dirty="0">
                          <a:effectLst/>
                        </a:rPr>
                        <a:t>รพ</a:t>
                      </a:r>
                      <a:r>
                        <a:rPr lang="th-TH" sz="1800" dirty="0" err="1">
                          <a:effectLst/>
                        </a:rPr>
                        <a:t>ศ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th-TH" sz="1800" dirty="0">
                          <a:effectLst/>
                        </a:rPr>
                        <a:t>ที่รับ</a:t>
                      </a:r>
                      <a:r>
                        <a:rPr lang="en-US" sz="1800" dirty="0">
                          <a:effectLst/>
                        </a:rPr>
                        <a:t> Refer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th-TH" sz="1800" dirty="0">
                          <a:effectLst/>
                        </a:rPr>
                        <a:t>การประสานงานที่ดีเพื่อให้ทีมผู้ร่วมดูแลเตรียมพร้อมในการรักษาพยาบาลอย่างต่อเนื่องมีความคล่องตัวสะดวกรวดเร็วและมีประสิทธิภาพ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</a:rPr>
                        <a:t>-การส่งต่อข้อมูลและผลงานอย่างมีคุณภาพถูกต้อง ครบถ้วน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265845929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C3E222F-52CF-6C2D-3871-8D84390F24EE}"/>
              </a:ext>
            </a:extLst>
          </p:cNvPr>
          <p:cNvGrpSpPr/>
          <p:nvPr/>
        </p:nvGrpSpPr>
        <p:grpSpPr>
          <a:xfrm>
            <a:off x="1329931" y="1466892"/>
            <a:ext cx="414847" cy="366602"/>
            <a:chOff x="1049034" y="1668868"/>
            <a:chExt cx="414847" cy="36660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5C8A2B9-86A5-0742-1915-BF5FB0E0B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55B89D4-D6B6-D923-65BB-6DF4CBD4E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9326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2035906" y="188615"/>
            <a:ext cx="950585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2163369" y="180210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69" y="-15945"/>
            <a:ext cx="1241777" cy="1756513"/>
          </a:xfrm>
          <a:prstGeom prst="rect">
            <a:avLst/>
          </a:prstGeom>
        </p:spPr>
      </p:pic>
      <p:graphicFrame>
        <p:nvGraphicFramePr>
          <p:cNvPr id="3" name="ตาราง 3">
            <a:extLst>
              <a:ext uri="{FF2B5EF4-FFF2-40B4-BE49-F238E27FC236}">
                <a16:creationId xmlns:a16="http://schemas.microsoft.com/office/drawing/2014/main" id="{DBC3183B-4D8E-9EE7-971B-044ADEAC559B}"/>
              </a:ext>
            </a:extLst>
          </p:cNvPr>
          <p:cNvGraphicFramePr>
            <a:graphicFrameLocks noGrp="1"/>
          </p:cNvGraphicFramePr>
          <p:nvPr/>
        </p:nvGraphicFramePr>
        <p:xfrm>
          <a:off x="443601" y="1362843"/>
          <a:ext cx="11333288" cy="519661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29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2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ข้อกำหนดกระบวนการ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detection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diagnosis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-ได้รับการวินิจฉัยที่ถูกต้องและทันเวลา </a:t>
                      </a:r>
                      <a:r>
                        <a:rPr lang="en-US" sz="1600" u="sng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</a:t>
                      </a:r>
                      <a:r>
                        <a:rPr lang="th-TH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95</a:t>
                      </a: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 Technology 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 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ectopic pregnancy 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ไม่มีภาวะ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hypovolemic shock 100%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ร้อยละของผู้ป่วยที่ไม่มีภาวะ</a:t>
                      </a: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hypovolemic shock 100%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 CPG safety/Risk-based thinking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-อัตราของผู้ป่วยไม่มี ภาวะ 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shock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อัตราการผ่าตัดผู้ป่วยที่มี 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hypovolemic shock 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 30 นาที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-อัตราผู้ป่วยไม่มีภาวะ 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hypovolemic shock 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ได้รับการรักษาตาม 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มีแนวทางการให้ยาป้องกันการชัก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-Evidence/CPG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ฝึกทักษะการแลผู้ป่วย ของตนเองและญาติ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 ความรู้ความสามารถของผู้ป่วยและญาติ ก่อนจำหน่าย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 design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 &amp; Empowerment </a:t>
                      </a:r>
                      <a:endParaRPr lang="en-US" sz="16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 education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ร้อยละผลการประเมินความสามารถในการดูแลตนเองที่บ้านของผู้ป่วยและครอบครัว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Humanized healthcare Human-centered design 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 of care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Home visit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อัตราการเยี่ยมบ้าน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 design, technology </a:t>
                      </a:r>
                      <a:endParaRPr lang="en-US" sz="16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91153" marR="9115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9927110-AF3D-F7F2-5CA4-E7FA5BBE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55" y="435139"/>
            <a:ext cx="11235255" cy="60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789" tIns="57394" rIns="114789" bIns="57394" numCol="1" anchor="ctr" anchorCtr="0" compatLnSpc="1">
            <a:prstTxWarp prst="textNoShape">
              <a:avLst/>
            </a:prstTxWarp>
            <a:spAutoFit/>
          </a:bodyPr>
          <a:lstStyle/>
          <a:p>
            <a:pPr indent="573947" algn="ctr" defTabSz="1147891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itchFamily="34" charset="0"/>
                <a:cs typeface="Browallia New" pitchFamily="34" charset="-34"/>
              </a:rPr>
              <a:t>การจัดกระบวนการ การดูแลผู้ป่วย ที่มีภาวะ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itchFamily="34" charset="0"/>
                <a:cs typeface="Browallia New" pitchFamily="34" charset="-34"/>
              </a:rPr>
              <a:t> Ectopic pregnancy</a:t>
            </a:r>
            <a:endParaRPr lang="en-US" sz="2400" dirty="0">
              <a:solidFill>
                <a:schemeClr val="bg1"/>
              </a:solidFill>
              <a:latin typeface="Browallia New" panose="020B0604020202020204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8643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458860" y="393175"/>
            <a:ext cx="10391602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549586" y="39317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24" y="188615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386AE4-F723-8978-4846-7FF3BD2A748B}"/>
              </a:ext>
            </a:extLst>
          </p:cNvPr>
          <p:cNvSpPr txBox="1"/>
          <p:nvPr/>
        </p:nvSpPr>
        <p:spPr>
          <a:xfrm>
            <a:off x="2955563" y="648189"/>
            <a:ext cx="8894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ร้อยละผู้ป่วย </a:t>
            </a:r>
            <a:r>
              <a:rPr lang="en-US" sz="28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Ectopic </a:t>
            </a:r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ที่เกิดภาวะ </a:t>
            </a:r>
            <a:r>
              <a:rPr lang="en-US" sz="28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Shock </a:t>
            </a:r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จาก </a:t>
            </a:r>
            <a:r>
              <a:rPr lang="en-US" sz="28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ER </a:t>
            </a:r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ก่อนถึงหน่วยงาน ปี 2562-2566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แผนภูมิ 4">
            <a:extLst>
              <a:ext uri="{FF2B5EF4-FFF2-40B4-BE49-F238E27FC236}">
                <a16:creationId xmlns:a16="http://schemas.microsoft.com/office/drawing/2014/main" id="{9CDCEC0B-C3CD-6833-B391-B3A6F552B65E}"/>
              </a:ext>
            </a:extLst>
          </p:cNvPr>
          <p:cNvGraphicFramePr/>
          <p:nvPr/>
        </p:nvGraphicFramePr>
        <p:xfrm>
          <a:off x="1532831" y="1888133"/>
          <a:ext cx="9571421" cy="440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คำบรรยายภาพแบบสี่เหลี่ยมมุมมน 15">
            <a:extLst>
              <a:ext uri="{FF2B5EF4-FFF2-40B4-BE49-F238E27FC236}">
                <a16:creationId xmlns:a16="http://schemas.microsoft.com/office/drawing/2014/main" id="{005AF939-C211-2744-0901-E1983389906B}"/>
              </a:ext>
            </a:extLst>
          </p:cNvPr>
          <p:cNvSpPr/>
          <p:nvPr/>
        </p:nvSpPr>
        <p:spPr>
          <a:xfrm>
            <a:off x="2837897" y="2372263"/>
            <a:ext cx="2835315" cy="1244061"/>
          </a:xfrm>
          <a:prstGeom prst="wedgeRoundRectCallout">
            <a:avLst>
              <a:gd name="adj1" fmla="val 65645"/>
              <a:gd name="adj2" fmla="val 3996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4789" tIns="57394" rIns="114789" bIns="57394" rtlCol="0" anchor="ctr"/>
          <a:lstStyle/>
          <a:p>
            <a:pPr>
              <a:lnSpc>
                <a:spcPct val="115000"/>
              </a:lnSpc>
            </a:pPr>
            <a:r>
              <a:rPr lang="en-US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Early detection 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Early diagnosis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Fast track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Near miss conference </a:t>
            </a:r>
          </a:p>
        </p:txBody>
      </p:sp>
    </p:spTree>
    <p:extLst>
      <p:ext uri="{BB962C8B-B14F-4D97-AF65-F5344CB8AC3E}">
        <p14:creationId xmlns:p14="http://schemas.microsoft.com/office/powerpoint/2010/main" val="2475192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540121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9F7005-B8DF-3290-8A5C-2257AE913D69}"/>
              </a:ext>
            </a:extLst>
          </p:cNvPr>
          <p:cNvSpPr txBox="1"/>
          <p:nvPr/>
        </p:nvSpPr>
        <p:spPr>
          <a:xfrm>
            <a:off x="5168900" y="320518"/>
            <a:ext cx="2694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Fetal distress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3" name="Google Shape;476;p29">
            <a:extLst>
              <a:ext uri="{FF2B5EF4-FFF2-40B4-BE49-F238E27FC236}">
                <a16:creationId xmlns:a16="http://schemas.microsoft.com/office/drawing/2014/main" id="{89A49FE4-9874-167E-C182-34224F8BAE79}"/>
              </a:ext>
            </a:extLst>
          </p:cNvPr>
          <p:cNvGrpSpPr/>
          <p:nvPr/>
        </p:nvGrpSpPr>
        <p:grpSpPr>
          <a:xfrm>
            <a:off x="7857" y="3694922"/>
            <a:ext cx="3019466" cy="2931395"/>
            <a:chOff x="2778897" y="2316972"/>
            <a:chExt cx="2474429" cy="2402254"/>
          </a:xfrm>
        </p:grpSpPr>
        <p:grpSp>
          <p:nvGrpSpPr>
            <p:cNvPr id="6" name="Google Shape;477;p29">
              <a:extLst>
                <a:ext uri="{FF2B5EF4-FFF2-40B4-BE49-F238E27FC236}">
                  <a16:creationId xmlns:a16="http://schemas.microsoft.com/office/drawing/2014/main" id="{8480F8B6-4B25-DB84-079C-C4B8C12DBFC4}"/>
                </a:ext>
              </a:extLst>
            </p:cNvPr>
            <p:cNvGrpSpPr/>
            <p:nvPr/>
          </p:nvGrpSpPr>
          <p:grpSpPr>
            <a:xfrm>
              <a:off x="2778897" y="2316972"/>
              <a:ext cx="2474429" cy="2402254"/>
              <a:chOff x="2778897" y="2316972"/>
              <a:chExt cx="2474429" cy="2402254"/>
            </a:xfrm>
          </p:grpSpPr>
          <p:sp>
            <p:nvSpPr>
              <p:cNvPr id="10" name="Google Shape;478;p29">
                <a:extLst>
                  <a:ext uri="{FF2B5EF4-FFF2-40B4-BE49-F238E27FC236}">
                    <a16:creationId xmlns:a16="http://schemas.microsoft.com/office/drawing/2014/main" id="{0DD576B0-9414-03F7-C492-29146351960C}"/>
                  </a:ext>
                </a:extLst>
              </p:cNvPr>
              <p:cNvSpPr/>
              <p:nvPr/>
            </p:nvSpPr>
            <p:spPr>
              <a:xfrm>
                <a:off x="3101206" y="2316972"/>
                <a:ext cx="1004354" cy="1023706"/>
              </a:xfrm>
              <a:custGeom>
                <a:avLst/>
                <a:gdLst/>
                <a:ahLst/>
                <a:cxnLst/>
                <a:rect l="l" t="t" r="r" b="b"/>
                <a:pathLst>
                  <a:path w="33370" h="34013" extrusionOk="0">
                    <a:moveTo>
                      <a:pt x="17738" y="0"/>
                    </a:moveTo>
                    <a:cubicBezTo>
                      <a:pt x="16187" y="0"/>
                      <a:pt x="14494" y="494"/>
                      <a:pt x="12944" y="2004"/>
                    </a:cubicBezTo>
                    <a:cubicBezTo>
                      <a:pt x="8475" y="6357"/>
                      <a:pt x="9584" y="13061"/>
                      <a:pt x="8806" y="15114"/>
                    </a:cubicBezTo>
                    <a:cubicBezTo>
                      <a:pt x="8028" y="17166"/>
                      <a:pt x="1" y="24797"/>
                      <a:pt x="2003" y="28008"/>
                    </a:cubicBezTo>
                    <a:cubicBezTo>
                      <a:pt x="3524" y="30453"/>
                      <a:pt x="10066" y="34013"/>
                      <a:pt x="17275" y="34013"/>
                    </a:cubicBezTo>
                    <a:cubicBezTo>
                      <a:pt x="19485" y="34013"/>
                      <a:pt x="21758" y="33678"/>
                      <a:pt x="23968" y="32874"/>
                    </a:cubicBezTo>
                    <a:cubicBezTo>
                      <a:pt x="33370" y="29448"/>
                      <a:pt x="29380" y="22479"/>
                      <a:pt x="29000" y="20807"/>
                    </a:cubicBezTo>
                    <a:cubicBezTo>
                      <a:pt x="28851" y="20162"/>
                      <a:pt x="28056" y="17034"/>
                      <a:pt x="28271" y="13508"/>
                    </a:cubicBezTo>
                    <a:cubicBezTo>
                      <a:pt x="28642" y="7784"/>
                      <a:pt x="27991" y="1673"/>
                      <a:pt x="24028" y="1673"/>
                    </a:cubicBezTo>
                    <a:cubicBezTo>
                      <a:pt x="23739" y="1673"/>
                      <a:pt x="23432" y="1705"/>
                      <a:pt x="23107" y="1773"/>
                    </a:cubicBezTo>
                    <a:cubicBezTo>
                      <a:pt x="23107" y="1773"/>
                      <a:pt x="20676" y="0"/>
                      <a:pt x="177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79;p29">
                <a:extLst>
                  <a:ext uri="{FF2B5EF4-FFF2-40B4-BE49-F238E27FC236}">
                    <a16:creationId xmlns:a16="http://schemas.microsoft.com/office/drawing/2014/main" id="{38DE988E-1E2C-4E59-E25F-4C587E2C0ADA}"/>
                  </a:ext>
                </a:extLst>
              </p:cNvPr>
              <p:cNvSpPr/>
              <p:nvPr/>
            </p:nvSpPr>
            <p:spPr>
              <a:xfrm>
                <a:off x="3278567" y="2718528"/>
                <a:ext cx="152474" cy="259591"/>
              </a:xfrm>
              <a:custGeom>
                <a:avLst/>
                <a:gdLst/>
                <a:ahLst/>
                <a:cxnLst/>
                <a:rect l="l" t="t" r="r" b="b"/>
                <a:pathLst>
                  <a:path w="5066" h="8625" fill="none" extrusionOk="0">
                    <a:moveTo>
                      <a:pt x="0" y="8624"/>
                    </a:moveTo>
                    <a:cubicBezTo>
                      <a:pt x="0" y="8624"/>
                      <a:pt x="5065" y="4122"/>
                      <a:pt x="5065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80;p29">
                <a:extLst>
                  <a:ext uri="{FF2B5EF4-FFF2-40B4-BE49-F238E27FC236}">
                    <a16:creationId xmlns:a16="http://schemas.microsoft.com/office/drawing/2014/main" id="{4F8B6595-5046-A1F3-D127-5F17F535C228}"/>
                  </a:ext>
                </a:extLst>
              </p:cNvPr>
              <p:cNvSpPr/>
              <p:nvPr/>
            </p:nvSpPr>
            <p:spPr>
              <a:xfrm>
                <a:off x="3431490" y="2755879"/>
                <a:ext cx="52340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4139" fill="none" extrusionOk="0">
                    <a:moveTo>
                      <a:pt x="1" y="4139"/>
                    </a:moveTo>
                    <a:cubicBezTo>
                      <a:pt x="1" y="4139"/>
                      <a:pt x="1739" y="1822"/>
                      <a:pt x="1689" y="1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81;p29">
                <a:extLst>
                  <a:ext uri="{FF2B5EF4-FFF2-40B4-BE49-F238E27FC236}">
                    <a16:creationId xmlns:a16="http://schemas.microsoft.com/office/drawing/2014/main" id="{DB3B850D-D471-46FD-A259-5DFFD907C61C}"/>
                  </a:ext>
                </a:extLst>
              </p:cNvPr>
              <p:cNvSpPr/>
              <p:nvPr/>
            </p:nvSpPr>
            <p:spPr>
              <a:xfrm>
                <a:off x="3475822" y="2373796"/>
                <a:ext cx="90714" cy="85206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831" fill="none" extrusionOk="0">
                    <a:moveTo>
                      <a:pt x="3013" y="0"/>
                    </a:moveTo>
                    <a:cubicBezTo>
                      <a:pt x="3013" y="0"/>
                      <a:pt x="1209" y="2384"/>
                      <a:pt x="1" y="2831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82;p29">
                <a:extLst>
                  <a:ext uri="{FF2B5EF4-FFF2-40B4-BE49-F238E27FC236}">
                    <a16:creationId xmlns:a16="http://schemas.microsoft.com/office/drawing/2014/main" id="{3D8F7669-777B-598D-D869-E69D506B0DE8}"/>
                  </a:ext>
                </a:extLst>
              </p:cNvPr>
              <p:cNvSpPr/>
              <p:nvPr/>
            </p:nvSpPr>
            <p:spPr>
              <a:xfrm>
                <a:off x="3769749" y="2328951"/>
                <a:ext cx="36900" cy="57817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921" extrusionOk="0">
                    <a:moveTo>
                      <a:pt x="67" y="1"/>
                    </a:moveTo>
                    <a:lnTo>
                      <a:pt x="0" y="100"/>
                    </a:lnTo>
                    <a:cubicBezTo>
                      <a:pt x="232" y="332"/>
                      <a:pt x="414" y="613"/>
                      <a:pt x="530" y="911"/>
                    </a:cubicBezTo>
                    <a:cubicBezTo>
                      <a:pt x="580" y="1060"/>
                      <a:pt x="613" y="1192"/>
                      <a:pt x="613" y="1341"/>
                    </a:cubicBezTo>
                    <a:cubicBezTo>
                      <a:pt x="596" y="1474"/>
                      <a:pt x="580" y="1606"/>
                      <a:pt x="514" y="1739"/>
                    </a:cubicBezTo>
                    <a:lnTo>
                      <a:pt x="1192" y="1921"/>
                    </a:lnTo>
                    <a:cubicBezTo>
                      <a:pt x="1225" y="1689"/>
                      <a:pt x="1209" y="1474"/>
                      <a:pt x="1159" y="1275"/>
                    </a:cubicBezTo>
                    <a:cubicBezTo>
                      <a:pt x="1109" y="1077"/>
                      <a:pt x="1027" y="878"/>
                      <a:pt x="911" y="712"/>
                    </a:cubicBezTo>
                    <a:cubicBezTo>
                      <a:pt x="795" y="563"/>
                      <a:pt x="663" y="431"/>
                      <a:pt x="530" y="299"/>
                    </a:cubicBezTo>
                    <a:cubicBezTo>
                      <a:pt x="381" y="183"/>
                      <a:pt x="232" y="83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83;p29">
                <a:extLst>
                  <a:ext uri="{FF2B5EF4-FFF2-40B4-BE49-F238E27FC236}">
                    <a16:creationId xmlns:a16="http://schemas.microsoft.com/office/drawing/2014/main" id="{315C2766-3AFA-B8E4-9728-87F715D6FC4A}"/>
                  </a:ext>
                </a:extLst>
              </p:cNvPr>
              <p:cNvSpPr/>
              <p:nvPr/>
            </p:nvSpPr>
            <p:spPr>
              <a:xfrm>
                <a:off x="3263112" y="3926085"/>
                <a:ext cx="873851" cy="791614"/>
              </a:xfrm>
              <a:custGeom>
                <a:avLst/>
                <a:gdLst/>
                <a:ahLst/>
                <a:cxnLst/>
                <a:rect l="l" t="t" r="r" b="b"/>
                <a:pathLst>
                  <a:path w="29034" h="26352" extrusionOk="0">
                    <a:moveTo>
                      <a:pt x="27660" y="1"/>
                    </a:moveTo>
                    <a:lnTo>
                      <a:pt x="1358" y="2020"/>
                    </a:lnTo>
                    <a:lnTo>
                      <a:pt x="1" y="26352"/>
                    </a:lnTo>
                    <a:lnTo>
                      <a:pt x="12862" y="26352"/>
                    </a:lnTo>
                    <a:lnTo>
                      <a:pt x="13474" y="12167"/>
                    </a:lnTo>
                    <a:lnTo>
                      <a:pt x="14749" y="12167"/>
                    </a:lnTo>
                    <a:lnTo>
                      <a:pt x="15030" y="26352"/>
                    </a:lnTo>
                    <a:lnTo>
                      <a:pt x="29033" y="26352"/>
                    </a:lnTo>
                    <a:lnTo>
                      <a:pt x="276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84;p29">
                <a:extLst>
                  <a:ext uri="{FF2B5EF4-FFF2-40B4-BE49-F238E27FC236}">
                    <a16:creationId xmlns:a16="http://schemas.microsoft.com/office/drawing/2014/main" id="{9B6DB6E7-A6A3-8FDB-5B23-DCC6404CC22F}"/>
                  </a:ext>
                </a:extLst>
              </p:cNvPr>
              <p:cNvSpPr/>
              <p:nvPr/>
            </p:nvSpPr>
            <p:spPr>
              <a:xfrm>
                <a:off x="3669617" y="4005301"/>
                <a:ext cx="45869" cy="39488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12" extrusionOk="0">
                    <a:moveTo>
                      <a:pt x="878" y="1"/>
                    </a:moveTo>
                    <a:cubicBezTo>
                      <a:pt x="298" y="1"/>
                      <a:pt x="0" y="712"/>
                      <a:pt x="414" y="1126"/>
                    </a:cubicBezTo>
                    <a:cubicBezTo>
                      <a:pt x="547" y="1254"/>
                      <a:pt x="710" y="1312"/>
                      <a:pt x="868" y="1312"/>
                    </a:cubicBezTo>
                    <a:cubicBezTo>
                      <a:pt x="1203" y="1312"/>
                      <a:pt x="1523" y="1056"/>
                      <a:pt x="1523" y="663"/>
                    </a:cubicBezTo>
                    <a:cubicBezTo>
                      <a:pt x="1523" y="299"/>
                      <a:pt x="1242" y="1"/>
                      <a:pt x="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85;p29">
                <a:extLst>
                  <a:ext uri="{FF2B5EF4-FFF2-40B4-BE49-F238E27FC236}">
                    <a16:creationId xmlns:a16="http://schemas.microsoft.com/office/drawing/2014/main" id="{111D6F6D-4D83-2431-5ACA-B9CD11140078}"/>
                  </a:ext>
                </a:extLst>
              </p:cNvPr>
              <p:cNvSpPr/>
              <p:nvPr/>
            </p:nvSpPr>
            <p:spPr>
              <a:xfrm>
                <a:off x="3678586" y="4099445"/>
                <a:ext cx="37893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4173" fill="none" extrusionOk="0">
                    <a:moveTo>
                      <a:pt x="547" y="1"/>
                    </a:moveTo>
                    <a:cubicBezTo>
                      <a:pt x="547" y="1"/>
                      <a:pt x="0" y="4172"/>
                      <a:pt x="1258" y="4106"/>
                    </a:cubicBezTo>
                  </a:path>
                </a:pathLst>
              </a:custGeom>
              <a:noFill/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86;p29">
                <a:extLst>
                  <a:ext uri="{FF2B5EF4-FFF2-40B4-BE49-F238E27FC236}">
                    <a16:creationId xmlns:a16="http://schemas.microsoft.com/office/drawing/2014/main" id="{54F61B59-5234-5942-9142-78673B3AF689}"/>
                  </a:ext>
                </a:extLst>
              </p:cNvPr>
              <p:cNvSpPr/>
              <p:nvPr/>
            </p:nvSpPr>
            <p:spPr>
              <a:xfrm>
                <a:off x="3580440" y="4282796"/>
                <a:ext cx="220735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448" fill="none" extrusionOk="0">
                    <a:moveTo>
                      <a:pt x="1" y="397"/>
                    </a:moveTo>
                    <a:cubicBezTo>
                      <a:pt x="1" y="397"/>
                      <a:pt x="5479" y="447"/>
                      <a:pt x="7333" y="0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87;p29">
                <a:extLst>
                  <a:ext uri="{FF2B5EF4-FFF2-40B4-BE49-F238E27FC236}">
                    <a16:creationId xmlns:a16="http://schemas.microsoft.com/office/drawing/2014/main" id="{80E00692-F50E-3FEA-004E-C5A8FE5D8D7D}"/>
                  </a:ext>
                </a:extLst>
              </p:cNvPr>
              <p:cNvSpPr/>
              <p:nvPr/>
            </p:nvSpPr>
            <p:spPr>
              <a:xfrm>
                <a:off x="3181414" y="2899352"/>
                <a:ext cx="1092539" cy="1074120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5688" extrusionOk="0">
                    <a:moveTo>
                      <a:pt x="11421" y="1"/>
                    </a:moveTo>
                    <a:cubicBezTo>
                      <a:pt x="11421" y="1"/>
                      <a:pt x="3807" y="2732"/>
                      <a:pt x="0" y="9518"/>
                    </a:cubicBezTo>
                    <a:lnTo>
                      <a:pt x="0" y="35687"/>
                    </a:lnTo>
                    <a:lnTo>
                      <a:pt x="36299" y="35687"/>
                    </a:lnTo>
                    <a:lnTo>
                      <a:pt x="36299" y="8807"/>
                    </a:lnTo>
                    <a:cubicBezTo>
                      <a:pt x="36299" y="8807"/>
                      <a:pt x="26302" y="713"/>
                      <a:pt x="18439" y="481"/>
                    </a:cubicBezTo>
                    <a:lnTo>
                      <a:pt x="114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88;p29">
                <a:extLst>
                  <a:ext uri="{FF2B5EF4-FFF2-40B4-BE49-F238E27FC236}">
                    <a16:creationId xmlns:a16="http://schemas.microsoft.com/office/drawing/2014/main" id="{C803376E-A9FD-B846-E0DF-586F909F263C}"/>
                  </a:ext>
                </a:extLst>
              </p:cNvPr>
              <p:cNvSpPr/>
              <p:nvPr/>
            </p:nvSpPr>
            <p:spPr>
              <a:xfrm>
                <a:off x="3181414" y="3640132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96" y="2131"/>
                      <a:pt x="23192" y="2826"/>
                      <a:pt x="16996" y="2826"/>
                    </a:cubicBezTo>
                    <a:cubicBezTo>
                      <a:pt x="10045" y="2826"/>
                      <a:pt x="3859" y="1951"/>
                      <a:pt x="0" y="1242"/>
                    </a:cubicBezTo>
                    <a:lnTo>
                      <a:pt x="0" y="2335"/>
                    </a:lnTo>
                    <a:cubicBezTo>
                      <a:pt x="2417" y="2765"/>
                      <a:pt x="5645" y="3262"/>
                      <a:pt x="9385" y="3560"/>
                    </a:cubicBezTo>
                    <a:cubicBezTo>
                      <a:pt x="12050" y="3791"/>
                      <a:pt x="14533" y="3891"/>
                      <a:pt x="16867" y="3891"/>
                    </a:cubicBezTo>
                    <a:cubicBezTo>
                      <a:pt x="25474" y="3891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89;p29">
                <a:extLst>
                  <a:ext uri="{FF2B5EF4-FFF2-40B4-BE49-F238E27FC236}">
                    <a16:creationId xmlns:a16="http://schemas.microsoft.com/office/drawing/2014/main" id="{B441BEA7-98CB-0370-6E4A-23064F17D72C}"/>
                  </a:ext>
                </a:extLst>
              </p:cNvPr>
              <p:cNvSpPr/>
              <p:nvPr/>
            </p:nvSpPr>
            <p:spPr>
              <a:xfrm>
                <a:off x="3181414" y="3790588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86" y="2142"/>
                      <a:pt x="23171" y="2840"/>
                      <a:pt x="16967" y="2840"/>
                    </a:cubicBezTo>
                    <a:cubicBezTo>
                      <a:pt x="10028" y="2840"/>
                      <a:pt x="3854" y="1966"/>
                      <a:pt x="0" y="1259"/>
                    </a:cubicBezTo>
                    <a:lnTo>
                      <a:pt x="0" y="2335"/>
                    </a:lnTo>
                    <a:cubicBezTo>
                      <a:pt x="2417" y="2765"/>
                      <a:pt x="5645" y="3261"/>
                      <a:pt x="9385" y="3559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0;p29">
                <a:extLst>
                  <a:ext uri="{FF2B5EF4-FFF2-40B4-BE49-F238E27FC236}">
                    <a16:creationId xmlns:a16="http://schemas.microsoft.com/office/drawing/2014/main" id="{F456308E-AF7B-E7B9-4A21-FF2573C68C62}"/>
                  </a:ext>
                </a:extLst>
              </p:cNvPr>
              <p:cNvSpPr/>
              <p:nvPr/>
            </p:nvSpPr>
            <p:spPr>
              <a:xfrm>
                <a:off x="3181414" y="3456811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86" y="2142"/>
                      <a:pt x="23171" y="2840"/>
                      <a:pt x="16967" y="2840"/>
                    </a:cubicBezTo>
                    <a:cubicBezTo>
                      <a:pt x="10028" y="2840"/>
                      <a:pt x="3854" y="1967"/>
                      <a:pt x="0" y="1259"/>
                    </a:cubicBezTo>
                    <a:lnTo>
                      <a:pt x="0" y="2351"/>
                    </a:lnTo>
                    <a:cubicBezTo>
                      <a:pt x="2417" y="2781"/>
                      <a:pt x="5645" y="3261"/>
                      <a:pt x="9385" y="3576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1;p29">
                <a:extLst>
                  <a:ext uri="{FF2B5EF4-FFF2-40B4-BE49-F238E27FC236}">
                    <a16:creationId xmlns:a16="http://schemas.microsoft.com/office/drawing/2014/main" id="{48D9EFF0-33F7-FE72-D412-F88C507ABA18}"/>
                  </a:ext>
                </a:extLst>
              </p:cNvPr>
              <p:cNvSpPr/>
              <p:nvPr/>
            </p:nvSpPr>
            <p:spPr>
              <a:xfrm>
                <a:off x="3342824" y="2976069"/>
                <a:ext cx="678548" cy="49872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657" extrusionOk="0">
                    <a:moveTo>
                      <a:pt x="1258" y="1"/>
                    </a:moveTo>
                    <a:cubicBezTo>
                      <a:pt x="844" y="282"/>
                      <a:pt x="431" y="597"/>
                      <a:pt x="0" y="928"/>
                    </a:cubicBezTo>
                    <a:cubicBezTo>
                      <a:pt x="1258" y="1077"/>
                      <a:pt x="2599" y="1226"/>
                      <a:pt x="4022" y="1342"/>
                    </a:cubicBezTo>
                    <a:cubicBezTo>
                      <a:pt x="6687" y="1557"/>
                      <a:pt x="9170" y="1656"/>
                      <a:pt x="11504" y="1656"/>
                    </a:cubicBezTo>
                    <a:cubicBezTo>
                      <a:pt x="11607" y="1657"/>
                      <a:pt x="11709" y="1657"/>
                      <a:pt x="11812" y="1657"/>
                    </a:cubicBezTo>
                    <a:cubicBezTo>
                      <a:pt x="15400" y="1657"/>
                      <a:pt x="18988" y="1376"/>
                      <a:pt x="22544" y="845"/>
                    </a:cubicBezTo>
                    <a:cubicBezTo>
                      <a:pt x="21998" y="564"/>
                      <a:pt x="21435" y="299"/>
                      <a:pt x="20872" y="34"/>
                    </a:cubicBezTo>
                    <a:cubicBezTo>
                      <a:pt x="17724" y="445"/>
                      <a:pt x="14591" y="609"/>
                      <a:pt x="11600" y="609"/>
                    </a:cubicBezTo>
                    <a:cubicBezTo>
                      <a:pt x="7847" y="609"/>
                      <a:pt x="4317" y="351"/>
                      <a:pt x="1258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92;p29">
                <a:extLst>
                  <a:ext uri="{FF2B5EF4-FFF2-40B4-BE49-F238E27FC236}">
                    <a16:creationId xmlns:a16="http://schemas.microsoft.com/office/drawing/2014/main" id="{EC10F192-C17B-EACE-3DE3-3AE4EEB0AAB0}"/>
                  </a:ext>
                </a:extLst>
              </p:cNvPr>
              <p:cNvSpPr/>
              <p:nvPr/>
            </p:nvSpPr>
            <p:spPr>
              <a:xfrm>
                <a:off x="3194356" y="3113071"/>
                <a:ext cx="1043721" cy="95680"/>
              </a:xfrm>
              <a:custGeom>
                <a:avLst/>
                <a:gdLst/>
                <a:ahLst/>
                <a:cxnLst/>
                <a:rect l="l" t="t" r="r" b="b"/>
                <a:pathLst>
                  <a:path w="34678" h="3179" extrusionOk="0">
                    <a:moveTo>
                      <a:pt x="33568" y="1"/>
                    </a:moveTo>
                    <a:cubicBezTo>
                      <a:pt x="27934" y="1586"/>
                      <a:pt x="22012" y="2126"/>
                      <a:pt x="16561" y="2126"/>
                    </a:cubicBezTo>
                    <a:cubicBezTo>
                      <a:pt x="10226" y="2126"/>
                      <a:pt x="4525" y="1396"/>
                      <a:pt x="646" y="729"/>
                    </a:cubicBezTo>
                    <a:cubicBezTo>
                      <a:pt x="415" y="1044"/>
                      <a:pt x="199" y="1375"/>
                      <a:pt x="1" y="1706"/>
                    </a:cubicBezTo>
                    <a:cubicBezTo>
                      <a:pt x="2368" y="2119"/>
                      <a:pt x="5430" y="2566"/>
                      <a:pt x="8955" y="2864"/>
                    </a:cubicBezTo>
                    <a:cubicBezTo>
                      <a:pt x="11620" y="3079"/>
                      <a:pt x="14103" y="3179"/>
                      <a:pt x="16437" y="3179"/>
                    </a:cubicBezTo>
                    <a:cubicBezTo>
                      <a:pt x="24299" y="3179"/>
                      <a:pt x="30341" y="2070"/>
                      <a:pt x="34677" y="795"/>
                    </a:cubicBezTo>
                    <a:cubicBezTo>
                      <a:pt x="34363" y="564"/>
                      <a:pt x="33982" y="299"/>
                      <a:pt x="33568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93;p29">
                <a:extLst>
                  <a:ext uri="{FF2B5EF4-FFF2-40B4-BE49-F238E27FC236}">
                    <a16:creationId xmlns:a16="http://schemas.microsoft.com/office/drawing/2014/main" id="{B222A12C-3952-84CF-4F2A-B1D5D3ECA502}"/>
                  </a:ext>
                </a:extLst>
              </p:cNvPr>
              <p:cNvSpPr/>
              <p:nvPr/>
            </p:nvSpPr>
            <p:spPr>
              <a:xfrm>
                <a:off x="3181414" y="3274482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95" y="2138"/>
                      <a:pt x="23192" y="2834"/>
                      <a:pt x="16995" y="2834"/>
                    </a:cubicBezTo>
                    <a:cubicBezTo>
                      <a:pt x="10045" y="2834"/>
                      <a:pt x="3859" y="1959"/>
                      <a:pt x="0" y="1259"/>
                    </a:cubicBezTo>
                    <a:lnTo>
                      <a:pt x="0" y="2334"/>
                    </a:lnTo>
                    <a:cubicBezTo>
                      <a:pt x="2417" y="2765"/>
                      <a:pt x="5645" y="3261"/>
                      <a:pt x="9385" y="3576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94;p29">
                <a:extLst>
                  <a:ext uri="{FF2B5EF4-FFF2-40B4-BE49-F238E27FC236}">
                    <a16:creationId xmlns:a16="http://schemas.microsoft.com/office/drawing/2014/main" id="{EF18DDBB-19C8-19E8-8F4A-9438C5AD2912}"/>
                  </a:ext>
                </a:extLst>
              </p:cNvPr>
              <p:cNvSpPr/>
              <p:nvPr/>
            </p:nvSpPr>
            <p:spPr>
              <a:xfrm>
                <a:off x="4837318" y="2760032"/>
                <a:ext cx="416008" cy="475631"/>
              </a:xfrm>
              <a:custGeom>
                <a:avLst/>
                <a:gdLst/>
                <a:ahLst/>
                <a:cxnLst/>
                <a:rect l="l" t="t" r="r" b="b"/>
                <a:pathLst>
                  <a:path w="13822" h="15803" extrusionOk="0">
                    <a:moveTo>
                      <a:pt x="10883" y="0"/>
                    </a:moveTo>
                    <a:cubicBezTo>
                      <a:pt x="10034" y="0"/>
                      <a:pt x="8025" y="1881"/>
                      <a:pt x="5893" y="3802"/>
                    </a:cubicBezTo>
                    <a:cubicBezTo>
                      <a:pt x="5132" y="3902"/>
                      <a:pt x="4437" y="4034"/>
                      <a:pt x="4172" y="4084"/>
                    </a:cubicBezTo>
                    <a:cubicBezTo>
                      <a:pt x="3559" y="4183"/>
                      <a:pt x="1408" y="7411"/>
                      <a:pt x="961" y="8073"/>
                    </a:cubicBezTo>
                    <a:cubicBezTo>
                      <a:pt x="365" y="8586"/>
                      <a:pt x="1" y="8884"/>
                      <a:pt x="1" y="8884"/>
                    </a:cubicBezTo>
                    <a:lnTo>
                      <a:pt x="6456" y="15803"/>
                    </a:lnTo>
                    <a:lnTo>
                      <a:pt x="9088" y="12211"/>
                    </a:lnTo>
                    <a:cubicBezTo>
                      <a:pt x="9143" y="12221"/>
                      <a:pt x="9200" y="12225"/>
                      <a:pt x="9258" y="12225"/>
                    </a:cubicBezTo>
                    <a:cubicBezTo>
                      <a:pt x="10860" y="12225"/>
                      <a:pt x="13561" y="8609"/>
                      <a:pt x="13689" y="7427"/>
                    </a:cubicBezTo>
                    <a:cubicBezTo>
                      <a:pt x="13822" y="6202"/>
                      <a:pt x="12382" y="6136"/>
                      <a:pt x="12382" y="6136"/>
                    </a:cubicBezTo>
                    <a:cubicBezTo>
                      <a:pt x="12329" y="5236"/>
                      <a:pt x="11787" y="5071"/>
                      <a:pt x="11396" y="5071"/>
                    </a:cubicBezTo>
                    <a:cubicBezTo>
                      <a:pt x="11168" y="5071"/>
                      <a:pt x="10991" y="5126"/>
                      <a:pt x="10991" y="5126"/>
                    </a:cubicBezTo>
                    <a:cubicBezTo>
                      <a:pt x="10863" y="4339"/>
                      <a:pt x="10425" y="4149"/>
                      <a:pt x="10032" y="4149"/>
                    </a:cubicBezTo>
                    <a:cubicBezTo>
                      <a:pt x="9664" y="4149"/>
                      <a:pt x="9336" y="4315"/>
                      <a:pt x="9336" y="4315"/>
                    </a:cubicBezTo>
                    <a:cubicBezTo>
                      <a:pt x="9336" y="4315"/>
                      <a:pt x="12547" y="1055"/>
                      <a:pt x="11107" y="62"/>
                    </a:cubicBezTo>
                    <a:cubicBezTo>
                      <a:pt x="11045" y="20"/>
                      <a:pt x="10970" y="0"/>
                      <a:pt x="10883" y="0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95;p29">
                <a:extLst>
                  <a:ext uri="{FF2B5EF4-FFF2-40B4-BE49-F238E27FC236}">
                    <a16:creationId xmlns:a16="http://schemas.microsoft.com/office/drawing/2014/main" id="{313C9EAE-9440-DE83-3ACE-1D47915100F0}"/>
                  </a:ext>
                </a:extLst>
              </p:cNvPr>
              <p:cNvSpPr/>
              <p:nvPr/>
            </p:nvSpPr>
            <p:spPr>
              <a:xfrm>
                <a:off x="4992257" y="2863506"/>
                <a:ext cx="114611" cy="9119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3030" fill="none" extrusionOk="0">
                    <a:moveTo>
                      <a:pt x="0" y="546"/>
                    </a:moveTo>
                    <a:cubicBezTo>
                      <a:pt x="0" y="546"/>
                      <a:pt x="3526" y="0"/>
                      <a:pt x="3658" y="844"/>
                    </a:cubicBezTo>
                    <a:cubicBezTo>
                      <a:pt x="3807" y="1705"/>
                      <a:pt x="3129" y="2963"/>
                      <a:pt x="17" y="3029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96;p29">
                <a:extLst>
                  <a:ext uri="{FF2B5EF4-FFF2-40B4-BE49-F238E27FC236}">
                    <a16:creationId xmlns:a16="http://schemas.microsoft.com/office/drawing/2014/main" id="{91E7C6DD-3E6C-CC27-E7D0-B5A15F00DABA}"/>
                  </a:ext>
                </a:extLst>
              </p:cNvPr>
              <p:cNvSpPr/>
              <p:nvPr/>
            </p:nvSpPr>
            <p:spPr>
              <a:xfrm>
                <a:off x="5025635" y="2952172"/>
                <a:ext cx="39879" cy="86711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881" fill="none" extrusionOk="0">
                    <a:moveTo>
                      <a:pt x="0" y="0"/>
                    </a:moveTo>
                    <a:cubicBezTo>
                      <a:pt x="0" y="0"/>
                      <a:pt x="1324" y="861"/>
                      <a:pt x="911" y="2880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97;p29">
                <a:extLst>
                  <a:ext uri="{FF2B5EF4-FFF2-40B4-BE49-F238E27FC236}">
                    <a16:creationId xmlns:a16="http://schemas.microsoft.com/office/drawing/2014/main" id="{DA90CCE5-BB97-1636-21EE-A9DCE9949B45}"/>
                  </a:ext>
                </a:extLst>
              </p:cNvPr>
              <p:cNvSpPr/>
              <p:nvPr/>
            </p:nvSpPr>
            <p:spPr>
              <a:xfrm>
                <a:off x="5058019" y="3007461"/>
                <a:ext cx="59292" cy="22964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763" fill="none" extrusionOk="0">
                    <a:moveTo>
                      <a:pt x="0" y="199"/>
                    </a:moveTo>
                    <a:cubicBezTo>
                      <a:pt x="0" y="199"/>
                      <a:pt x="1192" y="1"/>
                      <a:pt x="1970" y="762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98;p29">
                <a:extLst>
                  <a:ext uri="{FF2B5EF4-FFF2-40B4-BE49-F238E27FC236}">
                    <a16:creationId xmlns:a16="http://schemas.microsoft.com/office/drawing/2014/main" id="{23878E5B-9A27-A2BC-B79A-277E5E68FC03}"/>
                  </a:ext>
                </a:extLst>
              </p:cNvPr>
              <p:cNvSpPr/>
              <p:nvPr/>
            </p:nvSpPr>
            <p:spPr>
              <a:xfrm>
                <a:off x="5067470" y="2924272"/>
                <a:ext cx="92189" cy="8072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682" fill="none" extrusionOk="0">
                    <a:moveTo>
                      <a:pt x="712" y="67"/>
                    </a:moveTo>
                    <a:cubicBezTo>
                      <a:pt x="712" y="67"/>
                      <a:pt x="1" y="1391"/>
                      <a:pt x="117" y="1788"/>
                    </a:cubicBezTo>
                    <a:cubicBezTo>
                      <a:pt x="249" y="2185"/>
                      <a:pt x="795" y="2682"/>
                      <a:pt x="1325" y="2384"/>
                    </a:cubicBezTo>
                    <a:cubicBezTo>
                      <a:pt x="1871" y="2070"/>
                      <a:pt x="3063" y="0"/>
                      <a:pt x="3063" y="0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99;p29">
                <a:extLst>
                  <a:ext uri="{FF2B5EF4-FFF2-40B4-BE49-F238E27FC236}">
                    <a16:creationId xmlns:a16="http://schemas.microsoft.com/office/drawing/2014/main" id="{07A8D532-6799-E66E-F7E7-C31FC9A4F02D}"/>
                  </a:ext>
                </a:extLst>
              </p:cNvPr>
              <p:cNvSpPr/>
              <p:nvPr/>
            </p:nvSpPr>
            <p:spPr>
              <a:xfrm>
                <a:off x="5111803" y="2953165"/>
                <a:ext cx="92700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2500" fill="none" extrusionOk="0">
                    <a:moveTo>
                      <a:pt x="34" y="1325"/>
                    </a:moveTo>
                    <a:cubicBezTo>
                      <a:pt x="1" y="1656"/>
                      <a:pt x="166" y="1987"/>
                      <a:pt x="448" y="2169"/>
                    </a:cubicBezTo>
                    <a:cubicBezTo>
                      <a:pt x="928" y="2500"/>
                      <a:pt x="1540" y="1921"/>
                      <a:pt x="1540" y="1921"/>
                    </a:cubicBezTo>
                    <a:lnTo>
                      <a:pt x="3079" y="1"/>
                    </a:ln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00;p29">
                <a:extLst>
                  <a:ext uri="{FF2B5EF4-FFF2-40B4-BE49-F238E27FC236}">
                    <a16:creationId xmlns:a16="http://schemas.microsoft.com/office/drawing/2014/main" id="{2B6D634E-09C3-7CCB-5CEC-16DCE9AC53B6}"/>
                  </a:ext>
                </a:extLst>
              </p:cNvPr>
              <p:cNvSpPr/>
              <p:nvPr/>
            </p:nvSpPr>
            <p:spPr>
              <a:xfrm>
                <a:off x="5148190" y="3010952"/>
                <a:ext cx="84694" cy="58811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954" fill="none" extrusionOk="0">
                    <a:moveTo>
                      <a:pt x="331" y="1"/>
                    </a:moveTo>
                    <a:cubicBezTo>
                      <a:pt x="331" y="1"/>
                      <a:pt x="0" y="994"/>
                      <a:pt x="513" y="1474"/>
                    </a:cubicBezTo>
                    <a:cubicBezTo>
                      <a:pt x="1043" y="1954"/>
                      <a:pt x="1821" y="1507"/>
                      <a:pt x="2119" y="1060"/>
                    </a:cubicBezTo>
                    <a:cubicBezTo>
                      <a:pt x="2433" y="613"/>
                      <a:pt x="2814" y="34"/>
                      <a:pt x="2814" y="34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01;p29">
                <a:extLst>
                  <a:ext uri="{FF2B5EF4-FFF2-40B4-BE49-F238E27FC236}">
                    <a16:creationId xmlns:a16="http://schemas.microsoft.com/office/drawing/2014/main" id="{3F71C3F7-FB50-C5BA-A4B2-297973C1CC83}"/>
                  </a:ext>
                </a:extLst>
              </p:cNvPr>
              <p:cNvSpPr/>
              <p:nvPr/>
            </p:nvSpPr>
            <p:spPr>
              <a:xfrm>
                <a:off x="5092390" y="3119542"/>
                <a:ext cx="33890" cy="7524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50" fill="none" extrusionOk="0">
                    <a:moveTo>
                      <a:pt x="0" y="1"/>
                    </a:moveTo>
                    <a:cubicBezTo>
                      <a:pt x="331" y="216"/>
                      <a:pt x="762" y="249"/>
                      <a:pt x="1126" y="117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02;p29">
                <a:extLst>
                  <a:ext uri="{FF2B5EF4-FFF2-40B4-BE49-F238E27FC236}">
                    <a16:creationId xmlns:a16="http://schemas.microsoft.com/office/drawing/2014/main" id="{C401A539-6FDC-673A-D9BF-E2E95237848F}"/>
                  </a:ext>
                </a:extLst>
              </p:cNvPr>
              <p:cNvSpPr/>
              <p:nvPr/>
            </p:nvSpPr>
            <p:spPr>
              <a:xfrm>
                <a:off x="3825037" y="2957138"/>
                <a:ext cx="1270897" cy="1762088"/>
              </a:xfrm>
              <a:custGeom>
                <a:avLst/>
                <a:gdLst/>
                <a:ahLst/>
                <a:cxnLst/>
                <a:rect l="l" t="t" r="r" b="b"/>
                <a:pathLst>
                  <a:path w="42226" h="58546" extrusionOk="0">
                    <a:moveTo>
                      <a:pt x="3295" y="1"/>
                    </a:moveTo>
                    <a:cubicBezTo>
                      <a:pt x="3295" y="1"/>
                      <a:pt x="1" y="15312"/>
                      <a:pt x="1755" y="27991"/>
                    </a:cubicBezTo>
                    <a:cubicBezTo>
                      <a:pt x="3526" y="40686"/>
                      <a:pt x="4933" y="58546"/>
                      <a:pt x="4933" y="58546"/>
                    </a:cubicBezTo>
                    <a:lnTo>
                      <a:pt x="18572" y="58546"/>
                    </a:lnTo>
                    <a:cubicBezTo>
                      <a:pt x="18572" y="58546"/>
                      <a:pt x="19814" y="52488"/>
                      <a:pt x="14732" y="29546"/>
                    </a:cubicBezTo>
                    <a:lnTo>
                      <a:pt x="14732" y="29546"/>
                    </a:lnTo>
                    <a:cubicBezTo>
                      <a:pt x="14732" y="29547"/>
                      <a:pt x="16648" y="30642"/>
                      <a:pt x="19601" y="30642"/>
                    </a:cubicBezTo>
                    <a:cubicBezTo>
                      <a:pt x="22443" y="30642"/>
                      <a:pt x="26247" y="29627"/>
                      <a:pt x="30225" y="25640"/>
                    </a:cubicBezTo>
                    <a:cubicBezTo>
                      <a:pt x="38335" y="17530"/>
                      <a:pt x="42225" y="9883"/>
                      <a:pt x="42225" y="9883"/>
                    </a:cubicBezTo>
                    <a:cubicBezTo>
                      <a:pt x="42225" y="9883"/>
                      <a:pt x="37524" y="2235"/>
                      <a:pt x="33287" y="829"/>
                    </a:cubicBezTo>
                    <a:lnTo>
                      <a:pt x="21800" y="12928"/>
                    </a:lnTo>
                    <a:cubicBezTo>
                      <a:pt x="21800" y="12928"/>
                      <a:pt x="15626" y="4967"/>
                      <a:pt x="329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03;p29">
                <a:extLst>
                  <a:ext uri="{FF2B5EF4-FFF2-40B4-BE49-F238E27FC236}">
                    <a16:creationId xmlns:a16="http://schemas.microsoft.com/office/drawing/2014/main" id="{CF03B464-AB7C-A187-37F5-23708681A1B6}"/>
                  </a:ext>
                </a:extLst>
              </p:cNvPr>
              <p:cNvSpPr/>
              <p:nvPr/>
            </p:nvSpPr>
            <p:spPr>
              <a:xfrm>
                <a:off x="3867896" y="3040838"/>
                <a:ext cx="231660" cy="34329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1406" fill="none" extrusionOk="0">
                    <a:moveTo>
                      <a:pt x="0" y="11405"/>
                    </a:moveTo>
                    <a:lnTo>
                      <a:pt x="5611" y="7764"/>
                    </a:lnTo>
                    <a:lnTo>
                      <a:pt x="2880" y="3013"/>
                    </a:lnTo>
                    <a:lnTo>
                      <a:pt x="7697" y="1"/>
                    </a:lnTo>
                  </a:path>
                </a:pathLst>
              </a:custGeom>
              <a:solidFill>
                <a:schemeClr val="accent5"/>
              </a:solidFill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04;p29">
                <a:extLst>
                  <a:ext uri="{FF2B5EF4-FFF2-40B4-BE49-F238E27FC236}">
                    <a16:creationId xmlns:a16="http://schemas.microsoft.com/office/drawing/2014/main" id="{73FF11E3-BB1E-F383-6E7A-130DF22BECEA}"/>
                  </a:ext>
                </a:extLst>
              </p:cNvPr>
              <p:cNvSpPr/>
              <p:nvPr/>
            </p:nvSpPr>
            <p:spPr>
              <a:xfrm>
                <a:off x="3861425" y="2957138"/>
                <a:ext cx="62783" cy="1109996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36880" fill="none" extrusionOk="0">
                    <a:moveTo>
                      <a:pt x="2086" y="1"/>
                    </a:moveTo>
                    <a:cubicBezTo>
                      <a:pt x="894" y="6158"/>
                      <a:pt x="232" y="12415"/>
                      <a:pt x="116" y="18688"/>
                    </a:cubicBezTo>
                    <a:cubicBezTo>
                      <a:pt x="0" y="24581"/>
                      <a:pt x="894" y="31351"/>
                      <a:pt x="1788" y="36879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05;p29">
                <a:extLst>
                  <a:ext uri="{FF2B5EF4-FFF2-40B4-BE49-F238E27FC236}">
                    <a16:creationId xmlns:a16="http://schemas.microsoft.com/office/drawing/2014/main" id="{8A873DFC-9E0F-ADA0-7C02-5EEC671BAB18}"/>
                  </a:ext>
                </a:extLst>
              </p:cNvPr>
              <p:cNvSpPr/>
              <p:nvPr/>
            </p:nvSpPr>
            <p:spPr>
              <a:xfrm>
                <a:off x="4094044" y="3306355"/>
                <a:ext cx="243158" cy="87833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29183" fill="none" extrusionOk="0">
                    <a:moveTo>
                      <a:pt x="1" y="1"/>
                    </a:moveTo>
                    <a:cubicBezTo>
                      <a:pt x="1" y="1"/>
                      <a:pt x="6721" y="17033"/>
                      <a:pt x="8078" y="29182"/>
                    </a:cubicBezTo>
                  </a:path>
                </a:pathLst>
              </a:custGeom>
              <a:solidFill>
                <a:schemeClr val="accent5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06;p29">
                <a:extLst>
                  <a:ext uri="{FF2B5EF4-FFF2-40B4-BE49-F238E27FC236}">
                    <a16:creationId xmlns:a16="http://schemas.microsoft.com/office/drawing/2014/main" id="{4D4E7A3F-2C4D-3C47-720B-676AE81FA3FD}"/>
                  </a:ext>
                </a:extLst>
              </p:cNvPr>
              <p:cNvSpPr/>
              <p:nvPr/>
            </p:nvSpPr>
            <p:spPr>
              <a:xfrm>
                <a:off x="4122456" y="3311351"/>
                <a:ext cx="11979" cy="69284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302" fill="none" extrusionOk="0">
                    <a:moveTo>
                      <a:pt x="67" y="1"/>
                    </a:moveTo>
                    <a:cubicBezTo>
                      <a:pt x="67" y="1"/>
                      <a:pt x="398" y="1689"/>
                      <a:pt x="0" y="230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07;p29">
                <a:extLst>
                  <a:ext uri="{FF2B5EF4-FFF2-40B4-BE49-F238E27FC236}">
                    <a16:creationId xmlns:a16="http://schemas.microsoft.com/office/drawing/2014/main" id="{2C64BD59-ADE5-803D-0215-CE94F0B15394}"/>
                  </a:ext>
                </a:extLst>
              </p:cNvPr>
              <p:cNvSpPr/>
              <p:nvPr/>
            </p:nvSpPr>
            <p:spPr>
              <a:xfrm>
                <a:off x="4049711" y="4193107"/>
                <a:ext cx="202797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4222" fill="none" extrusionOk="0">
                    <a:moveTo>
                      <a:pt x="6737" y="1"/>
                    </a:moveTo>
                    <a:lnTo>
                      <a:pt x="1" y="4222"/>
                    </a:lnTo>
                  </a:path>
                </a:pathLst>
              </a:custGeom>
              <a:noFill/>
              <a:ln w="157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08;p29">
                <a:extLst>
                  <a:ext uri="{FF2B5EF4-FFF2-40B4-BE49-F238E27FC236}">
                    <a16:creationId xmlns:a16="http://schemas.microsoft.com/office/drawing/2014/main" id="{AE7015DC-9FB4-72A3-BC0D-D732979A8CEC}"/>
                  </a:ext>
                </a:extLst>
              </p:cNvPr>
              <p:cNvSpPr/>
              <p:nvPr/>
            </p:nvSpPr>
            <p:spPr>
              <a:xfrm>
                <a:off x="4084594" y="3642630"/>
                <a:ext cx="65793" cy="54838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822" fill="none" extrusionOk="0">
                    <a:moveTo>
                      <a:pt x="0" y="1821"/>
                    </a:moveTo>
                    <a:cubicBezTo>
                      <a:pt x="0" y="1821"/>
                      <a:pt x="2185" y="1474"/>
                      <a:pt x="2185" y="1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09;p29">
                <a:extLst>
                  <a:ext uri="{FF2B5EF4-FFF2-40B4-BE49-F238E27FC236}">
                    <a16:creationId xmlns:a16="http://schemas.microsoft.com/office/drawing/2014/main" id="{9F74D068-FA44-AF2E-6837-84E4A57FD95E}"/>
                  </a:ext>
                </a:extLst>
              </p:cNvPr>
              <p:cNvSpPr/>
              <p:nvPr/>
            </p:nvSpPr>
            <p:spPr>
              <a:xfrm>
                <a:off x="2778897" y="2955663"/>
                <a:ext cx="792136" cy="1762088"/>
              </a:xfrm>
              <a:custGeom>
                <a:avLst/>
                <a:gdLst/>
                <a:ahLst/>
                <a:cxnLst/>
                <a:rect l="l" t="t" r="r" b="b"/>
                <a:pathLst>
                  <a:path w="26319" h="58546" extrusionOk="0">
                    <a:moveTo>
                      <a:pt x="21021" y="0"/>
                    </a:moveTo>
                    <a:cubicBezTo>
                      <a:pt x="21021" y="0"/>
                      <a:pt x="9683" y="5661"/>
                      <a:pt x="4751" y="25904"/>
                    </a:cubicBezTo>
                    <a:cubicBezTo>
                      <a:pt x="0" y="45419"/>
                      <a:pt x="1838" y="58545"/>
                      <a:pt x="1838" y="58545"/>
                    </a:cubicBezTo>
                    <a:lnTo>
                      <a:pt x="23388" y="58545"/>
                    </a:lnTo>
                    <a:cubicBezTo>
                      <a:pt x="23388" y="58545"/>
                      <a:pt x="26318" y="30920"/>
                      <a:pt x="26120" y="20177"/>
                    </a:cubicBezTo>
                    <a:cubicBezTo>
                      <a:pt x="25838" y="6274"/>
                      <a:pt x="21021" y="0"/>
                      <a:pt x="210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10;p29">
                <a:extLst>
                  <a:ext uri="{FF2B5EF4-FFF2-40B4-BE49-F238E27FC236}">
                    <a16:creationId xmlns:a16="http://schemas.microsoft.com/office/drawing/2014/main" id="{1AFECC06-4ED6-938B-EDFB-CA84E546FAA6}"/>
                  </a:ext>
                </a:extLst>
              </p:cNvPr>
              <p:cNvSpPr/>
              <p:nvPr/>
            </p:nvSpPr>
            <p:spPr>
              <a:xfrm>
                <a:off x="3058859" y="3297416"/>
                <a:ext cx="251103" cy="1414342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46992" fill="none" extrusionOk="0">
                    <a:moveTo>
                      <a:pt x="8343" y="0"/>
                    </a:moveTo>
                    <a:cubicBezTo>
                      <a:pt x="8343" y="0"/>
                      <a:pt x="1" y="30489"/>
                      <a:pt x="845" y="46992"/>
                    </a:cubicBezTo>
                  </a:path>
                </a:pathLst>
              </a:custGeom>
              <a:solidFill>
                <a:schemeClr val="accent5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11;p29">
                <a:extLst>
                  <a:ext uri="{FF2B5EF4-FFF2-40B4-BE49-F238E27FC236}">
                    <a16:creationId xmlns:a16="http://schemas.microsoft.com/office/drawing/2014/main" id="{A41CF942-8AC2-B57D-C2BA-076E4740619E}"/>
                  </a:ext>
                </a:extLst>
              </p:cNvPr>
              <p:cNvSpPr/>
              <p:nvPr/>
            </p:nvSpPr>
            <p:spPr>
              <a:xfrm>
                <a:off x="3270080" y="3329771"/>
                <a:ext cx="9511" cy="76267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534" fill="none" extrusionOk="0">
                    <a:moveTo>
                      <a:pt x="1" y="1"/>
                    </a:moveTo>
                    <a:cubicBezTo>
                      <a:pt x="1" y="1"/>
                      <a:pt x="133" y="2153"/>
                      <a:pt x="315" y="2533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12;p29">
                <a:extLst>
                  <a:ext uri="{FF2B5EF4-FFF2-40B4-BE49-F238E27FC236}">
                    <a16:creationId xmlns:a16="http://schemas.microsoft.com/office/drawing/2014/main" id="{A842125C-A236-20DA-081E-88DACE4BC136}"/>
                  </a:ext>
                </a:extLst>
              </p:cNvPr>
              <p:cNvSpPr/>
              <p:nvPr/>
            </p:nvSpPr>
            <p:spPr>
              <a:xfrm>
                <a:off x="3282028" y="3054803"/>
                <a:ext cx="272051" cy="343774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11422" fill="none" extrusionOk="0">
                    <a:moveTo>
                      <a:pt x="1" y="0"/>
                    </a:moveTo>
                    <a:lnTo>
                      <a:pt x="5430" y="3426"/>
                    </a:lnTo>
                    <a:lnTo>
                      <a:pt x="3659" y="8574"/>
                    </a:lnTo>
                    <a:lnTo>
                      <a:pt x="9038" y="11421"/>
                    </a:lnTo>
                  </a:path>
                </a:pathLst>
              </a:custGeom>
              <a:noFill/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13;p29">
                <a:extLst>
                  <a:ext uri="{FF2B5EF4-FFF2-40B4-BE49-F238E27FC236}">
                    <a16:creationId xmlns:a16="http://schemas.microsoft.com/office/drawing/2014/main" id="{B685D3FC-B0B6-FAB1-D71A-857872A9964A}"/>
                  </a:ext>
                </a:extLst>
              </p:cNvPr>
              <p:cNvSpPr/>
              <p:nvPr/>
            </p:nvSpPr>
            <p:spPr>
              <a:xfrm>
                <a:off x="3411566" y="2955663"/>
                <a:ext cx="167914" cy="1098499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36498" fill="none" extrusionOk="0">
                    <a:moveTo>
                      <a:pt x="0" y="0"/>
                    </a:moveTo>
                    <a:cubicBezTo>
                      <a:pt x="0" y="0"/>
                      <a:pt x="3361" y="4618"/>
                      <a:pt x="4718" y="13888"/>
                    </a:cubicBezTo>
                    <a:cubicBezTo>
                      <a:pt x="5579" y="19747"/>
                      <a:pt x="4933" y="27907"/>
                      <a:pt x="4420" y="36498"/>
                    </a:cubicBezTo>
                  </a:path>
                </a:pathLst>
              </a:custGeom>
              <a:solidFill>
                <a:srgbClr val="1C4587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14;p29">
                <a:extLst>
                  <a:ext uri="{FF2B5EF4-FFF2-40B4-BE49-F238E27FC236}">
                    <a16:creationId xmlns:a16="http://schemas.microsoft.com/office/drawing/2014/main" id="{5EE965C4-8169-6811-999D-63DB58D09911}"/>
                  </a:ext>
                </a:extLst>
              </p:cNvPr>
              <p:cNvSpPr/>
              <p:nvPr/>
            </p:nvSpPr>
            <p:spPr>
              <a:xfrm>
                <a:off x="3189871" y="4193107"/>
                <a:ext cx="203309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4222" fill="none" extrusionOk="0">
                    <a:moveTo>
                      <a:pt x="1" y="1"/>
                    </a:moveTo>
                    <a:lnTo>
                      <a:pt x="6754" y="4222"/>
                    </a:lnTo>
                  </a:path>
                </a:pathLst>
              </a:custGeom>
              <a:noFill/>
              <a:ln w="157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15;p29">
                <a:extLst>
                  <a:ext uri="{FF2B5EF4-FFF2-40B4-BE49-F238E27FC236}">
                    <a16:creationId xmlns:a16="http://schemas.microsoft.com/office/drawing/2014/main" id="{9437601D-068B-7A23-A79E-835823361692}"/>
                  </a:ext>
                </a:extLst>
              </p:cNvPr>
              <p:cNvSpPr/>
              <p:nvPr/>
            </p:nvSpPr>
            <p:spPr>
              <a:xfrm>
                <a:off x="3295482" y="3627702"/>
                <a:ext cx="70278" cy="4933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639" fill="none" extrusionOk="0">
                    <a:moveTo>
                      <a:pt x="1" y="0"/>
                    </a:moveTo>
                    <a:cubicBezTo>
                      <a:pt x="464" y="894"/>
                      <a:pt x="1325" y="1490"/>
                      <a:pt x="2335" y="1639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6;p29">
                <a:extLst>
                  <a:ext uri="{FF2B5EF4-FFF2-40B4-BE49-F238E27FC236}">
                    <a16:creationId xmlns:a16="http://schemas.microsoft.com/office/drawing/2014/main" id="{038F4C31-5F8F-A44C-CD13-DB1648EA58CA}"/>
                  </a:ext>
                </a:extLst>
              </p:cNvPr>
              <p:cNvSpPr/>
              <p:nvPr/>
            </p:nvSpPr>
            <p:spPr>
              <a:xfrm>
                <a:off x="3850439" y="2575898"/>
                <a:ext cx="99924" cy="108532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606" extrusionOk="0">
                    <a:moveTo>
                      <a:pt x="1819" y="1"/>
                    </a:moveTo>
                    <a:cubicBezTo>
                      <a:pt x="983" y="1"/>
                      <a:pt x="100" y="1048"/>
                      <a:pt x="100" y="1048"/>
                    </a:cubicBezTo>
                    <a:lnTo>
                      <a:pt x="1" y="3515"/>
                    </a:lnTo>
                    <a:cubicBezTo>
                      <a:pt x="181" y="3577"/>
                      <a:pt x="358" y="3605"/>
                      <a:pt x="530" y="3605"/>
                    </a:cubicBezTo>
                    <a:cubicBezTo>
                      <a:pt x="2145" y="3605"/>
                      <a:pt x="3320" y="1093"/>
                      <a:pt x="2467" y="270"/>
                    </a:cubicBezTo>
                    <a:cubicBezTo>
                      <a:pt x="2267" y="77"/>
                      <a:pt x="2045" y="1"/>
                      <a:pt x="1819" y="1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7;p29">
                <a:extLst>
                  <a:ext uri="{FF2B5EF4-FFF2-40B4-BE49-F238E27FC236}">
                    <a16:creationId xmlns:a16="http://schemas.microsoft.com/office/drawing/2014/main" id="{850D35CE-1A85-EE49-5B5B-C7A5ED30FDCE}"/>
                  </a:ext>
                </a:extLst>
              </p:cNvPr>
              <p:cNvSpPr/>
              <p:nvPr/>
            </p:nvSpPr>
            <p:spPr>
              <a:xfrm>
                <a:off x="3864404" y="2592000"/>
                <a:ext cx="49841" cy="4036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41" fill="none" extrusionOk="0">
                    <a:moveTo>
                      <a:pt x="0" y="1341"/>
                    </a:moveTo>
                    <a:cubicBezTo>
                      <a:pt x="0" y="1341"/>
                      <a:pt x="878" y="0"/>
                      <a:pt x="1656" y="497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8;p29">
                <a:extLst>
                  <a:ext uri="{FF2B5EF4-FFF2-40B4-BE49-F238E27FC236}">
                    <a16:creationId xmlns:a16="http://schemas.microsoft.com/office/drawing/2014/main" id="{B1ED493B-2E35-8F9D-0F4B-59039A77F640}"/>
                  </a:ext>
                </a:extLst>
              </p:cNvPr>
              <p:cNvSpPr/>
              <p:nvPr/>
            </p:nvSpPr>
            <p:spPr>
              <a:xfrm>
                <a:off x="3420143" y="2568945"/>
                <a:ext cx="104529" cy="10802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589" extrusionOk="0">
                    <a:moveTo>
                      <a:pt x="1435" y="0"/>
                    </a:moveTo>
                    <a:cubicBezTo>
                      <a:pt x="1210" y="0"/>
                      <a:pt x="994" y="76"/>
                      <a:pt x="808" y="270"/>
                    </a:cubicBezTo>
                    <a:cubicBezTo>
                      <a:pt x="0" y="1077"/>
                      <a:pt x="1328" y="3588"/>
                      <a:pt x="2947" y="3588"/>
                    </a:cubicBezTo>
                    <a:cubicBezTo>
                      <a:pt x="3120" y="3588"/>
                      <a:pt x="3296" y="3560"/>
                      <a:pt x="3473" y="3497"/>
                    </a:cubicBezTo>
                    <a:lnTo>
                      <a:pt x="3225" y="1048"/>
                    </a:lnTo>
                    <a:cubicBezTo>
                      <a:pt x="3225" y="1048"/>
                      <a:pt x="2270" y="0"/>
                      <a:pt x="1435" y="0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19;p29">
                <a:extLst>
                  <a:ext uri="{FF2B5EF4-FFF2-40B4-BE49-F238E27FC236}">
                    <a16:creationId xmlns:a16="http://schemas.microsoft.com/office/drawing/2014/main" id="{1CAB9414-F759-90AB-89EC-48C0EC6C5B4A}"/>
                  </a:ext>
                </a:extLst>
              </p:cNvPr>
              <p:cNvSpPr/>
              <p:nvPr/>
            </p:nvSpPr>
            <p:spPr>
              <a:xfrm>
                <a:off x="3456410" y="2584506"/>
                <a:ext cx="51346" cy="40903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359" fill="none" extrusionOk="0">
                    <a:moveTo>
                      <a:pt x="1705" y="1358"/>
                    </a:moveTo>
                    <a:cubicBezTo>
                      <a:pt x="1705" y="1358"/>
                      <a:pt x="745" y="1"/>
                      <a:pt x="0" y="514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20;p29">
                <a:extLst>
                  <a:ext uri="{FF2B5EF4-FFF2-40B4-BE49-F238E27FC236}">
                    <a16:creationId xmlns:a16="http://schemas.microsoft.com/office/drawing/2014/main" id="{CA4E55CB-73B6-4B86-6E6E-B05C13DD8F2C}"/>
                  </a:ext>
                </a:extLst>
              </p:cNvPr>
              <p:cNvSpPr/>
              <p:nvPr/>
            </p:nvSpPr>
            <p:spPr>
              <a:xfrm>
                <a:off x="3466854" y="2602444"/>
                <a:ext cx="18961" cy="25944"/>
              </a:xfrm>
              <a:custGeom>
                <a:avLst/>
                <a:gdLst/>
                <a:ahLst/>
                <a:cxnLst/>
                <a:rect l="l" t="t" r="r" b="b"/>
                <a:pathLst>
                  <a:path w="630" h="862" fill="none" extrusionOk="0">
                    <a:moveTo>
                      <a:pt x="415" y="862"/>
                    </a:moveTo>
                    <a:cubicBezTo>
                      <a:pt x="415" y="862"/>
                      <a:pt x="1" y="216"/>
                      <a:pt x="630" y="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21;p29">
                <a:extLst>
                  <a:ext uri="{FF2B5EF4-FFF2-40B4-BE49-F238E27FC236}">
                    <a16:creationId xmlns:a16="http://schemas.microsoft.com/office/drawing/2014/main" id="{332EBE96-EF84-F90E-5C77-180375F9A301}"/>
                  </a:ext>
                </a:extLst>
              </p:cNvPr>
              <p:cNvSpPr/>
              <p:nvPr/>
            </p:nvSpPr>
            <p:spPr>
              <a:xfrm>
                <a:off x="3470345" y="2651773"/>
                <a:ext cx="33408" cy="2862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1" extrusionOk="0">
                    <a:moveTo>
                      <a:pt x="630" y="0"/>
                    </a:moveTo>
                    <a:cubicBezTo>
                      <a:pt x="216" y="0"/>
                      <a:pt x="1" y="514"/>
                      <a:pt x="299" y="812"/>
                    </a:cubicBezTo>
                    <a:cubicBezTo>
                      <a:pt x="395" y="908"/>
                      <a:pt x="513" y="950"/>
                      <a:pt x="629" y="950"/>
                    </a:cubicBezTo>
                    <a:cubicBezTo>
                      <a:pt x="874" y="950"/>
                      <a:pt x="1110" y="761"/>
                      <a:pt x="1110" y="480"/>
                    </a:cubicBezTo>
                    <a:cubicBezTo>
                      <a:pt x="1110" y="216"/>
                      <a:pt x="894" y="0"/>
                      <a:pt x="630" y="0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22;p29">
                <a:extLst>
                  <a:ext uri="{FF2B5EF4-FFF2-40B4-BE49-F238E27FC236}">
                    <a16:creationId xmlns:a16="http://schemas.microsoft.com/office/drawing/2014/main" id="{BE1EE6ED-E431-D07C-7471-D1DE38CB1EC9}"/>
                  </a:ext>
                </a:extLst>
              </p:cNvPr>
              <p:cNvSpPr/>
              <p:nvPr/>
            </p:nvSpPr>
            <p:spPr>
              <a:xfrm>
                <a:off x="3497733" y="2371779"/>
                <a:ext cx="475992" cy="585908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9467" extrusionOk="0">
                    <a:moveTo>
                      <a:pt x="6366" y="1"/>
                    </a:moveTo>
                    <a:cubicBezTo>
                      <a:pt x="6346" y="1"/>
                      <a:pt x="6327" y="1"/>
                      <a:pt x="6307" y="1"/>
                    </a:cubicBezTo>
                    <a:cubicBezTo>
                      <a:pt x="51" y="34"/>
                      <a:pt x="1" y="8145"/>
                      <a:pt x="415" y="13590"/>
                    </a:cubicBezTo>
                    <a:cubicBezTo>
                      <a:pt x="514" y="15179"/>
                      <a:pt x="481" y="16768"/>
                      <a:pt x="332" y="18357"/>
                    </a:cubicBezTo>
                    <a:cubicBezTo>
                      <a:pt x="1844" y="19206"/>
                      <a:pt x="3433" y="19467"/>
                      <a:pt x="4814" y="19467"/>
                    </a:cubicBezTo>
                    <a:cubicBezTo>
                      <a:pt x="7016" y="19467"/>
                      <a:pt x="8691" y="18804"/>
                      <a:pt x="8691" y="18804"/>
                    </a:cubicBezTo>
                    <a:lnTo>
                      <a:pt x="8625" y="16835"/>
                    </a:lnTo>
                    <a:cubicBezTo>
                      <a:pt x="13382" y="16091"/>
                      <a:pt x="15815" y="1"/>
                      <a:pt x="6366" y="1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23;p29">
                <a:extLst>
                  <a:ext uri="{FF2B5EF4-FFF2-40B4-BE49-F238E27FC236}">
                    <a16:creationId xmlns:a16="http://schemas.microsoft.com/office/drawing/2014/main" id="{C88D20DA-8D27-FA83-7188-0BB74702B2BC}"/>
                  </a:ext>
                </a:extLst>
              </p:cNvPr>
              <p:cNvSpPr/>
              <p:nvPr/>
            </p:nvSpPr>
            <p:spPr>
              <a:xfrm>
                <a:off x="3657157" y="2869977"/>
                <a:ext cx="101669" cy="5730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19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507" y="1672"/>
                      <a:pt x="3377" y="1904"/>
                    </a:cubicBezTo>
                    <a:lnTo>
                      <a:pt x="3328" y="282"/>
                    </a:lnTo>
                    <a:cubicBezTo>
                      <a:pt x="3350" y="278"/>
                      <a:pt x="3339" y="276"/>
                      <a:pt x="3302" y="276"/>
                    </a:cubicBezTo>
                    <a:cubicBezTo>
                      <a:pt x="3044" y="276"/>
                      <a:pt x="1523" y="364"/>
                      <a:pt x="1523" y="36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24;p29">
                <a:extLst>
                  <a:ext uri="{FF2B5EF4-FFF2-40B4-BE49-F238E27FC236}">
                    <a16:creationId xmlns:a16="http://schemas.microsoft.com/office/drawing/2014/main" id="{700B651B-CD95-37D5-77F2-C5BACD0F0372}"/>
                  </a:ext>
                </a:extLst>
              </p:cNvPr>
              <p:cNvSpPr/>
              <p:nvPr/>
            </p:nvSpPr>
            <p:spPr>
              <a:xfrm>
                <a:off x="3626277" y="2846050"/>
                <a:ext cx="131045" cy="42889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1425" fill="none" extrusionOk="0">
                    <a:moveTo>
                      <a:pt x="0" y="1"/>
                    </a:moveTo>
                    <a:cubicBezTo>
                      <a:pt x="0" y="1"/>
                      <a:pt x="712" y="1424"/>
                      <a:pt x="4354" y="1159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25;p29">
                <a:extLst>
                  <a:ext uri="{FF2B5EF4-FFF2-40B4-BE49-F238E27FC236}">
                    <a16:creationId xmlns:a16="http://schemas.microsoft.com/office/drawing/2014/main" id="{2A176128-BB70-99CF-7700-70F035F58B8A}"/>
                  </a:ext>
                </a:extLst>
              </p:cNvPr>
              <p:cNvSpPr/>
              <p:nvPr/>
            </p:nvSpPr>
            <p:spPr>
              <a:xfrm>
                <a:off x="3507725" y="2924272"/>
                <a:ext cx="251103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2186" fill="none" extrusionOk="0">
                    <a:moveTo>
                      <a:pt x="0" y="0"/>
                    </a:moveTo>
                    <a:cubicBezTo>
                      <a:pt x="0" y="0"/>
                      <a:pt x="3608" y="2185"/>
                      <a:pt x="8342" y="431"/>
                    </a:cubicBezTo>
                  </a:path>
                </a:pathLst>
              </a:custGeom>
              <a:noFill/>
              <a:ln w="66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26;p29">
                <a:extLst>
                  <a:ext uri="{FF2B5EF4-FFF2-40B4-BE49-F238E27FC236}">
                    <a16:creationId xmlns:a16="http://schemas.microsoft.com/office/drawing/2014/main" id="{EFB96F65-5D53-8B98-8677-35AB198D11C3}"/>
                  </a:ext>
                </a:extLst>
              </p:cNvPr>
              <p:cNvSpPr/>
              <p:nvPr/>
            </p:nvSpPr>
            <p:spPr>
              <a:xfrm>
                <a:off x="3547574" y="2648793"/>
                <a:ext cx="138027" cy="102151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394" extrusionOk="0">
                    <a:moveTo>
                      <a:pt x="2251" y="0"/>
                    </a:moveTo>
                    <a:cubicBezTo>
                      <a:pt x="1010" y="0"/>
                      <a:pt x="0" y="762"/>
                      <a:pt x="33" y="1688"/>
                    </a:cubicBezTo>
                    <a:cubicBezTo>
                      <a:pt x="66" y="2632"/>
                      <a:pt x="1109" y="3393"/>
                      <a:pt x="2351" y="3393"/>
                    </a:cubicBezTo>
                    <a:cubicBezTo>
                      <a:pt x="3592" y="3393"/>
                      <a:pt x="4585" y="2632"/>
                      <a:pt x="4552" y="1688"/>
                    </a:cubicBezTo>
                    <a:cubicBezTo>
                      <a:pt x="4535" y="762"/>
                      <a:pt x="3493" y="0"/>
                      <a:pt x="2251" y="0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27;p29">
                <a:extLst>
                  <a:ext uri="{FF2B5EF4-FFF2-40B4-BE49-F238E27FC236}">
                    <a16:creationId xmlns:a16="http://schemas.microsoft.com/office/drawing/2014/main" id="{650F9898-FA09-41F6-DC49-6640A38C54E5}"/>
                  </a:ext>
                </a:extLst>
              </p:cNvPr>
              <p:cNvSpPr/>
              <p:nvPr/>
            </p:nvSpPr>
            <p:spPr>
              <a:xfrm>
                <a:off x="3789674" y="2660230"/>
                <a:ext cx="90684" cy="93212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3097" extrusionOk="0">
                    <a:moveTo>
                      <a:pt x="2036" y="1"/>
                    </a:moveTo>
                    <a:cubicBezTo>
                      <a:pt x="894" y="1"/>
                      <a:pt x="1" y="696"/>
                      <a:pt x="17" y="1557"/>
                    </a:cubicBezTo>
                    <a:cubicBezTo>
                      <a:pt x="50" y="2401"/>
                      <a:pt x="994" y="3096"/>
                      <a:pt x="2136" y="3096"/>
                    </a:cubicBezTo>
                    <a:cubicBezTo>
                      <a:pt x="2218" y="3096"/>
                      <a:pt x="2301" y="3096"/>
                      <a:pt x="2384" y="3080"/>
                    </a:cubicBezTo>
                    <a:cubicBezTo>
                      <a:pt x="2682" y="2153"/>
                      <a:pt x="2897" y="1176"/>
                      <a:pt x="3013" y="183"/>
                    </a:cubicBezTo>
                    <a:cubicBezTo>
                      <a:pt x="2699" y="67"/>
                      <a:pt x="2367" y="1"/>
                      <a:pt x="2036" y="1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28;p29">
                <a:extLst>
                  <a:ext uri="{FF2B5EF4-FFF2-40B4-BE49-F238E27FC236}">
                    <a16:creationId xmlns:a16="http://schemas.microsoft.com/office/drawing/2014/main" id="{561464B7-930D-D148-238A-BE09E078732B}"/>
                  </a:ext>
                </a:extLst>
              </p:cNvPr>
              <p:cNvSpPr/>
              <p:nvPr/>
            </p:nvSpPr>
            <p:spPr>
              <a:xfrm>
                <a:off x="3751330" y="2594468"/>
                <a:ext cx="27900" cy="7527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01" extrusionOk="0">
                    <a:moveTo>
                      <a:pt x="0" y="1"/>
                    </a:moveTo>
                    <a:lnTo>
                      <a:pt x="0" y="2500"/>
                    </a:lnTo>
                    <a:lnTo>
                      <a:pt x="927" y="22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29;p29">
                <a:extLst>
                  <a:ext uri="{FF2B5EF4-FFF2-40B4-BE49-F238E27FC236}">
                    <a16:creationId xmlns:a16="http://schemas.microsoft.com/office/drawing/2014/main" id="{0B92E9CA-0F9B-548C-14EC-80AB64BACDCB}"/>
                  </a:ext>
                </a:extLst>
              </p:cNvPr>
              <p:cNvSpPr/>
              <p:nvPr/>
            </p:nvSpPr>
            <p:spPr>
              <a:xfrm>
                <a:off x="3751330" y="2594468"/>
                <a:ext cx="27900" cy="7527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01" fill="none" extrusionOk="0">
                    <a:moveTo>
                      <a:pt x="0" y="1"/>
                    </a:moveTo>
                    <a:lnTo>
                      <a:pt x="927" y="2202"/>
                    </a:lnTo>
                    <a:lnTo>
                      <a:pt x="0" y="2500"/>
                    </a:ln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30;p29">
                <a:extLst>
                  <a:ext uri="{FF2B5EF4-FFF2-40B4-BE49-F238E27FC236}">
                    <a16:creationId xmlns:a16="http://schemas.microsoft.com/office/drawing/2014/main" id="{33B56D5D-8C09-0874-2C2B-1C7BB8E06901}"/>
                  </a:ext>
                </a:extLst>
              </p:cNvPr>
              <p:cNvSpPr/>
              <p:nvPr/>
            </p:nvSpPr>
            <p:spPr>
              <a:xfrm>
                <a:off x="3690053" y="2625317"/>
                <a:ext cx="18961" cy="1802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99" extrusionOk="0">
                    <a:moveTo>
                      <a:pt x="326" y="1"/>
                    </a:moveTo>
                    <a:cubicBezTo>
                      <a:pt x="317" y="1"/>
                      <a:pt x="307" y="1"/>
                      <a:pt x="298" y="2"/>
                    </a:cubicBezTo>
                    <a:cubicBezTo>
                      <a:pt x="133" y="2"/>
                      <a:pt x="0" y="135"/>
                      <a:pt x="17" y="300"/>
                    </a:cubicBezTo>
                    <a:cubicBezTo>
                      <a:pt x="33" y="466"/>
                      <a:pt x="166" y="598"/>
                      <a:pt x="331" y="598"/>
                    </a:cubicBezTo>
                    <a:cubicBezTo>
                      <a:pt x="497" y="598"/>
                      <a:pt x="629" y="449"/>
                      <a:pt x="613" y="284"/>
                    </a:cubicBezTo>
                    <a:cubicBezTo>
                      <a:pt x="613" y="127"/>
                      <a:pt x="480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31;p29">
                <a:extLst>
                  <a:ext uri="{FF2B5EF4-FFF2-40B4-BE49-F238E27FC236}">
                    <a16:creationId xmlns:a16="http://schemas.microsoft.com/office/drawing/2014/main" id="{7FA40B57-0240-DBD4-A031-E4A5526AB872}"/>
                  </a:ext>
                </a:extLst>
              </p:cNvPr>
              <p:cNvSpPr/>
              <p:nvPr/>
            </p:nvSpPr>
            <p:spPr>
              <a:xfrm>
                <a:off x="3654177" y="2591007"/>
                <a:ext cx="51346" cy="24439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812" fill="none" extrusionOk="0">
                    <a:moveTo>
                      <a:pt x="1705" y="166"/>
                    </a:moveTo>
                    <a:cubicBezTo>
                      <a:pt x="1705" y="166"/>
                      <a:pt x="497" y="0"/>
                      <a:pt x="0" y="811"/>
                    </a:cubicBezTo>
                  </a:path>
                </a:pathLst>
              </a:custGeom>
              <a:solidFill>
                <a:schemeClr val="accent4"/>
              </a:solidFill>
              <a:ln w="111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32;p29">
                <a:extLst>
                  <a:ext uri="{FF2B5EF4-FFF2-40B4-BE49-F238E27FC236}">
                    <a16:creationId xmlns:a16="http://schemas.microsoft.com/office/drawing/2014/main" id="{25A56128-B581-4223-0F2F-11066D2C7A32}"/>
                  </a:ext>
                </a:extLst>
              </p:cNvPr>
              <p:cNvSpPr/>
              <p:nvPr/>
            </p:nvSpPr>
            <p:spPr>
              <a:xfrm>
                <a:off x="3801140" y="2627364"/>
                <a:ext cx="18450" cy="1799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98" extrusionOk="0">
                    <a:moveTo>
                      <a:pt x="298" y="0"/>
                    </a:moveTo>
                    <a:cubicBezTo>
                      <a:pt x="133" y="0"/>
                      <a:pt x="0" y="149"/>
                      <a:pt x="17" y="315"/>
                    </a:cubicBezTo>
                    <a:cubicBezTo>
                      <a:pt x="17" y="471"/>
                      <a:pt x="149" y="598"/>
                      <a:pt x="303" y="598"/>
                    </a:cubicBezTo>
                    <a:cubicBezTo>
                      <a:pt x="313" y="598"/>
                      <a:pt x="322" y="597"/>
                      <a:pt x="331" y="596"/>
                    </a:cubicBezTo>
                    <a:cubicBezTo>
                      <a:pt x="497" y="596"/>
                      <a:pt x="613" y="464"/>
                      <a:pt x="613" y="298"/>
                    </a:cubicBezTo>
                    <a:cubicBezTo>
                      <a:pt x="596" y="133"/>
                      <a:pt x="464" y="0"/>
                      <a:pt x="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33;p29">
                <a:extLst>
                  <a:ext uri="{FF2B5EF4-FFF2-40B4-BE49-F238E27FC236}">
                    <a16:creationId xmlns:a16="http://schemas.microsoft.com/office/drawing/2014/main" id="{908B77F9-7043-BC10-EC7A-A2DEB64C82E5}"/>
                  </a:ext>
                </a:extLst>
              </p:cNvPr>
              <p:cNvSpPr/>
              <p:nvPr/>
            </p:nvSpPr>
            <p:spPr>
              <a:xfrm>
                <a:off x="3793165" y="2585017"/>
                <a:ext cx="49841" cy="23446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779" fill="none" extrusionOk="0">
                    <a:moveTo>
                      <a:pt x="0" y="83"/>
                    </a:moveTo>
                    <a:cubicBezTo>
                      <a:pt x="0" y="83"/>
                      <a:pt x="1142" y="0"/>
                      <a:pt x="1656" y="778"/>
                    </a:cubicBezTo>
                  </a:path>
                </a:pathLst>
              </a:custGeom>
              <a:solidFill>
                <a:schemeClr val="accent4"/>
              </a:solidFill>
              <a:ln w="111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34;p29">
                <a:extLst>
                  <a:ext uri="{FF2B5EF4-FFF2-40B4-BE49-F238E27FC236}">
                    <a16:creationId xmlns:a16="http://schemas.microsoft.com/office/drawing/2014/main" id="{371A82FF-2712-BEB0-B1BA-D27BA80A94D5}"/>
                  </a:ext>
                </a:extLst>
              </p:cNvPr>
              <p:cNvSpPr/>
              <p:nvPr/>
            </p:nvSpPr>
            <p:spPr>
              <a:xfrm>
                <a:off x="3722918" y="2725511"/>
                <a:ext cx="25432" cy="8006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66" fill="none" extrusionOk="0">
                    <a:moveTo>
                      <a:pt x="1" y="0"/>
                    </a:moveTo>
                    <a:cubicBezTo>
                      <a:pt x="249" y="182"/>
                      <a:pt x="547" y="265"/>
                      <a:pt x="845" y="248"/>
                    </a:cubicBezTo>
                  </a:path>
                </a:pathLst>
              </a:custGeom>
              <a:noFill/>
              <a:ln w="6625" cap="flat" cmpd="sng">
                <a:solidFill>
                  <a:srgbClr val="EA9999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35;p29">
                <a:extLst>
                  <a:ext uri="{FF2B5EF4-FFF2-40B4-BE49-F238E27FC236}">
                    <a16:creationId xmlns:a16="http://schemas.microsoft.com/office/drawing/2014/main" id="{3328485B-956B-0B75-B590-4977122E32EA}"/>
                  </a:ext>
                </a:extLst>
              </p:cNvPr>
              <p:cNvSpPr/>
              <p:nvPr/>
            </p:nvSpPr>
            <p:spPr>
              <a:xfrm>
                <a:off x="3715936" y="2694601"/>
                <a:ext cx="56824" cy="33408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110" fill="none" extrusionOk="0">
                    <a:moveTo>
                      <a:pt x="1888" y="216"/>
                    </a:moveTo>
                    <a:cubicBezTo>
                      <a:pt x="1888" y="216"/>
                      <a:pt x="878" y="1110"/>
                      <a:pt x="1" y="1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36;p29">
                <a:extLst>
                  <a:ext uri="{FF2B5EF4-FFF2-40B4-BE49-F238E27FC236}">
                    <a16:creationId xmlns:a16="http://schemas.microsoft.com/office/drawing/2014/main" id="{06719C9B-A33E-7CC1-F9A1-1EA24BBC8621}"/>
                  </a:ext>
                </a:extLst>
              </p:cNvPr>
              <p:cNvSpPr/>
              <p:nvPr/>
            </p:nvSpPr>
            <p:spPr>
              <a:xfrm>
                <a:off x="3711452" y="2690117"/>
                <a:ext cx="10986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48" fill="none" extrusionOk="0">
                    <a:moveTo>
                      <a:pt x="1" y="448"/>
                    </a:moveTo>
                    <a:cubicBezTo>
                      <a:pt x="1" y="233"/>
                      <a:pt x="166" y="51"/>
                      <a:pt x="365" y="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37;p29">
                <a:extLst>
                  <a:ext uri="{FF2B5EF4-FFF2-40B4-BE49-F238E27FC236}">
                    <a16:creationId xmlns:a16="http://schemas.microsoft.com/office/drawing/2014/main" id="{A6456BD4-B731-1D23-1CD0-74BC9C7F9582}"/>
                  </a:ext>
                </a:extLst>
              </p:cNvPr>
              <p:cNvSpPr/>
              <p:nvPr/>
            </p:nvSpPr>
            <p:spPr>
              <a:xfrm>
                <a:off x="3504716" y="2370304"/>
                <a:ext cx="381636" cy="287491"/>
              </a:xfrm>
              <a:custGeom>
                <a:avLst/>
                <a:gdLst/>
                <a:ahLst/>
                <a:cxnLst/>
                <a:rect l="l" t="t" r="r" b="b"/>
                <a:pathLst>
                  <a:path w="12680" h="9552" extrusionOk="0">
                    <a:moveTo>
                      <a:pt x="6075" y="1"/>
                    </a:moveTo>
                    <a:cubicBezTo>
                      <a:pt x="2252" y="17"/>
                      <a:pt x="216" y="3063"/>
                      <a:pt x="17" y="9055"/>
                    </a:cubicBezTo>
                    <a:lnTo>
                      <a:pt x="17" y="9121"/>
                    </a:lnTo>
                    <a:lnTo>
                      <a:pt x="1" y="9551"/>
                    </a:lnTo>
                    <a:cubicBezTo>
                      <a:pt x="729" y="9352"/>
                      <a:pt x="7201" y="6903"/>
                      <a:pt x="8128" y="3427"/>
                    </a:cubicBezTo>
                    <a:cubicBezTo>
                      <a:pt x="8211" y="3874"/>
                      <a:pt x="8376" y="4983"/>
                      <a:pt x="8161" y="5612"/>
                    </a:cubicBezTo>
                    <a:lnTo>
                      <a:pt x="8128" y="5694"/>
                    </a:lnTo>
                    <a:lnTo>
                      <a:pt x="8128" y="5694"/>
                    </a:lnTo>
                    <a:lnTo>
                      <a:pt x="8211" y="5661"/>
                    </a:lnTo>
                    <a:cubicBezTo>
                      <a:pt x="8244" y="5661"/>
                      <a:pt x="9651" y="5082"/>
                      <a:pt x="9700" y="3907"/>
                    </a:cubicBezTo>
                    <a:cubicBezTo>
                      <a:pt x="10048" y="4585"/>
                      <a:pt x="11372" y="7201"/>
                      <a:pt x="12564" y="8392"/>
                    </a:cubicBezTo>
                    <a:lnTo>
                      <a:pt x="12630" y="8475"/>
                    </a:lnTo>
                    <a:lnTo>
                      <a:pt x="12630" y="8376"/>
                    </a:lnTo>
                    <a:cubicBezTo>
                      <a:pt x="12680" y="5529"/>
                      <a:pt x="11918" y="3145"/>
                      <a:pt x="10478" y="1689"/>
                    </a:cubicBezTo>
                    <a:cubicBezTo>
                      <a:pt x="9386" y="563"/>
                      <a:pt x="7913" y="1"/>
                      <a:pt x="6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38;p29">
                <a:extLst>
                  <a:ext uri="{FF2B5EF4-FFF2-40B4-BE49-F238E27FC236}">
                    <a16:creationId xmlns:a16="http://schemas.microsoft.com/office/drawing/2014/main" id="{705E2AAC-24DB-3645-53CF-045CADAED5F1}"/>
                  </a:ext>
                </a:extLst>
              </p:cNvPr>
              <p:cNvSpPr/>
              <p:nvPr/>
            </p:nvSpPr>
            <p:spPr>
              <a:xfrm>
                <a:off x="3506702" y="2424118"/>
                <a:ext cx="215739" cy="18534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6158" fill="none" extrusionOk="0">
                    <a:moveTo>
                      <a:pt x="1" y="6158"/>
                    </a:moveTo>
                    <a:cubicBezTo>
                      <a:pt x="1" y="6158"/>
                      <a:pt x="6870" y="3062"/>
                      <a:pt x="7168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39;p29">
                <a:extLst>
                  <a:ext uri="{FF2B5EF4-FFF2-40B4-BE49-F238E27FC236}">
                    <a16:creationId xmlns:a16="http://schemas.microsoft.com/office/drawing/2014/main" id="{7E540AF6-618F-314C-707F-724E501218F9}"/>
                  </a:ext>
                </a:extLst>
              </p:cNvPr>
              <p:cNvSpPr/>
              <p:nvPr/>
            </p:nvSpPr>
            <p:spPr>
              <a:xfrm>
                <a:off x="3466854" y="2385263"/>
                <a:ext cx="201292" cy="15593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5181" fill="none" extrusionOk="0">
                    <a:moveTo>
                      <a:pt x="1" y="5181"/>
                    </a:moveTo>
                    <a:cubicBezTo>
                      <a:pt x="1" y="5181"/>
                      <a:pt x="5513" y="3575"/>
                      <a:pt x="6688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40;p29">
                <a:extLst>
                  <a:ext uri="{FF2B5EF4-FFF2-40B4-BE49-F238E27FC236}">
                    <a16:creationId xmlns:a16="http://schemas.microsoft.com/office/drawing/2014/main" id="{A7647966-9782-27A7-E18C-4B7CC003A240}"/>
                  </a:ext>
                </a:extLst>
              </p:cNvPr>
              <p:cNvSpPr/>
              <p:nvPr/>
            </p:nvSpPr>
            <p:spPr>
              <a:xfrm>
                <a:off x="3554044" y="2362840"/>
                <a:ext cx="156958" cy="177876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910" fill="none" extrusionOk="0">
                    <a:moveTo>
                      <a:pt x="0" y="5909"/>
                    </a:moveTo>
                    <a:cubicBezTo>
                      <a:pt x="0" y="5909"/>
                      <a:pt x="4701" y="3873"/>
                      <a:pt x="5214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41;p29">
                <a:extLst>
                  <a:ext uri="{FF2B5EF4-FFF2-40B4-BE49-F238E27FC236}">
                    <a16:creationId xmlns:a16="http://schemas.microsoft.com/office/drawing/2014/main" id="{D20470C1-B2BC-C4D4-66B0-3E9F1FCD53C8}"/>
                  </a:ext>
                </a:extLst>
              </p:cNvPr>
              <p:cNvSpPr/>
              <p:nvPr/>
            </p:nvSpPr>
            <p:spPr>
              <a:xfrm>
                <a:off x="3768756" y="2406180"/>
                <a:ext cx="14477" cy="7674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550" fill="none" extrusionOk="0">
                    <a:moveTo>
                      <a:pt x="0" y="0"/>
                    </a:moveTo>
                    <a:cubicBezTo>
                      <a:pt x="0" y="0"/>
                      <a:pt x="480" y="911"/>
                      <a:pt x="100" y="2549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42;p29">
                <a:extLst>
                  <a:ext uri="{FF2B5EF4-FFF2-40B4-BE49-F238E27FC236}">
                    <a16:creationId xmlns:a16="http://schemas.microsoft.com/office/drawing/2014/main" id="{1EEEFA88-B392-EBDC-2FC1-1FA5C9291282}"/>
                  </a:ext>
                </a:extLst>
              </p:cNvPr>
              <p:cNvSpPr/>
              <p:nvPr/>
            </p:nvSpPr>
            <p:spPr>
              <a:xfrm>
                <a:off x="3820071" y="2421108"/>
                <a:ext cx="50323" cy="12806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4255" fill="none" extrusionOk="0">
                    <a:moveTo>
                      <a:pt x="0" y="1"/>
                    </a:moveTo>
                    <a:cubicBezTo>
                      <a:pt x="0" y="1"/>
                      <a:pt x="1589" y="1077"/>
                      <a:pt x="1672" y="4255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543;p29">
              <a:extLst>
                <a:ext uri="{FF2B5EF4-FFF2-40B4-BE49-F238E27FC236}">
                  <a16:creationId xmlns:a16="http://schemas.microsoft.com/office/drawing/2014/main" id="{9882D748-D36F-E17F-401A-F18492468B5D}"/>
                </a:ext>
              </a:extLst>
            </p:cNvPr>
            <p:cNvSpPr/>
            <p:nvPr/>
          </p:nvSpPr>
          <p:spPr>
            <a:xfrm>
              <a:off x="4233543" y="3709807"/>
              <a:ext cx="371162" cy="169329"/>
            </a:xfrm>
            <a:custGeom>
              <a:avLst/>
              <a:gdLst/>
              <a:ahLst/>
              <a:cxnLst/>
              <a:rect l="l" t="t" r="r" b="b"/>
              <a:pathLst>
                <a:path w="12332" h="5626" extrusionOk="0">
                  <a:moveTo>
                    <a:pt x="3769" y="1"/>
                  </a:moveTo>
                  <a:cubicBezTo>
                    <a:pt x="1643" y="1"/>
                    <a:pt x="0" y="351"/>
                    <a:pt x="0" y="351"/>
                  </a:cubicBezTo>
                  <a:lnTo>
                    <a:pt x="1242" y="4952"/>
                  </a:lnTo>
                  <a:cubicBezTo>
                    <a:pt x="1209" y="4820"/>
                    <a:pt x="1192" y="4687"/>
                    <a:pt x="1159" y="4538"/>
                  </a:cubicBezTo>
                  <a:lnTo>
                    <a:pt x="1159" y="4538"/>
                  </a:lnTo>
                  <a:cubicBezTo>
                    <a:pt x="1159" y="4539"/>
                    <a:pt x="3065" y="5626"/>
                    <a:pt x="6006" y="5626"/>
                  </a:cubicBezTo>
                  <a:cubicBezTo>
                    <a:pt x="7796" y="5626"/>
                    <a:pt x="9970" y="5223"/>
                    <a:pt x="12332" y="3926"/>
                  </a:cubicBezTo>
                  <a:cubicBezTo>
                    <a:pt x="10627" y="679"/>
                    <a:pt x="6729" y="1"/>
                    <a:pt x="3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4;p29">
              <a:extLst>
                <a:ext uri="{FF2B5EF4-FFF2-40B4-BE49-F238E27FC236}">
                  <a16:creationId xmlns:a16="http://schemas.microsoft.com/office/drawing/2014/main" id="{9B2E04D2-70D3-B6B4-05D1-BC7C6892D828}"/>
                </a:ext>
              </a:extLst>
            </p:cNvPr>
            <p:cNvSpPr/>
            <p:nvPr/>
          </p:nvSpPr>
          <p:spPr>
            <a:xfrm>
              <a:off x="2835260" y="3801584"/>
              <a:ext cx="162300" cy="446944"/>
            </a:xfrm>
            <a:custGeom>
              <a:avLst/>
              <a:gdLst/>
              <a:ahLst/>
              <a:cxnLst/>
              <a:rect l="l" t="t" r="r" b="b"/>
              <a:pathLst>
                <a:path w="5049" h="13904" extrusionOk="0">
                  <a:moveTo>
                    <a:pt x="2351" y="0"/>
                  </a:moveTo>
                  <a:cubicBezTo>
                    <a:pt x="1291" y="4585"/>
                    <a:pt x="497" y="9236"/>
                    <a:pt x="0" y="13904"/>
                  </a:cubicBezTo>
                  <a:cubicBezTo>
                    <a:pt x="1788" y="12927"/>
                    <a:pt x="3145" y="11305"/>
                    <a:pt x="3791" y="9385"/>
                  </a:cubicBezTo>
                  <a:cubicBezTo>
                    <a:pt x="5049" y="5810"/>
                    <a:pt x="3261" y="1738"/>
                    <a:pt x="2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1477;p43">
            <a:extLst>
              <a:ext uri="{FF2B5EF4-FFF2-40B4-BE49-F238E27FC236}">
                <a16:creationId xmlns:a16="http://schemas.microsoft.com/office/drawing/2014/main" id="{1A6D0B00-90DA-7411-F9CF-9B43A2C8D069}"/>
              </a:ext>
            </a:extLst>
          </p:cNvPr>
          <p:cNvSpPr/>
          <p:nvPr/>
        </p:nvSpPr>
        <p:spPr>
          <a:xfrm>
            <a:off x="2009373" y="2217527"/>
            <a:ext cx="9236778" cy="197592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000" dirty="0">
                <a:latin typeface="BrowalliaUPC" pitchFamily="34" charset="-34"/>
                <a:cs typeface="BrowalliaUPC" pitchFamily="34" charset="-34"/>
              </a:rPr>
              <a:t> ภาวะ </a:t>
            </a:r>
            <a:r>
              <a:rPr lang="en-US" sz="2400" b="1" dirty="0"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Fetal distress </a:t>
            </a:r>
            <a:r>
              <a:rPr lang="th-TH" sz="2000" dirty="0"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เป็นภาวะฉุกเฉินทางสูติกรรม ที่บ่งชี้ว่าทารกมีโอกาสเสียชีวิตในครรภ์ได้ เนื่องจากทารกได้รับออกซิเจนจากเลือดของมารดาไม่เพียงพอ  แสดงออกโดยอัตราการเต้นของหัวใจทารกผิดปกติ  </a:t>
            </a:r>
            <a:r>
              <a:rPr lang="th-TH" sz="2000" dirty="0">
                <a:latin typeface="BrowalliaUPC" pitchFamily="34" charset="-34"/>
                <a:cs typeface="BrowalliaUPC" pitchFamily="34" charset="-34"/>
              </a:rPr>
              <a:t>ต่ำกว่า </a:t>
            </a:r>
            <a:r>
              <a:rPr lang="en-GB" sz="2000" dirty="0">
                <a:latin typeface="BrowalliaUPC" pitchFamily="34" charset="-34"/>
                <a:cs typeface="BrowalliaUPC" pitchFamily="34" charset="-34"/>
              </a:rPr>
              <a:t>110 </a:t>
            </a:r>
            <a:r>
              <a:rPr lang="th-TH" sz="2000" dirty="0">
                <a:latin typeface="BrowalliaUPC" pitchFamily="34" charset="-34"/>
                <a:cs typeface="BrowalliaUPC" pitchFamily="34" charset="-34"/>
              </a:rPr>
              <a:t>ครั้ง/นาที และมากกว่า </a:t>
            </a:r>
            <a:r>
              <a:rPr lang="en-US" sz="2000" dirty="0">
                <a:latin typeface="BrowalliaUPC" pitchFamily="34" charset="-34"/>
                <a:cs typeface="BrowalliaUPC" pitchFamily="34" charset="-34"/>
              </a:rPr>
              <a:t>160</a:t>
            </a:r>
            <a:r>
              <a:rPr lang="th-TH" sz="2000" dirty="0">
                <a:latin typeface="BrowalliaUPC" pitchFamily="34" charset="-34"/>
                <a:cs typeface="BrowalliaUPC" pitchFamily="34" charset="-34"/>
              </a:rPr>
              <a:t> ครั้ง/นาที </a:t>
            </a:r>
            <a:r>
              <a:rPr lang="th-TH" sz="2000" dirty="0"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ซึ่งหากให้การช่วยคลอดไม่ทันท่วงที สามารถทำให้ทารกในครรภ์เสียชีวิตได้</a:t>
            </a:r>
          </a:p>
        </p:txBody>
      </p:sp>
    </p:spTree>
    <p:extLst>
      <p:ext uri="{BB962C8B-B14F-4D97-AF65-F5344CB8AC3E}">
        <p14:creationId xmlns:p14="http://schemas.microsoft.com/office/powerpoint/2010/main" val="144653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458860" y="358270"/>
            <a:ext cx="9351379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586324" y="358270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24" y="153710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8652B7-582C-2203-82B1-ACC4EDD71E1E}"/>
              </a:ext>
            </a:extLst>
          </p:cNvPr>
          <p:cNvSpPr txBox="1"/>
          <p:nvPr/>
        </p:nvSpPr>
        <p:spPr>
          <a:xfrm>
            <a:off x="3080646" y="612278"/>
            <a:ext cx="8146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เป้าหมาย ปัจจัยการขับเคลื่อน ตัวชี้วัด</a:t>
            </a:r>
            <a:r>
              <a:rPr lang="en-US" sz="36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Fetal distress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มุมมน 11">
            <a:extLst>
              <a:ext uri="{FF2B5EF4-FFF2-40B4-BE49-F238E27FC236}">
                <a16:creationId xmlns:a16="http://schemas.microsoft.com/office/drawing/2014/main" id="{42980E30-6BBF-9417-3E63-9D4043BA7A4D}"/>
              </a:ext>
            </a:extLst>
          </p:cNvPr>
          <p:cNvSpPr/>
          <p:nvPr/>
        </p:nvSpPr>
        <p:spPr>
          <a:xfrm>
            <a:off x="401132" y="3885797"/>
            <a:ext cx="1688926" cy="5550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ผู้ป่วยปลอดภัย</a:t>
            </a:r>
          </a:p>
        </p:txBody>
      </p:sp>
      <p:sp>
        <p:nvSpPr>
          <p:cNvPr id="7" name="สี่เหลี่ยมผืนผ้ามุมมน 12">
            <a:extLst>
              <a:ext uri="{FF2B5EF4-FFF2-40B4-BE49-F238E27FC236}">
                <a16:creationId xmlns:a16="http://schemas.microsoft.com/office/drawing/2014/main" id="{395E4260-348A-17F0-41AC-A2BCCF172A81}"/>
              </a:ext>
            </a:extLst>
          </p:cNvPr>
          <p:cNvSpPr/>
          <p:nvPr/>
        </p:nvSpPr>
        <p:spPr>
          <a:xfrm>
            <a:off x="3317493" y="2334983"/>
            <a:ext cx="2285731" cy="7356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การเข้าถึงบริการรวดเร็ว</a:t>
            </a:r>
          </a:p>
        </p:txBody>
      </p:sp>
      <p:sp>
        <p:nvSpPr>
          <p:cNvPr id="8" name="สี่เหลี่ยมผืนผ้ามุมมน 13">
            <a:extLst>
              <a:ext uri="{FF2B5EF4-FFF2-40B4-BE49-F238E27FC236}">
                <a16:creationId xmlns:a16="http://schemas.microsoft.com/office/drawing/2014/main" id="{0C1DA8B5-7634-A9C6-1CAD-630F6A6055BE}"/>
              </a:ext>
            </a:extLst>
          </p:cNvPr>
          <p:cNvSpPr/>
          <p:nvPr/>
        </p:nvSpPr>
        <p:spPr>
          <a:xfrm>
            <a:off x="3317493" y="3798814"/>
            <a:ext cx="2312180" cy="7190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การดูแลรักษาที่มีคุณภาพ</a:t>
            </a:r>
          </a:p>
        </p:txBody>
      </p:sp>
      <p:sp>
        <p:nvSpPr>
          <p:cNvPr id="9" name="สี่เหลี่ยมผืนผ้ามุมมน 14">
            <a:extLst>
              <a:ext uri="{FF2B5EF4-FFF2-40B4-BE49-F238E27FC236}">
                <a16:creationId xmlns:a16="http://schemas.microsoft.com/office/drawing/2014/main" id="{E6B02767-482A-06D6-7F5F-7592B57A53CB}"/>
              </a:ext>
            </a:extLst>
          </p:cNvPr>
          <p:cNvSpPr/>
          <p:nvPr/>
        </p:nvSpPr>
        <p:spPr>
          <a:xfrm>
            <a:off x="3327531" y="5178045"/>
            <a:ext cx="2239141" cy="7160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ได้รับการเสริมพลังที่ดี</a:t>
            </a:r>
          </a:p>
        </p:txBody>
      </p:sp>
      <p:sp>
        <p:nvSpPr>
          <p:cNvPr id="10" name="สี่เหลี่ยมผืนผ้ามุมมน 15">
            <a:extLst>
              <a:ext uri="{FF2B5EF4-FFF2-40B4-BE49-F238E27FC236}">
                <a16:creationId xmlns:a16="http://schemas.microsoft.com/office/drawing/2014/main" id="{D77C7911-7CEA-2359-075D-8C445E01475C}"/>
              </a:ext>
            </a:extLst>
          </p:cNvPr>
          <p:cNvSpPr/>
          <p:nvPr/>
        </p:nvSpPr>
        <p:spPr>
          <a:xfrm>
            <a:off x="6527001" y="2169937"/>
            <a:ext cx="2005965" cy="413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endParaRPr lang="th-TH" sz="20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3" name="สี่เหลี่ยมผืนผ้ามุมมน 16">
            <a:extLst>
              <a:ext uri="{FF2B5EF4-FFF2-40B4-BE49-F238E27FC236}">
                <a16:creationId xmlns:a16="http://schemas.microsoft.com/office/drawing/2014/main" id="{72ABA168-7323-5647-57DE-E65DCC005D16}"/>
              </a:ext>
            </a:extLst>
          </p:cNvPr>
          <p:cNvSpPr/>
          <p:nvPr/>
        </p:nvSpPr>
        <p:spPr>
          <a:xfrm>
            <a:off x="6597846" y="5881924"/>
            <a:ext cx="2005965" cy="5251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ระบบดูแลต่อเนื่อง</a:t>
            </a:r>
          </a:p>
        </p:txBody>
      </p:sp>
      <p:sp>
        <p:nvSpPr>
          <p:cNvPr id="15" name="สี่เหลี่ยมผืนผ้ามุมมน 17">
            <a:extLst>
              <a:ext uri="{FF2B5EF4-FFF2-40B4-BE49-F238E27FC236}">
                <a16:creationId xmlns:a16="http://schemas.microsoft.com/office/drawing/2014/main" id="{B3AA7CDB-ABAE-DE5A-B347-CDE3332D8CFB}"/>
              </a:ext>
            </a:extLst>
          </p:cNvPr>
          <p:cNvSpPr/>
          <p:nvPr/>
        </p:nvSpPr>
        <p:spPr>
          <a:xfrm>
            <a:off x="6566241" y="3586665"/>
            <a:ext cx="2005965" cy="4876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OB crisis rally</a:t>
            </a:r>
            <a:endParaRPr lang="th-TH" sz="2000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6" name="สี่เหลี่ยมผืนผ้ามุมมน 18">
            <a:extLst>
              <a:ext uri="{FF2B5EF4-FFF2-40B4-BE49-F238E27FC236}">
                <a16:creationId xmlns:a16="http://schemas.microsoft.com/office/drawing/2014/main" id="{0DACDAD2-C9B4-4794-56DA-E913E002A636}"/>
              </a:ext>
            </a:extLst>
          </p:cNvPr>
          <p:cNvSpPr/>
          <p:nvPr/>
        </p:nvSpPr>
        <p:spPr>
          <a:xfrm>
            <a:off x="6586691" y="5279715"/>
            <a:ext cx="2005965" cy="4808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ระบบวางแผนจำหน่าย</a:t>
            </a:r>
          </a:p>
        </p:txBody>
      </p:sp>
      <p:sp>
        <p:nvSpPr>
          <p:cNvPr id="17" name="สี่เหลี่ยมผืนผ้ามุมมน 19">
            <a:extLst>
              <a:ext uri="{FF2B5EF4-FFF2-40B4-BE49-F238E27FC236}">
                <a16:creationId xmlns:a16="http://schemas.microsoft.com/office/drawing/2014/main" id="{0B59E9A3-758E-1AD7-D000-CEF7E8B7F66E}"/>
              </a:ext>
            </a:extLst>
          </p:cNvPr>
          <p:cNvSpPr/>
          <p:nvPr/>
        </p:nvSpPr>
        <p:spPr>
          <a:xfrm>
            <a:off x="9652929" y="2163673"/>
            <a:ext cx="2177046" cy="419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endParaRPr lang="th-TH" sz="20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8" name="สี่เหลี่ยมผืนผ้ามุมมน 20">
            <a:extLst>
              <a:ext uri="{FF2B5EF4-FFF2-40B4-BE49-F238E27FC236}">
                <a16:creationId xmlns:a16="http://schemas.microsoft.com/office/drawing/2014/main" id="{AC5525B9-5E83-5716-F6AA-CB7F1D5F5664}"/>
              </a:ext>
            </a:extLst>
          </p:cNvPr>
          <p:cNvSpPr/>
          <p:nvPr/>
        </p:nvSpPr>
        <p:spPr>
          <a:xfrm>
            <a:off x="9652929" y="2769247"/>
            <a:ext cx="2177046" cy="7190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endParaRPr lang="th-TH" sz="20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9" name="สี่เหลี่ยมผืนผ้ามุมมน 21">
            <a:extLst>
              <a:ext uri="{FF2B5EF4-FFF2-40B4-BE49-F238E27FC236}">
                <a16:creationId xmlns:a16="http://schemas.microsoft.com/office/drawing/2014/main" id="{50D1E30C-F60E-B2E0-518B-5A0E6E7D5D2A}"/>
              </a:ext>
            </a:extLst>
          </p:cNvPr>
          <p:cNvSpPr/>
          <p:nvPr/>
        </p:nvSpPr>
        <p:spPr>
          <a:xfrm>
            <a:off x="9652929" y="3567668"/>
            <a:ext cx="2177046" cy="1077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endParaRPr lang="th-TH" sz="20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20" name="สี่เหลี่ยมผืนผ้ามุมมน 23">
            <a:extLst>
              <a:ext uri="{FF2B5EF4-FFF2-40B4-BE49-F238E27FC236}">
                <a16:creationId xmlns:a16="http://schemas.microsoft.com/office/drawing/2014/main" id="{045343AB-08B5-26E5-3587-E4772DB16094}"/>
              </a:ext>
            </a:extLst>
          </p:cNvPr>
          <p:cNvSpPr/>
          <p:nvPr/>
        </p:nvSpPr>
        <p:spPr>
          <a:xfrm>
            <a:off x="9673578" y="5255076"/>
            <a:ext cx="2156397" cy="532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ทบทวนแนวทาง</a:t>
            </a:r>
          </a:p>
        </p:txBody>
      </p:sp>
      <p:sp>
        <p:nvSpPr>
          <p:cNvPr id="21" name="สี่เหลี่ยมผืนผ้ามุมมน 24">
            <a:extLst>
              <a:ext uri="{FF2B5EF4-FFF2-40B4-BE49-F238E27FC236}">
                <a16:creationId xmlns:a16="http://schemas.microsoft.com/office/drawing/2014/main" id="{81F7E76A-EC2B-0842-4C56-DA7835C74C7A}"/>
              </a:ext>
            </a:extLst>
          </p:cNvPr>
          <p:cNvSpPr/>
          <p:nvPr/>
        </p:nvSpPr>
        <p:spPr>
          <a:xfrm>
            <a:off x="9694786" y="5922799"/>
            <a:ext cx="2135189" cy="532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พัฒนาเครือข่าย</a:t>
            </a:r>
          </a:p>
        </p:txBody>
      </p:sp>
      <p:sp>
        <p:nvSpPr>
          <p:cNvPr id="22" name="สี่เหลี่ยมผืนผ้ามุมมน 25">
            <a:extLst>
              <a:ext uri="{FF2B5EF4-FFF2-40B4-BE49-F238E27FC236}">
                <a16:creationId xmlns:a16="http://schemas.microsoft.com/office/drawing/2014/main" id="{67678465-5DAE-55E5-657B-54DB4D328A5B}"/>
              </a:ext>
            </a:extLst>
          </p:cNvPr>
          <p:cNvSpPr/>
          <p:nvPr/>
        </p:nvSpPr>
        <p:spPr>
          <a:xfrm>
            <a:off x="6552179" y="2782529"/>
            <a:ext cx="2005965" cy="407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</a:t>
            </a:r>
            <a:r>
              <a:rPr lang="en-US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Refer </a:t>
            </a:r>
            <a:endParaRPr lang="th-TH" sz="2000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23" name="สี่เหลี่ยมผืนผ้ามุมมน 26">
            <a:extLst>
              <a:ext uri="{FF2B5EF4-FFF2-40B4-BE49-F238E27FC236}">
                <a16:creationId xmlns:a16="http://schemas.microsoft.com/office/drawing/2014/main" id="{D7F7928C-2D68-F515-1803-C907AAFB4756}"/>
              </a:ext>
            </a:extLst>
          </p:cNvPr>
          <p:cNvSpPr/>
          <p:nvPr/>
        </p:nvSpPr>
        <p:spPr>
          <a:xfrm>
            <a:off x="6617046" y="4259947"/>
            <a:ext cx="2005965" cy="8626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endParaRPr lang="th-TH" sz="20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28" name="กล่องข้อความ 31">
            <a:extLst>
              <a:ext uri="{FF2B5EF4-FFF2-40B4-BE49-F238E27FC236}">
                <a16:creationId xmlns:a16="http://schemas.microsoft.com/office/drawing/2014/main" id="{8155C47D-3CB7-1CAA-595B-937D504FE242}"/>
              </a:ext>
            </a:extLst>
          </p:cNvPr>
          <p:cNvSpPr txBox="1"/>
          <p:nvPr/>
        </p:nvSpPr>
        <p:spPr>
          <a:xfrm>
            <a:off x="260604" y="4611624"/>
            <a:ext cx="2725329" cy="982813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pPr>
              <a:spcAft>
                <a:spcPts val="1004"/>
              </a:spcAft>
            </a:pPr>
            <a:r>
              <a:rPr lang="en-US" sz="16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:1) </a:t>
            </a:r>
            <a:r>
              <a:rPr lang="th-TH" sz="1600" dirty="0">
                <a:solidFill>
                  <a:schemeClr val="dk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อัตราทารกแรกเกิดขาดออกซิเจนไม่เกิน 25 ต่อ 1,000 ทารกเกิดมีชีพ</a:t>
            </a:r>
          </a:p>
          <a:p>
            <a:pPr>
              <a:spcAft>
                <a:spcPts val="1004"/>
              </a:spcAft>
            </a:pPr>
            <a:r>
              <a:rPr lang="en-US" sz="16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2) </a:t>
            </a:r>
            <a:r>
              <a:rPr lang="th-TH" sz="16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ลด</a:t>
            </a:r>
            <a:r>
              <a:rPr lang="en-US" sz="16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NICU admission</a:t>
            </a:r>
          </a:p>
        </p:txBody>
      </p:sp>
      <p:sp>
        <p:nvSpPr>
          <p:cNvPr id="29" name="กล่องข้อความ 33">
            <a:extLst>
              <a:ext uri="{FF2B5EF4-FFF2-40B4-BE49-F238E27FC236}">
                <a16:creationId xmlns:a16="http://schemas.microsoft.com/office/drawing/2014/main" id="{62D7F76D-5884-CE5E-F397-FF0DB20E86F5}"/>
              </a:ext>
            </a:extLst>
          </p:cNvPr>
          <p:cNvSpPr txBox="1"/>
          <p:nvPr/>
        </p:nvSpPr>
        <p:spPr>
          <a:xfrm>
            <a:off x="3322584" y="4620046"/>
            <a:ext cx="1879652" cy="546796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1) </a:t>
            </a:r>
            <a:r>
              <a:rPr lang="th-TH" sz="1400" dirty="0" err="1">
                <a:solidFill>
                  <a:schemeClr val="dk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400" dirty="0">
                <a:solidFill>
                  <a:schemeClr val="dk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IUR </a:t>
            </a:r>
            <a:r>
              <a:rPr lang="th-TH" sz="1400" dirty="0">
                <a:solidFill>
                  <a:schemeClr val="dk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ที่มีคุณภาพ</a:t>
            </a:r>
            <a:endParaRPr lang="th-TH" sz="14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1400" dirty="0">
                <a:solidFill>
                  <a:schemeClr val="dk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</a:t>
            </a:r>
            <a:r>
              <a:rPr lang="th-TH" sz="1400" dirty="0">
                <a:solidFill>
                  <a:schemeClr val="dk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การช่วยคลอดที่เหมาะสม</a:t>
            </a:r>
            <a:endParaRPr lang="th-TH" sz="11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0" name="กล่องข้อความ 34">
            <a:extLst>
              <a:ext uri="{FF2B5EF4-FFF2-40B4-BE49-F238E27FC236}">
                <a16:creationId xmlns:a16="http://schemas.microsoft.com/office/drawing/2014/main" id="{860E11DE-E7B2-D2A0-CC6E-4B28C9C5DFD0}"/>
              </a:ext>
            </a:extLst>
          </p:cNvPr>
          <p:cNvSpPr txBox="1"/>
          <p:nvPr/>
        </p:nvSpPr>
        <p:spPr>
          <a:xfrm>
            <a:off x="2727827" y="5915545"/>
            <a:ext cx="3942199" cy="762240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1. แนะนำสังเกตอาการผิดปกติ</a:t>
            </a:r>
          </a:p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ที่ควรมาโรงพยาบาล เช่น น้ำเดิน ลูกดิ้นน้อยลง มีเลือดออกจากช่องคลอด</a:t>
            </a:r>
          </a:p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. เน้นให้สุขศึกษาในกลุ่ม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high risk (GDM ,CHT)</a:t>
            </a:r>
            <a:endParaRPr lang="th-TH" sz="14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1" name="ลูกศรเชื่อมต่อแบบตรง 36">
            <a:extLst>
              <a:ext uri="{FF2B5EF4-FFF2-40B4-BE49-F238E27FC236}">
                <a16:creationId xmlns:a16="http://schemas.microsoft.com/office/drawing/2014/main" id="{023EB83B-18E4-A75C-048D-F71C54DB8574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2090058" y="2702788"/>
            <a:ext cx="1227435" cy="146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7">
            <a:extLst>
              <a:ext uri="{FF2B5EF4-FFF2-40B4-BE49-F238E27FC236}">
                <a16:creationId xmlns:a16="http://schemas.microsoft.com/office/drawing/2014/main" id="{46F9B824-EE43-56E4-C0F7-B918AFE18FE3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H="1">
            <a:off x="2090058" y="4158361"/>
            <a:ext cx="1227435" cy="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40">
            <a:extLst>
              <a:ext uri="{FF2B5EF4-FFF2-40B4-BE49-F238E27FC236}">
                <a16:creationId xmlns:a16="http://schemas.microsoft.com/office/drawing/2014/main" id="{E1CDF926-159B-F73C-E2CE-77D361F1CFFE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 flipV="1">
            <a:off x="2090058" y="4163299"/>
            <a:ext cx="1237473" cy="1372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49">
            <a:extLst>
              <a:ext uri="{FF2B5EF4-FFF2-40B4-BE49-F238E27FC236}">
                <a16:creationId xmlns:a16="http://schemas.microsoft.com/office/drawing/2014/main" id="{69895259-DA3C-C967-6A7D-4B2502D483C1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5603224" y="2323499"/>
            <a:ext cx="931773" cy="379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51">
            <a:extLst>
              <a:ext uri="{FF2B5EF4-FFF2-40B4-BE49-F238E27FC236}">
                <a16:creationId xmlns:a16="http://schemas.microsoft.com/office/drawing/2014/main" id="{5644AB70-F814-23F9-26EA-6DD106140B2A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5603224" y="2702788"/>
            <a:ext cx="931775" cy="43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53">
            <a:extLst>
              <a:ext uri="{FF2B5EF4-FFF2-40B4-BE49-F238E27FC236}">
                <a16:creationId xmlns:a16="http://schemas.microsoft.com/office/drawing/2014/main" id="{170657F6-7FE6-7351-A697-1A3E51C2E10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5629673" y="3958294"/>
            <a:ext cx="934719" cy="20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54">
            <a:extLst>
              <a:ext uri="{FF2B5EF4-FFF2-40B4-BE49-F238E27FC236}">
                <a16:creationId xmlns:a16="http://schemas.microsoft.com/office/drawing/2014/main" id="{69D771C6-0A69-59DE-CA3A-D481B13FF7A8}"/>
              </a:ext>
            </a:extLst>
          </p:cNvPr>
          <p:cNvCxnSpPr>
            <a:cxnSpLocks/>
            <a:stCxn id="23" idx="1"/>
            <a:endCxn id="8" idx="3"/>
          </p:cNvCxnSpPr>
          <p:nvPr/>
        </p:nvCxnSpPr>
        <p:spPr>
          <a:xfrm flipH="1" flipV="1">
            <a:off x="5629673" y="4158361"/>
            <a:ext cx="987373" cy="53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56">
            <a:extLst>
              <a:ext uri="{FF2B5EF4-FFF2-40B4-BE49-F238E27FC236}">
                <a16:creationId xmlns:a16="http://schemas.microsoft.com/office/drawing/2014/main" id="{8366D58F-9E32-CEA7-B9B0-020C57A4861A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5566672" y="5536082"/>
            <a:ext cx="997720" cy="3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57">
            <a:extLst>
              <a:ext uri="{FF2B5EF4-FFF2-40B4-BE49-F238E27FC236}">
                <a16:creationId xmlns:a16="http://schemas.microsoft.com/office/drawing/2014/main" id="{208DFCEE-F3E5-3D60-D609-6B8FF1B76DF4}"/>
              </a:ext>
            </a:extLst>
          </p:cNvPr>
          <p:cNvCxnSpPr>
            <a:cxnSpLocks/>
            <a:stCxn id="30" idx="3"/>
          </p:cNvCxnSpPr>
          <p:nvPr/>
        </p:nvCxnSpPr>
        <p:spPr>
          <a:xfrm flipH="1" flipV="1">
            <a:off x="5547469" y="5559076"/>
            <a:ext cx="1122557" cy="73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59">
            <a:extLst>
              <a:ext uri="{FF2B5EF4-FFF2-40B4-BE49-F238E27FC236}">
                <a16:creationId xmlns:a16="http://schemas.microsoft.com/office/drawing/2014/main" id="{C05078AB-0219-5F3A-6C73-827BB652EF8B}"/>
              </a:ext>
            </a:extLst>
          </p:cNvPr>
          <p:cNvCxnSpPr>
            <a:cxnSpLocks/>
            <a:stCxn id="17" idx="1"/>
            <a:endCxn id="10" idx="3"/>
          </p:cNvCxnSpPr>
          <p:nvPr/>
        </p:nvCxnSpPr>
        <p:spPr>
          <a:xfrm flipH="1">
            <a:off x="8532966" y="2373550"/>
            <a:ext cx="1119963" cy="3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61">
            <a:extLst>
              <a:ext uri="{FF2B5EF4-FFF2-40B4-BE49-F238E27FC236}">
                <a16:creationId xmlns:a16="http://schemas.microsoft.com/office/drawing/2014/main" id="{84896075-F684-F05B-8D6F-3F2869B00352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8532966" y="2376682"/>
            <a:ext cx="1147569" cy="74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63">
            <a:extLst>
              <a:ext uri="{FF2B5EF4-FFF2-40B4-BE49-F238E27FC236}">
                <a16:creationId xmlns:a16="http://schemas.microsoft.com/office/drawing/2014/main" id="{09074634-8D35-949D-D57F-5DF285824B9A}"/>
              </a:ext>
            </a:extLst>
          </p:cNvPr>
          <p:cNvCxnSpPr>
            <a:cxnSpLocks/>
            <a:stCxn id="19" idx="1"/>
            <a:endCxn id="15" idx="3"/>
          </p:cNvCxnSpPr>
          <p:nvPr/>
        </p:nvCxnSpPr>
        <p:spPr>
          <a:xfrm flipH="1" flipV="1">
            <a:off x="8572206" y="3830472"/>
            <a:ext cx="1080723" cy="27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67">
            <a:extLst>
              <a:ext uri="{FF2B5EF4-FFF2-40B4-BE49-F238E27FC236}">
                <a16:creationId xmlns:a16="http://schemas.microsoft.com/office/drawing/2014/main" id="{1D634D13-B753-B5D5-4A43-9249547F5BD8}"/>
              </a:ext>
            </a:extLst>
          </p:cNvPr>
          <p:cNvCxnSpPr>
            <a:cxnSpLocks/>
            <a:stCxn id="20" idx="1"/>
            <a:endCxn id="16" idx="3"/>
          </p:cNvCxnSpPr>
          <p:nvPr/>
        </p:nvCxnSpPr>
        <p:spPr>
          <a:xfrm flipH="1" flipV="1">
            <a:off x="8592656" y="5520127"/>
            <a:ext cx="1080922" cy="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69">
            <a:extLst>
              <a:ext uri="{FF2B5EF4-FFF2-40B4-BE49-F238E27FC236}">
                <a16:creationId xmlns:a16="http://schemas.microsoft.com/office/drawing/2014/main" id="{80EBA88B-73E5-194C-8472-F06FF9E462DC}"/>
              </a:ext>
            </a:extLst>
          </p:cNvPr>
          <p:cNvCxnSpPr>
            <a:cxnSpLocks/>
            <a:stCxn id="21" idx="1"/>
            <a:endCxn id="13" idx="3"/>
          </p:cNvCxnSpPr>
          <p:nvPr/>
        </p:nvCxnSpPr>
        <p:spPr>
          <a:xfrm flipH="1" flipV="1">
            <a:off x="8603811" y="6144501"/>
            <a:ext cx="1090975" cy="44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71">
            <a:extLst>
              <a:ext uri="{FF2B5EF4-FFF2-40B4-BE49-F238E27FC236}">
                <a16:creationId xmlns:a16="http://schemas.microsoft.com/office/drawing/2014/main" id="{71BB854B-88C0-8CED-BA27-C39679BAEE68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8631060" y="4052768"/>
            <a:ext cx="983470" cy="51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73">
            <a:extLst>
              <a:ext uri="{FF2B5EF4-FFF2-40B4-BE49-F238E27FC236}">
                <a16:creationId xmlns:a16="http://schemas.microsoft.com/office/drawing/2014/main" id="{062C333B-2147-6892-4251-14937F08B725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8592656" y="4032554"/>
            <a:ext cx="1029922" cy="1487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75">
            <a:extLst>
              <a:ext uri="{FF2B5EF4-FFF2-40B4-BE49-F238E27FC236}">
                <a16:creationId xmlns:a16="http://schemas.microsoft.com/office/drawing/2014/main" id="{FF4161A6-CF1B-6229-2BF3-1DB4BA67EAE2}"/>
              </a:ext>
            </a:extLst>
          </p:cNvPr>
          <p:cNvCxnSpPr>
            <a:cxnSpLocks/>
            <a:stCxn id="53" idx="1"/>
            <a:endCxn id="13" idx="3"/>
          </p:cNvCxnSpPr>
          <p:nvPr/>
        </p:nvCxnSpPr>
        <p:spPr>
          <a:xfrm flipH="1">
            <a:off x="8603811" y="4052768"/>
            <a:ext cx="1010719" cy="209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77">
            <a:extLst>
              <a:ext uri="{FF2B5EF4-FFF2-40B4-BE49-F238E27FC236}">
                <a16:creationId xmlns:a16="http://schemas.microsoft.com/office/drawing/2014/main" id="{0545F12B-1748-1F7E-5664-715676F346CB}"/>
              </a:ext>
            </a:extLst>
          </p:cNvPr>
          <p:cNvCxnSpPr>
            <a:cxnSpLocks/>
            <a:stCxn id="53" idx="1"/>
            <a:endCxn id="10" idx="3"/>
          </p:cNvCxnSpPr>
          <p:nvPr/>
        </p:nvCxnSpPr>
        <p:spPr>
          <a:xfrm flipH="1" flipV="1">
            <a:off x="8532966" y="2376682"/>
            <a:ext cx="1081564" cy="167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85">
            <a:extLst>
              <a:ext uri="{FF2B5EF4-FFF2-40B4-BE49-F238E27FC236}">
                <a16:creationId xmlns:a16="http://schemas.microsoft.com/office/drawing/2014/main" id="{90E87788-75E8-4196-C9A3-D8F3DEA037B2}"/>
              </a:ext>
            </a:extLst>
          </p:cNvPr>
          <p:cNvCxnSpPr>
            <a:cxnSpLocks/>
            <a:stCxn id="19" idx="1"/>
            <a:endCxn id="22" idx="3"/>
          </p:cNvCxnSpPr>
          <p:nvPr/>
        </p:nvCxnSpPr>
        <p:spPr>
          <a:xfrm flipH="1" flipV="1">
            <a:off x="8558144" y="2986315"/>
            <a:ext cx="1094785" cy="1119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กล่องข้อความ 35">
            <a:extLst>
              <a:ext uri="{FF2B5EF4-FFF2-40B4-BE49-F238E27FC236}">
                <a16:creationId xmlns:a16="http://schemas.microsoft.com/office/drawing/2014/main" id="{CA50D97A-ED13-359B-EA59-B878A99CB58A}"/>
              </a:ext>
            </a:extLst>
          </p:cNvPr>
          <p:cNvSpPr txBox="1"/>
          <p:nvPr/>
        </p:nvSpPr>
        <p:spPr>
          <a:xfrm>
            <a:off x="7005725" y="2156653"/>
            <a:ext cx="1134311" cy="423686"/>
          </a:xfrm>
          <a:prstGeom prst="rect">
            <a:avLst/>
          </a:prstGeom>
          <a:noFill/>
        </p:spPr>
        <p:txBody>
          <a:bodyPr wrap="none" lIns="114789" tIns="57394" rIns="114789" bIns="57394" rtlCol="0">
            <a:spAutoFit/>
          </a:bodyPr>
          <a:lstStyle/>
          <a:p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Line consult</a:t>
            </a: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1" name="กล่องข้อความ 42">
            <a:extLst>
              <a:ext uri="{FF2B5EF4-FFF2-40B4-BE49-F238E27FC236}">
                <a16:creationId xmlns:a16="http://schemas.microsoft.com/office/drawing/2014/main" id="{84E5DAC7-9FF5-BDEB-DE8C-B174C0F0C3A8}"/>
              </a:ext>
            </a:extLst>
          </p:cNvPr>
          <p:cNvSpPr txBox="1"/>
          <p:nvPr/>
        </p:nvSpPr>
        <p:spPr>
          <a:xfrm>
            <a:off x="9939634" y="2163673"/>
            <a:ext cx="1631242" cy="423686"/>
          </a:xfrm>
          <a:prstGeom prst="rect">
            <a:avLst/>
          </a:prstGeom>
          <a:noFill/>
        </p:spPr>
        <p:txBody>
          <a:bodyPr wrap="none" lIns="114789" tIns="57394" rIns="114789" bIns="57394" rtlCol="0">
            <a:spAutoFit/>
          </a:bodyPr>
          <a:lstStyle/>
          <a:p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EFM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แรกรับทุกราย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2" name="กล่องข้อความ 44">
            <a:extLst>
              <a:ext uri="{FF2B5EF4-FFF2-40B4-BE49-F238E27FC236}">
                <a16:creationId xmlns:a16="http://schemas.microsoft.com/office/drawing/2014/main" id="{FE30A049-35DE-883C-CB4E-25AC2477FABE}"/>
              </a:ext>
            </a:extLst>
          </p:cNvPr>
          <p:cNvSpPr txBox="1"/>
          <p:nvPr/>
        </p:nvSpPr>
        <p:spPr>
          <a:xfrm>
            <a:off x="9901226" y="2778162"/>
            <a:ext cx="1680451" cy="731462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pPr algn="ctr"/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Closed EFM </a:t>
            </a:r>
          </a:p>
          <a:p>
            <a:pPr algn="ctr"/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monitoring</a:t>
            </a: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3" name="กล่องข้อความ 45">
            <a:extLst>
              <a:ext uri="{FF2B5EF4-FFF2-40B4-BE49-F238E27FC236}">
                <a16:creationId xmlns:a16="http://schemas.microsoft.com/office/drawing/2014/main" id="{6EB89B08-C679-9389-95EC-DCAE7954FD29}"/>
              </a:ext>
            </a:extLst>
          </p:cNvPr>
          <p:cNvSpPr txBox="1"/>
          <p:nvPr/>
        </p:nvSpPr>
        <p:spPr>
          <a:xfrm>
            <a:off x="9614530" y="3687037"/>
            <a:ext cx="2325062" cy="731462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pPr algn="ctr"/>
            <a:r>
              <a:rPr lang="th-TH" sz="20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การพัฒนาสมรรถนะ</a:t>
            </a:r>
            <a:endParaRPr lang="en-US" sz="2000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pPr algn="ctr"/>
            <a:r>
              <a:rPr lang="th-TH" sz="20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ในการอ่านและแปลผล </a:t>
            </a:r>
            <a:r>
              <a:rPr lang="en-US" sz="2000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EFM</a:t>
            </a:r>
            <a:endParaRPr lang="th-TH" sz="2000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54" name="กล่องข้อความ 46">
            <a:extLst>
              <a:ext uri="{FF2B5EF4-FFF2-40B4-BE49-F238E27FC236}">
                <a16:creationId xmlns:a16="http://schemas.microsoft.com/office/drawing/2014/main" id="{DAD254CA-E4B7-5BE3-A3D1-09F0133BCA14}"/>
              </a:ext>
            </a:extLst>
          </p:cNvPr>
          <p:cNvSpPr txBox="1"/>
          <p:nvPr/>
        </p:nvSpPr>
        <p:spPr>
          <a:xfrm>
            <a:off x="6804021" y="4312358"/>
            <a:ext cx="1675924" cy="731462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Early resuscitation </a:t>
            </a: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ได้อย่างเหมาะสม</a:t>
            </a:r>
          </a:p>
        </p:txBody>
      </p:sp>
      <p:sp>
        <p:nvSpPr>
          <p:cNvPr id="55" name="กล่องข้อความ 47">
            <a:extLst>
              <a:ext uri="{FF2B5EF4-FFF2-40B4-BE49-F238E27FC236}">
                <a16:creationId xmlns:a16="http://schemas.microsoft.com/office/drawing/2014/main" id="{F3A5D4AB-8A35-1FE4-3A2B-B6C48EED037C}"/>
              </a:ext>
            </a:extLst>
          </p:cNvPr>
          <p:cNvSpPr txBox="1"/>
          <p:nvPr/>
        </p:nvSpPr>
        <p:spPr>
          <a:xfrm>
            <a:off x="3154188" y="3149879"/>
            <a:ext cx="2783535" cy="546796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1) หญิงตั้งครรภ์ที่มารับบริการที่ห้องคลอดได้รับการประเมิน </a:t>
            </a:r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EFM 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ทุกราย</a:t>
            </a:r>
          </a:p>
        </p:txBody>
      </p:sp>
      <p:sp>
        <p:nvSpPr>
          <p:cNvPr id="56" name="ตัวแทนหมายเลขสไลด์ 2">
            <a:extLst>
              <a:ext uri="{FF2B5EF4-FFF2-40B4-BE49-F238E27FC236}">
                <a16:creationId xmlns:a16="http://schemas.microsoft.com/office/drawing/2014/main" id="{1E83AF3E-C164-2D36-2D7F-70B9D144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45E68964-9426-4831-8F17-B89633F718BE}" type="slidenum">
              <a:rPr lang="en-US" smtClean="0"/>
              <a:t>43</a:t>
            </a:fld>
            <a:endParaRPr lang="en-US"/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id="{D66B7558-2A51-8B67-9BDF-3EB58A1D4795}"/>
              </a:ext>
            </a:extLst>
          </p:cNvPr>
          <p:cNvSpPr/>
          <p:nvPr/>
        </p:nvSpPr>
        <p:spPr>
          <a:xfrm>
            <a:off x="664082" y="1597281"/>
            <a:ext cx="1437160" cy="48727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  <a:endParaRPr lang="th-TH" sz="24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15" name="Rounded Rectangle 3">
            <a:extLst>
              <a:ext uri="{FF2B5EF4-FFF2-40B4-BE49-F238E27FC236}">
                <a16:creationId xmlns:a16="http://schemas.microsoft.com/office/drawing/2014/main" id="{74E4FA02-A09D-5D89-C2A3-15A697CF652A}"/>
              </a:ext>
            </a:extLst>
          </p:cNvPr>
          <p:cNvSpPr/>
          <p:nvPr/>
        </p:nvSpPr>
        <p:spPr>
          <a:xfrm>
            <a:off x="3497287" y="1578579"/>
            <a:ext cx="1984939" cy="48727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</a:t>
            </a:r>
            <a:endParaRPr lang="th-TH" sz="24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16" name="Rounded Rectangle 3">
            <a:extLst>
              <a:ext uri="{FF2B5EF4-FFF2-40B4-BE49-F238E27FC236}">
                <a16:creationId xmlns:a16="http://schemas.microsoft.com/office/drawing/2014/main" id="{B0083454-3A64-BFDF-7E6F-C7148298F3A0}"/>
              </a:ext>
            </a:extLst>
          </p:cNvPr>
          <p:cNvSpPr/>
          <p:nvPr/>
        </p:nvSpPr>
        <p:spPr>
          <a:xfrm>
            <a:off x="6537977" y="1578579"/>
            <a:ext cx="2062491" cy="48727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</a:t>
            </a:r>
            <a:endParaRPr lang="th-TH" sz="24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17" name="Rounded Rectangle 3">
            <a:extLst>
              <a:ext uri="{FF2B5EF4-FFF2-40B4-BE49-F238E27FC236}">
                <a16:creationId xmlns:a16="http://schemas.microsoft.com/office/drawing/2014/main" id="{F1C38B2E-B97C-6C02-DAB9-60D8F08F9AB1}"/>
              </a:ext>
            </a:extLst>
          </p:cNvPr>
          <p:cNvSpPr/>
          <p:nvPr/>
        </p:nvSpPr>
        <p:spPr>
          <a:xfrm>
            <a:off x="9795751" y="1578579"/>
            <a:ext cx="1704442" cy="48727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</a:t>
            </a:r>
            <a:endParaRPr lang="th-TH" sz="24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10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2357374" y="366120"/>
            <a:ext cx="810377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2484837" y="366119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70" y="184348"/>
            <a:ext cx="1241777" cy="175651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D00936-EFD1-08DC-BA43-E840DD835E5B}"/>
              </a:ext>
            </a:extLst>
          </p:cNvPr>
          <p:cNvSpPr/>
          <p:nvPr/>
        </p:nvSpPr>
        <p:spPr>
          <a:xfrm>
            <a:off x="7302636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785009-76C0-B226-D16E-E62CBCA7C22B}"/>
              </a:ext>
            </a:extLst>
          </p:cNvPr>
          <p:cNvSpPr/>
          <p:nvPr/>
        </p:nvSpPr>
        <p:spPr>
          <a:xfrm>
            <a:off x="4907119" y="2235200"/>
            <a:ext cx="2101895" cy="323005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66C84E-5EE9-2C6E-F7DC-A0E5C89EBCAA}"/>
              </a:ext>
            </a:extLst>
          </p:cNvPr>
          <p:cNvSpPr/>
          <p:nvPr/>
        </p:nvSpPr>
        <p:spPr>
          <a:xfrm>
            <a:off x="2581299" y="2235200"/>
            <a:ext cx="2101895" cy="322240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6C81CC-1F20-BE0D-9BA1-75779FE2196F}"/>
              </a:ext>
            </a:extLst>
          </p:cNvPr>
          <p:cNvSpPr/>
          <p:nvPr/>
        </p:nvSpPr>
        <p:spPr>
          <a:xfrm>
            <a:off x="255479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8" name="Freeform 62">
            <a:extLst>
              <a:ext uri="{FF2B5EF4-FFF2-40B4-BE49-F238E27FC236}">
                <a16:creationId xmlns:a16="http://schemas.microsoft.com/office/drawing/2014/main" id="{5897EC4E-0878-CB34-26A5-7D510D5F6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" y="4954253"/>
            <a:ext cx="2456251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th-TH" sz="1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หญิงตั้งครรภ์มา </a:t>
            </a:r>
            <a:r>
              <a:rPr lang="en-US" sz="1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ER/ANC</a:t>
            </a:r>
            <a:endParaRPr lang="th-TH" sz="18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" name="Freeform 133">
            <a:extLst>
              <a:ext uri="{FF2B5EF4-FFF2-40B4-BE49-F238E27FC236}">
                <a16:creationId xmlns:a16="http://schemas.microsoft.com/office/drawing/2014/main" id="{8E91526F-7715-AF16-1DD1-0B5B67834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792" y="4961744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(ER/ANC/LR)</a:t>
            </a:r>
            <a:endParaRPr lang="th-TH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0" name="Freeform 203">
            <a:extLst>
              <a:ext uri="{FF2B5EF4-FFF2-40B4-BE49-F238E27FC236}">
                <a16:creationId xmlns:a16="http://schemas.microsoft.com/office/drawing/2014/main" id="{B21AB581-D1CF-746D-B834-4C1553364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413" y="4954253"/>
            <a:ext cx="2319695" cy="775865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วางแผนจำหน่าย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812279-C799-9FE1-78CA-80B5D751320E}"/>
              </a:ext>
            </a:extLst>
          </p:cNvPr>
          <p:cNvSpPr/>
          <p:nvPr/>
        </p:nvSpPr>
        <p:spPr>
          <a:xfrm>
            <a:off x="9738101" y="2235198"/>
            <a:ext cx="2101895" cy="3237561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5" name="Freeform 133">
            <a:extLst>
              <a:ext uri="{FF2B5EF4-FFF2-40B4-BE49-F238E27FC236}">
                <a16:creationId xmlns:a16="http://schemas.microsoft.com/office/drawing/2014/main" id="{F6E546DF-6582-7AC1-701D-1DFE5205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456" y="4953425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ดูแลต่อเนื่อง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11D16F-9DD7-B216-085E-C5F6B38DF361}"/>
              </a:ext>
            </a:extLst>
          </p:cNvPr>
          <p:cNvSpPr txBox="1"/>
          <p:nvPr/>
        </p:nvSpPr>
        <p:spPr>
          <a:xfrm>
            <a:off x="242940" y="2527794"/>
            <a:ext cx="2021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การเข้าถึงบริการช้า</a:t>
            </a:r>
          </a:p>
          <a:p>
            <a:endParaRPr lang="th-TH" sz="20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20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92E22-8F81-4750-5DBF-9A48921C32D2}"/>
              </a:ext>
            </a:extLst>
          </p:cNvPr>
          <p:cNvSpPr txBox="1"/>
          <p:nvPr/>
        </p:nvSpPr>
        <p:spPr>
          <a:xfrm>
            <a:off x="2572134" y="2526038"/>
            <a:ext cx="21018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การประเมิน/วินิจฉัยไม่ครอบคลุม 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(EFM,U/S,ARM)</a:t>
            </a:r>
            <a:endParaRPr lang="th-TH" sz="20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233B6F-406A-654A-A298-906A0DF81501}"/>
              </a:ext>
            </a:extLst>
          </p:cNvPr>
          <p:cNvSpPr txBox="1"/>
          <p:nvPr/>
        </p:nvSpPr>
        <p:spPr>
          <a:xfrm>
            <a:off x="4981915" y="2526039"/>
            <a:ext cx="20619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Delay treatment</a:t>
            </a:r>
          </a:p>
          <a:p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หญิงตั้งครรภ์ที่มีภาวะแทรกซ้อนขณะตั้งครรภ์ 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(GDM ,CHT)</a:t>
            </a:r>
            <a:endParaRPr lang="th-TH" sz="20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04BDCE-958E-6F76-9B11-D43271D36282}"/>
              </a:ext>
            </a:extLst>
          </p:cNvPr>
          <p:cNvSpPr txBox="1"/>
          <p:nvPr/>
        </p:nvSpPr>
        <p:spPr>
          <a:xfrm>
            <a:off x="7361701" y="2526039"/>
            <a:ext cx="20131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กระบวนการส่งต่อล่าช้า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79EB93-F8C9-176B-07A0-3154ECE5008D}"/>
              </a:ext>
            </a:extLst>
          </p:cNvPr>
          <p:cNvSpPr txBox="1"/>
          <p:nvPr/>
        </p:nvSpPr>
        <p:spPr>
          <a:xfrm>
            <a:off x="9753386" y="2526039"/>
            <a:ext cx="20946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หญิงตั้งครรภและญาติขาดการตระหนักในการดูแลตนเอง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19F4CB33-39BE-019C-8095-93A3E1AA6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119" y="4928530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ดูแลรักษา</a:t>
            </a:r>
            <a:endParaRPr lang="en-US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(LR)</a:t>
            </a:r>
            <a:endParaRPr lang="th-TH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8B82A2-8B38-3221-FA7B-FFE72A6B05FE}"/>
              </a:ext>
            </a:extLst>
          </p:cNvPr>
          <p:cNvSpPr txBox="1"/>
          <p:nvPr/>
        </p:nvSpPr>
        <p:spPr>
          <a:xfrm>
            <a:off x="3099658" y="603352"/>
            <a:ext cx="802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Process Flowchart </a:t>
            </a:r>
            <a:r>
              <a:rPr lang="th-TH" sz="32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การดูแลผู้ป่วย</a:t>
            </a:r>
            <a:r>
              <a:rPr lang="en-US" sz="32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Fetal distress</a:t>
            </a:r>
            <a:endParaRPr lang="th-TH" sz="3200" b="1" dirty="0">
              <a:solidFill>
                <a:schemeClr val="bg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3834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304385" y="393175"/>
            <a:ext cx="1057265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424878" y="390850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49" y="188615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AC21D-C757-20C3-5B40-1E6E50BE2730}"/>
              </a:ext>
            </a:extLst>
          </p:cNvPr>
          <p:cNvSpPr txBox="1"/>
          <p:nvPr/>
        </p:nvSpPr>
        <p:spPr>
          <a:xfrm>
            <a:off x="2867592" y="638294"/>
            <a:ext cx="90094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อัตราทารกแรกเกิดขาดออกซิเจนไม่เกิน 25 ต่อ 1,000 ทารกเกิดมีชีพ </a:t>
            </a: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ปี 2562-2566</a:t>
            </a:r>
            <a:endParaRPr lang="en-US" sz="2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6" name="แผนภูมิ 4">
            <a:extLst>
              <a:ext uri="{FF2B5EF4-FFF2-40B4-BE49-F238E27FC236}">
                <a16:creationId xmlns:a16="http://schemas.microsoft.com/office/drawing/2014/main" id="{17181B60-2F36-6F7D-4615-11034250AB57}"/>
              </a:ext>
            </a:extLst>
          </p:cNvPr>
          <p:cNvGraphicFramePr/>
          <p:nvPr/>
        </p:nvGraphicFramePr>
        <p:xfrm>
          <a:off x="1568835" y="1793722"/>
          <a:ext cx="9571421" cy="440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972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080646" y="468643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08109" y="468642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09" y="264083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84084-87FE-F6D3-D4C9-31FE175B775B}"/>
              </a:ext>
            </a:extLst>
          </p:cNvPr>
          <p:cNvSpPr txBox="1"/>
          <p:nvPr/>
        </p:nvSpPr>
        <p:spPr>
          <a:xfrm>
            <a:off x="4650823" y="702617"/>
            <a:ext cx="611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Maternal Amphetamine used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3" name="Google Shape;476;p29">
            <a:extLst>
              <a:ext uri="{FF2B5EF4-FFF2-40B4-BE49-F238E27FC236}">
                <a16:creationId xmlns:a16="http://schemas.microsoft.com/office/drawing/2014/main" id="{755D6A7A-3CDF-E8EF-BAE2-C6D7DBD69DC6}"/>
              </a:ext>
            </a:extLst>
          </p:cNvPr>
          <p:cNvGrpSpPr/>
          <p:nvPr/>
        </p:nvGrpSpPr>
        <p:grpSpPr>
          <a:xfrm>
            <a:off x="-54167" y="3704211"/>
            <a:ext cx="3019466" cy="2931395"/>
            <a:chOff x="2778897" y="2316972"/>
            <a:chExt cx="2474429" cy="2402254"/>
          </a:xfrm>
        </p:grpSpPr>
        <p:grpSp>
          <p:nvGrpSpPr>
            <p:cNvPr id="6" name="Google Shape;477;p29">
              <a:extLst>
                <a:ext uri="{FF2B5EF4-FFF2-40B4-BE49-F238E27FC236}">
                  <a16:creationId xmlns:a16="http://schemas.microsoft.com/office/drawing/2014/main" id="{23370296-3DAE-404D-9FE6-5DE780579887}"/>
                </a:ext>
              </a:extLst>
            </p:cNvPr>
            <p:cNvGrpSpPr/>
            <p:nvPr/>
          </p:nvGrpSpPr>
          <p:grpSpPr>
            <a:xfrm>
              <a:off x="2778897" y="2316972"/>
              <a:ext cx="2474429" cy="2402254"/>
              <a:chOff x="2778897" y="2316972"/>
              <a:chExt cx="2474429" cy="2402254"/>
            </a:xfrm>
          </p:grpSpPr>
          <p:sp>
            <p:nvSpPr>
              <p:cNvPr id="10" name="Google Shape;478;p29">
                <a:extLst>
                  <a:ext uri="{FF2B5EF4-FFF2-40B4-BE49-F238E27FC236}">
                    <a16:creationId xmlns:a16="http://schemas.microsoft.com/office/drawing/2014/main" id="{BE4AA460-C1B9-85CA-D815-5548B5A44E52}"/>
                  </a:ext>
                </a:extLst>
              </p:cNvPr>
              <p:cNvSpPr/>
              <p:nvPr/>
            </p:nvSpPr>
            <p:spPr>
              <a:xfrm>
                <a:off x="3101206" y="2316972"/>
                <a:ext cx="1004354" cy="1023706"/>
              </a:xfrm>
              <a:custGeom>
                <a:avLst/>
                <a:gdLst/>
                <a:ahLst/>
                <a:cxnLst/>
                <a:rect l="l" t="t" r="r" b="b"/>
                <a:pathLst>
                  <a:path w="33370" h="34013" extrusionOk="0">
                    <a:moveTo>
                      <a:pt x="17738" y="0"/>
                    </a:moveTo>
                    <a:cubicBezTo>
                      <a:pt x="16187" y="0"/>
                      <a:pt x="14494" y="494"/>
                      <a:pt x="12944" y="2004"/>
                    </a:cubicBezTo>
                    <a:cubicBezTo>
                      <a:pt x="8475" y="6357"/>
                      <a:pt x="9584" y="13061"/>
                      <a:pt x="8806" y="15114"/>
                    </a:cubicBezTo>
                    <a:cubicBezTo>
                      <a:pt x="8028" y="17166"/>
                      <a:pt x="1" y="24797"/>
                      <a:pt x="2003" y="28008"/>
                    </a:cubicBezTo>
                    <a:cubicBezTo>
                      <a:pt x="3524" y="30453"/>
                      <a:pt x="10066" y="34013"/>
                      <a:pt x="17275" y="34013"/>
                    </a:cubicBezTo>
                    <a:cubicBezTo>
                      <a:pt x="19485" y="34013"/>
                      <a:pt x="21758" y="33678"/>
                      <a:pt x="23968" y="32874"/>
                    </a:cubicBezTo>
                    <a:cubicBezTo>
                      <a:pt x="33370" y="29448"/>
                      <a:pt x="29380" y="22479"/>
                      <a:pt x="29000" y="20807"/>
                    </a:cubicBezTo>
                    <a:cubicBezTo>
                      <a:pt x="28851" y="20162"/>
                      <a:pt x="28056" y="17034"/>
                      <a:pt x="28271" y="13508"/>
                    </a:cubicBezTo>
                    <a:cubicBezTo>
                      <a:pt x="28642" y="7784"/>
                      <a:pt x="27991" y="1673"/>
                      <a:pt x="24028" y="1673"/>
                    </a:cubicBezTo>
                    <a:cubicBezTo>
                      <a:pt x="23739" y="1673"/>
                      <a:pt x="23432" y="1705"/>
                      <a:pt x="23107" y="1773"/>
                    </a:cubicBezTo>
                    <a:cubicBezTo>
                      <a:pt x="23107" y="1773"/>
                      <a:pt x="20676" y="0"/>
                      <a:pt x="177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79;p29">
                <a:extLst>
                  <a:ext uri="{FF2B5EF4-FFF2-40B4-BE49-F238E27FC236}">
                    <a16:creationId xmlns:a16="http://schemas.microsoft.com/office/drawing/2014/main" id="{DBBEDD5D-1E68-1AE8-C305-584C15C63094}"/>
                  </a:ext>
                </a:extLst>
              </p:cNvPr>
              <p:cNvSpPr/>
              <p:nvPr/>
            </p:nvSpPr>
            <p:spPr>
              <a:xfrm>
                <a:off x="3278567" y="2718528"/>
                <a:ext cx="152474" cy="259591"/>
              </a:xfrm>
              <a:custGeom>
                <a:avLst/>
                <a:gdLst/>
                <a:ahLst/>
                <a:cxnLst/>
                <a:rect l="l" t="t" r="r" b="b"/>
                <a:pathLst>
                  <a:path w="5066" h="8625" fill="none" extrusionOk="0">
                    <a:moveTo>
                      <a:pt x="0" y="8624"/>
                    </a:moveTo>
                    <a:cubicBezTo>
                      <a:pt x="0" y="8624"/>
                      <a:pt x="5065" y="4122"/>
                      <a:pt x="5065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80;p29">
                <a:extLst>
                  <a:ext uri="{FF2B5EF4-FFF2-40B4-BE49-F238E27FC236}">
                    <a16:creationId xmlns:a16="http://schemas.microsoft.com/office/drawing/2014/main" id="{4C2EFDDF-B7BB-9583-A2BD-71C10B2B5F97}"/>
                  </a:ext>
                </a:extLst>
              </p:cNvPr>
              <p:cNvSpPr/>
              <p:nvPr/>
            </p:nvSpPr>
            <p:spPr>
              <a:xfrm>
                <a:off x="3431490" y="2755879"/>
                <a:ext cx="52340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4139" fill="none" extrusionOk="0">
                    <a:moveTo>
                      <a:pt x="1" y="4139"/>
                    </a:moveTo>
                    <a:cubicBezTo>
                      <a:pt x="1" y="4139"/>
                      <a:pt x="1739" y="1822"/>
                      <a:pt x="1689" y="1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81;p29">
                <a:extLst>
                  <a:ext uri="{FF2B5EF4-FFF2-40B4-BE49-F238E27FC236}">
                    <a16:creationId xmlns:a16="http://schemas.microsoft.com/office/drawing/2014/main" id="{6562E20B-0CCF-3166-50E3-6596B3387362}"/>
                  </a:ext>
                </a:extLst>
              </p:cNvPr>
              <p:cNvSpPr/>
              <p:nvPr/>
            </p:nvSpPr>
            <p:spPr>
              <a:xfrm>
                <a:off x="3475822" y="2373796"/>
                <a:ext cx="90714" cy="85206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831" fill="none" extrusionOk="0">
                    <a:moveTo>
                      <a:pt x="3013" y="0"/>
                    </a:moveTo>
                    <a:cubicBezTo>
                      <a:pt x="3013" y="0"/>
                      <a:pt x="1209" y="2384"/>
                      <a:pt x="1" y="2831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82;p29">
                <a:extLst>
                  <a:ext uri="{FF2B5EF4-FFF2-40B4-BE49-F238E27FC236}">
                    <a16:creationId xmlns:a16="http://schemas.microsoft.com/office/drawing/2014/main" id="{63853B09-7DDD-E708-C197-594BCA04E80C}"/>
                  </a:ext>
                </a:extLst>
              </p:cNvPr>
              <p:cNvSpPr/>
              <p:nvPr/>
            </p:nvSpPr>
            <p:spPr>
              <a:xfrm>
                <a:off x="3769749" y="2328951"/>
                <a:ext cx="36900" cy="57817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921" extrusionOk="0">
                    <a:moveTo>
                      <a:pt x="67" y="1"/>
                    </a:moveTo>
                    <a:lnTo>
                      <a:pt x="0" y="100"/>
                    </a:lnTo>
                    <a:cubicBezTo>
                      <a:pt x="232" y="332"/>
                      <a:pt x="414" y="613"/>
                      <a:pt x="530" y="911"/>
                    </a:cubicBezTo>
                    <a:cubicBezTo>
                      <a:pt x="580" y="1060"/>
                      <a:pt x="613" y="1192"/>
                      <a:pt x="613" y="1341"/>
                    </a:cubicBezTo>
                    <a:cubicBezTo>
                      <a:pt x="596" y="1474"/>
                      <a:pt x="580" y="1606"/>
                      <a:pt x="514" y="1739"/>
                    </a:cubicBezTo>
                    <a:lnTo>
                      <a:pt x="1192" y="1921"/>
                    </a:lnTo>
                    <a:cubicBezTo>
                      <a:pt x="1225" y="1689"/>
                      <a:pt x="1209" y="1474"/>
                      <a:pt x="1159" y="1275"/>
                    </a:cubicBezTo>
                    <a:cubicBezTo>
                      <a:pt x="1109" y="1077"/>
                      <a:pt x="1027" y="878"/>
                      <a:pt x="911" y="712"/>
                    </a:cubicBezTo>
                    <a:cubicBezTo>
                      <a:pt x="795" y="563"/>
                      <a:pt x="663" y="431"/>
                      <a:pt x="530" y="299"/>
                    </a:cubicBezTo>
                    <a:cubicBezTo>
                      <a:pt x="381" y="183"/>
                      <a:pt x="232" y="83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83;p29">
                <a:extLst>
                  <a:ext uri="{FF2B5EF4-FFF2-40B4-BE49-F238E27FC236}">
                    <a16:creationId xmlns:a16="http://schemas.microsoft.com/office/drawing/2014/main" id="{EE8A1A26-695D-A8AC-6F3B-5C7DE0CE8B85}"/>
                  </a:ext>
                </a:extLst>
              </p:cNvPr>
              <p:cNvSpPr/>
              <p:nvPr/>
            </p:nvSpPr>
            <p:spPr>
              <a:xfrm>
                <a:off x="3263112" y="3926085"/>
                <a:ext cx="873851" cy="791614"/>
              </a:xfrm>
              <a:custGeom>
                <a:avLst/>
                <a:gdLst/>
                <a:ahLst/>
                <a:cxnLst/>
                <a:rect l="l" t="t" r="r" b="b"/>
                <a:pathLst>
                  <a:path w="29034" h="26352" extrusionOk="0">
                    <a:moveTo>
                      <a:pt x="27660" y="1"/>
                    </a:moveTo>
                    <a:lnTo>
                      <a:pt x="1358" y="2020"/>
                    </a:lnTo>
                    <a:lnTo>
                      <a:pt x="1" y="26352"/>
                    </a:lnTo>
                    <a:lnTo>
                      <a:pt x="12862" y="26352"/>
                    </a:lnTo>
                    <a:lnTo>
                      <a:pt x="13474" y="12167"/>
                    </a:lnTo>
                    <a:lnTo>
                      <a:pt x="14749" y="12167"/>
                    </a:lnTo>
                    <a:lnTo>
                      <a:pt x="15030" y="26352"/>
                    </a:lnTo>
                    <a:lnTo>
                      <a:pt x="29033" y="26352"/>
                    </a:lnTo>
                    <a:lnTo>
                      <a:pt x="276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84;p29">
                <a:extLst>
                  <a:ext uri="{FF2B5EF4-FFF2-40B4-BE49-F238E27FC236}">
                    <a16:creationId xmlns:a16="http://schemas.microsoft.com/office/drawing/2014/main" id="{3183C176-B258-D419-D98C-2FC42A358AB7}"/>
                  </a:ext>
                </a:extLst>
              </p:cNvPr>
              <p:cNvSpPr/>
              <p:nvPr/>
            </p:nvSpPr>
            <p:spPr>
              <a:xfrm>
                <a:off x="3669617" y="4005301"/>
                <a:ext cx="45869" cy="39488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12" extrusionOk="0">
                    <a:moveTo>
                      <a:pt x="878" y="1"/>
                    </a:moveTo>
                    <a:cubicBezTo>
                      <a:pt x="298" y="1"/>
                      <a:pt x="0" y="712"/>
                      <a:pt x="414" y="1126"/>
                    </a:cubicBezTo>
                    <a:cubicBezTo>
                      <a:pt x="547" y="1254"/>
                      <a:pt x="710" y="1312"/>
                      <a:pt x="868" y="1312"/>
                    </a:cubicBezTo>
                    <a:cubicBezTo>
                      <a:pt x="1203" y="1312"/>
                      <a:pt x="1523" y="1056"/>
                      <a:pt x="1523" y="663"/>
                    </a:cubicBezTo>
                    <a:cubicBezTo>
                      <a:pt x="1523" y="299"/>
                      <a:pt x="1242" y="1"/>
                      <a:pt x="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85;p29">
                <a:extLst>
                  <a:ext uri="{FF2B5EF4-FFF2-40B4-BE49-F238E27FC236}">
                    <a16:creationId xmlns:a16="http://schemas.microsoft.com/office/drawing/2014/main" id="{3004EF3C-FA6B-F1F6-AC02-58F3F6E217C1}"/>
                  </a:ext>
                </a:extLst>
              </p:cNvPr>
              <p:cNvSpPr/>
              <p:nvPr/>
            </p:nvSpPr>
            <p:spPr>
              <a:xfrm>
                <a:off x="3678586" y="4099445"/>
                <a:ext cx="37893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4173" fill="none" extrusionOk="0">
                    <a:moveTo>
                      <a:pt x="547" y="1"/>
                    </a:moveTo>
                    <a:cubicBezTo>
                      <a:pt x="547" y="1"/>
                      <a:pt x="0" y="4172"/>
                      <a:pt x="1258" y="4106"/>
                    </a:cubicBezTo>
                  </a:path>
                </a:pathLst>
              </a:custGeom>
              <a:noFill/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86;p29">
                <a:extLst>
                  <a:ext uri="{FF2B5EF4-FFF2-40B4-BE49-F238E27FC236}">
                    <a16:creationId xmlns:a16="http://schemas.microsoft.com/office/drawing/2014/main" id="{43519995-02CC-EDC5-D197-9CFF8DAE3199}"/>
                  </a:ext>
                </a:extLst>
              </p:cNvPr>
              <p:cNvSpPr/>
              <p:nvPr/>
            </p:nvSpPr>
            <p:spPr>
              <a:xfrm>
                <a:off x="3580440" y="4282796"/>
                <a:ext cx="220735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448" fill="none" extrusionOk="0">
                    <a:moveTo>
                      <a:pt x="1" y="397"/>
                    </a:moveTo>
                    <a:cubicBezTo>
                      <a:pt x="1" y="397"/>
                      <a:pt x="5479" y="447"/>
                      <a:pt x="7333" y="0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87;p29">
                <a:extLst>
                  <a:ext uri="{FF2B5EF4-FFF2-40B4-BE49-F238E27FC236}">
                    <a16:creationId xmlns:a16="http://schemas.microsoft.com/office/drawing/2014/main" id="{056864BD-B95F-8BF1-CFB4-8A4038699F06}"/>
                  </a:ext>
                </a:extLst>
              </p:cNvPr>
              <p:cNvSpPr/>
              <p:nvPr/>
            </p:nvSpPr>
            <p:spPr>
              <a:xfrm>
                <a:off x="3181414" y="2899352"/>
                <a:ext cx="1092539" cy="1074120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5688" extrusionOk="0">
                    <a:moveTo>
                      <a:pt x="11421" y="1"/>
                    </a:moveTo>
                    <a:cubicBezTo>
                      <a:pt x="11421" y="1"/>
                      <a:pt x="3807" y="2732"/>
                      <a:pt x="0" y="9518"/>
                    </a:cubicBezTo>
                    <a:lnTo>
                      <a:pt x="0" y="35687"/>
                    </a:lnTo>
                    <a:lnTo>
                      <a:pt x="36299" y="35687"/>
                    </a:lnTo>
                    <a:lnTo>
                      <a:pt x="36299" y="8807"/>
                    </a:lnTo>
                    <a:cubicBezTo>
                      <a:pt x="36299" y="8807"/>
                      <a:pt x="26302" y="713"/>
                      <a:pt x="18439" y="481"/>
                    </a:cubicBezTo>
                    <a:lnTo>
                      <a:pt x="114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88;p29">
                <a:extLst>
                  <a:ext uri="{FF2B5EF4-FFF2-40B4-BE49-F238E27FC236}">
                    <a16:creationId xmlns:a16="http://schemas.microsoft.com/office/drawing/2014/main" id="{AB9F7383-896C-5C3F-EC87-1B976126C44F}"/>
                  </a:ext>
                </a:extLst>
              </p:cNvPr>
              <p:cNvSpPr/>
              <p:nvPr/>
            </p:nvSpPr>
            <p:spPr>
              <a:xfrm>
                <a:off x="3181414" y="3640132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96" y="2131"/>
                      <a:pt x="23192" y="2826"/>
                      <a:pt x="16996" y="2826"/>
                    </a:cubicBezTo>
                    <a:cubicBezTo>
                      <a:pt x="10045" y="2826"/>
                      <a:pt x="3859" y="1951"/>
                      <a:pt x="0" y="1242"/>
                    </a:cubicBezTo>
                    <a:lnTo>
                      <a:pt x="0" y="2335"/>
                    </a:lnTo>
                    <a:cubicBezTo>
                      <a:pt x="2417" y="2765"/>
                      <a:pt x="5645" y="3262"/>
                      <a:pt x="9385" y="3560"/>
                    </a:cubicBezTo>
                    <a:cubicBezTo>
                      <a:pt x="12050" y="3791"/>
                      <a:pt x="14533" y="3891"/>
                      <a:pt x="16867" y="3891"/>
                    </a:cubicBezTo>
                    <a:cubicBezTo>
                      <a:pt x="25474" y="3891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89;p29">
                <a:extLst>
                  <a:ext uri="{FF2B5EF4-FFF2-40B4-BE49-F238E27FC236}">
                    <a16:creationId xmlns:a16="http://schemas.microsoft.com/office/drawing/2014/main" id="{E07DDCB7-868A-FFBC-86EB-6D7E45FEF616}"/>
                  </a:ext>
                </a:extLst>
              </p:cNvPr>
              <p:cNvSpPr/>
              <p:nvPr/>
            </p:nvSpPr>
            <p:spPr>
              <a:xfrm>
                <a:off x="3181414" y="3790588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86" y="2142"/>
                      <a:pt x="23171" y="2840"/>
                      <a:pt x="16967" y="2840"/>
                    </a:cubicBezTo>
                    <a:cubicBezTo>
                      <a:pt x="10028" y="2840"/>
                      <a:pt x="3854" y="1966"/>
                      <a:pt x="0" y="1259"/>
                    </a:cubicBezTo>
                    <a:lnTo>
                      <a:pt x="0" y="2335"/>
                    </a:lnTo>
                    <a:cubicBezTo>
                      <a:pt x="2417" y="2765"/>
                      <a:pt x="5645" y="3261"/>
                      <a:pt x="9385" y="3559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0;p29">
                <a:extLst>
                  <a:ext uri="{FF2B5EF4-FFF2-40B4-BE49-F238E27FC236}">
                    <a16:creationId xmlns:a16="http://schemas.microsoft.com/office/drawing/2014/main" id="{2C0CA379-7C6D-D816-BBA9-2229CF44941A}"/>
                  </a:ext>
                </a:extLst>
              </p:cNvPr>
              <p:cNvSpPr/>
              <p:nvPr/>
            </p:nvSpPr>
            <p:spPr>
              <a:xfrm>
                <a:off x="3181414" y="3456811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86" y="2142"/>
                      <a:pt x="23171" y="2840"/>
                      <a:pt x="16967" y="2840"/>
                    </a:cubicBezTo>
                    <a:cubicBezTo>
                      <a:pt x="10028" y="2840"/>
                      <a:pt x="3854" y="1967"/>
                      <a:pt x="0" y="1259"/>
                    </a:cubicBezTo>
                    <a:lnTo>
                      <a:pt x="0" y="2351"/>
                    </a:lnTo>
                    <a:cubicBezTo>
                      <a:pt x="2417" y="2781"/>
                      <a:pt x="5645" y="3261"/>
                      <a:pt x="9385" y="3576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1;p29">
                <a:extLst>
                  <a:ext uri="{FF2B5EF4-FFF2-40B4-BE49-F238E27FC236}">
                    <a16:creationId xmlns:a16="http://schemas.microsoft.com/office/drawing/2014/main" id="{C321ADDC-B6D0-D18B-1A5C-4C2F8043C5D9}"/>
                  </a:ext>
                </a:extLst>
              </p:cNvPr>
              <p:cNvSpPr/>
              <p:nvPr/>
            </p:nvSpPr>
            <p:spPr>
              <a:xfrm>
                <a:off x="3342824" y="2976069"/>
                <a:ext cx="678548" cy="49872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657" extrusionOk="0">
                    <a:moveTo>
                      <a:pt x="1258" y="1"/>
                    </a:moveTo>
                    <a:cubicBezTo>
                      <a:pt x="844" y="282"/>
                      <a:pt x="431" y="597"/>
                      <a:pt x="0" y="928"/>
                    </a:cubicBezTo>
                    <a:cubicBezTo>
                      <a:pt x="1258" y="1077"/>
                      <a:pt x="2599" y="1226"/>
                      <a:pt x="4022" y="1342"/>
                    </a:cubicBezTo>
                    <a:cubicBezTo>
                      <a:pt x="6687" y="1557"/>
                      <a:pt x="9170" y="1656"/>
                      <a:pt x="11504" y="1656"/>
                    </a:cubicBezTo>
                    <a:cubicBezTo>
                      <a:pt x="11607" y="1657"/>
                      <a:pt x="11709" y="1657"/>
                      <a:pt x="11812" y="1657"/>
                    </a:cubicBezTo>
                    <a:cubicBezTo>
                      <a:pt x="15400" y="1657"/>
                      <a:pt x="18988" y="1376"/>
                      <a:pt x="22544" y="845"/>
                    </a:cubicBezTo>
                    <a:cubicBezTo>
                      <a:pt x="21998" y="564"/>
                      <a:pt x="21435" y="299"/>
                      <a:pt x="20872" y="34"/>
                    </a:cubicBezTo>
                    <a:cubicBezTo>
                      <a:pt x="17724" y="445"/>
                      <a:pt x="14591" y="609"/>
                      <a:pt x="11600" y="609"/>
                    </a:cubicBezTo>
                    <a:cubicBezTo>
                      <a:pt x="7847" y="609"/>
                      <a:pt x="4317" y="351"/>
                      <a:pt x="1258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92;p29">
                <a:extLst>
                  <a:ext uri="{FF2B5EF4-FFF2-40B4-BE49-F238E27FC236}">
                    <a16:creationId xmlns:a16="http://schemas.microsoft.com/office/drawing/2014/main" id="{45A65986-7E63-42D6-6EA8-5C5D1AACAF0A}"/>
                  </a:ext>
                </a:extLst>
              </p:cNvPr>
              <p:cNvSpPr/>
              <p:nvPr/>
            </p:nvSpPr>
            <p:spPr>
              <a:xfrm>
                <a:off x="3194356" y="3113071"/>
                <a:ext cx="1043721" cy="95680"/>
              </a:xfrm>
              <a:custGeom>
                <a:avLst/>
                <a:gdLst/>
                <a:ahLst/>
                <a:cxnLst/>
                <a:rect l="l" t="t" r="r" b="b"/>
                <a:pathLst>
                  <a:path w="34678" h="3179" extrusionOk="0">
                    <a:moveTo>
                      <a:pt x="33568" y="1"/>
                    </a:moveTo>
                    <a:cubicBezTo>
                      <a:pt x="27934" y="1586"/>
                      <a:pt x="22012" y="2126"/>
                      <a:pt x="16561" y="2126"/>
                    </a:cubicBezTo>
                    <a:cubicBezTo>
                      <a:pt x="10226" y="2126"/>
                      <a:pt x="4525" y="1396"/>
                      <a:pt x="646" y="729"/>
                    </a:cubicBezTo>
                    <a:cubicBezTo>
                      <a:pt x="415" y="1044"/>
                      <a:pt x="199" y="1375"/>
                      <a:pt x="1" y="1706"/>
                    </a:cubicBezTo>
                    <a:cubicBezTo>
                      <a:pt x="2368" y="2119"/>
                      <a:pt x="5430" y="2566"/>
                      <a:pt x="8955" y="2864"/>
                    </a:cubicBezTo>
                    <a:cubicBezTo>
                      <a:pt x="11620" y="3079"/>
                      <a:pt x="14103" y="3179"/>
                      <a:pt x="16437" y="3179"/>
                    </a:cubicBezTo>
                    <a:cubicBezTo>
                      <a:pt x="24299" y="3179"/>
                      <a:pt x="30341" y="2070"/>
                      <a:pt x="34677" y="795"/>
                    </a:cubicBezTo>
                    <a:cubicBezTo>
                      <a:pt x="34363" y="564"/>
                      <a:pt x="33982" y="299"/>
                      <a:pt x="33568" y="1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93;p29">
                <a:extLst>
                  <a:ext uri="{FF2B5EF4-FFF2-40B4-BE49-F238E27FC236}">
                    <a16:creationId xmlns:a16="http://schemas.microsoft.com/office/drawing/2014/main" id="{8D575BB0-9FA9-742F-9AB4-5542FE5E3795}"/>
                  </a:ext>
                </a:extLst>
              </p:cNvPr>
              <p:cNvSpPr/>
              <p:nvPr/>
            </p:nvSpPr>
            <p:spPr>
              <a:xfrm>
                <a:off x="3181414" y="3274482"/>
                <a:ext cx="1092539" cy="11710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3891" extrusionOk="0">
                    <a:moveTo>
                      <a:pt x="36299" y="1"/>
                    </a:moveTo>
                    <a:cubicBezTo>
                      <a:pt x="29995" y="2138"/>
                      <a:pt x="23192" y="2834"/>
                      <a:pt x="16995" y="2834"/>
                    </a:cubicBezTo>
                    <a:cubicBezTo>
                      <a:pt x="10045" y="2834"/>
                      <a:pt x="3859" y="1959"/>
                      <a:pt x="0" y="1259"/>
                    </a:cubicBezTo>
                    <a:lnTo>
                      <a:pt x="0" y="2334"/>
                    </a:lnTo>
                    <a:cubicBezTo>
                      <a:pt x="2417" y="2765"/>
                      <a:pt x="5645" y="3261"/>
                      <a:pt x="9385" y="3576"/>
                    </a:cubicBezTo>
                    <a:cubicBezTo>
                      <a:pt x="12050" y="3791"/>
                      <a:pt x="14533" y="3890"/>
                      <a:pt x="16867" y="3890"/>
                    </a:cubicBezTo>
                    <a:cubicBezTo>
                      <a:pt x="25474" y="3890"/>
                      <a:pt x="31913" y="2550"/>
                      <a:pt x="36299" y="1143"/>
                    </a:cubicBezTo>
                    <a:lnTo>
                      <a:pt x="36299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94;p29">
                <a:extLst>
                  <a:ext uri="{FF2B5EF4-FFF2-40B4-BE49-F238E27FC236}">
                    <a16:creationId xmlns:a16="http://schemas.microsoft.com/office/drawing/2014/main" id="{F38AA74B-7D85-6FF5-CDFE-F24730503660}"/>
                  </a:ext>
                </a:extLst>
              </p:cNvPr>
              <p:cNvSpPr/>
              <p:nvPr/>
            </p:nvSpPr>
            <p:spPr>
              <a:xfrm>
                <a:off x="4837318" y="2760032"/>
                <a:ext cx="416008" cy="475631"/>
              </a:xfrm>
              <a:custGeom>
                <a:avLst/>
                <a:gdLst/>
                <a:ahLst/>
                <a:cxnLst/>
                <a:rect l="l" t="t" r="r" b="b"/>
                <a:pathLst>
                  <a:path w="13822" h="15803" extrusionOk="0">
                    <a:moveTo>
                      <a:pt x="10883" y="0"/>
                    </a:moveTo>
                    <a:cubicBezTo>
                      <a:pt x="10034" y="0"/>
                      <a:pt x="8025" y="1881"/>
                      <a:pt x="5893" y="3802"/>
                    </a:cubicBezTo>
                    <a:cubicBezTo>
                      <a:pt x="5132" y="3902"/>
                      <a:pt x="4437" y="4034"/>
                      <a:pt x="4172" y="4084"/>
                    </a:cubicBezTo>
                    <a:cubicBezTo>
                      <a:pt x="3559" y="4183"/>
                      <a:pt x="1408" y="7411"/>
                      <a:pt x="961" y="8073"/>
                    </a:cubicBezTo>
                    <a:cubicBezTo>
                      <a:pt x="365" y="8586"/>
                      <a:pt x="1" y="8884"/>
                      <a:pt x="1" y="8884"/>
                    </a:cubicBezTo>
                    <a:lnTo>
                      <a:pt x="6456" y="15803"/>
                    </a:lnTo>
                    <a:lnTo>
                      <a:pt x="9088" y="12211"/>
                    </a:lnTo>
                    <a:cubicBezTo>
                      <a:pt x="9143" y="12221"/>
                      <a:pt x="9200" y="12225"/>
                      <a:pt x="9258" y="12225"/>
                    </a:cubicBezTo>
                    <a:cubicBezTo>
                      <a:pt x="10860" y="12225"/>
                      <a:pt x="13561" y="8609"/>
                      <a:pt x="13689" y="7427"/>
                    </a:cubicBezTo>
                    <a:cubicBezTo>
                      <a:pt x="13822" y="6202"/>
                      <a:pt x="12382" y="6136"/>
                      <a:pt x="12382" y="6136"/>
                    </a:cubicBezTo>
                    <a:cubicBezTo>
                      <a:pt x="12329" y="5236"/>
                      <a:pt x="11787" y="5071"/>
                      <a:pt x="11396" y="5071"/>
                    </a:cubicBezTo>
                    <a:cubicBezTo>
                      <a:pt x="11168" y="5071"/>
                      <a:pt x="10991" y="5126"/>
                      <a:pt x="10991" y="5126"/>
                    </a:cubicBezTo>
                    <a:cubicBezTo>
                      <a:pt x="10863" y="4339"/>
                      <a:pt x="10425" y="4149"/>
                      <a:pt x="10032" y="4149"/>
                    </a:cubicBezTo>
                    <a:cubicBezTo>
                      <a:pt x="9664" y="4149"/>
                      <a:pt x="9336" y="4315"/>
                      <a:pt x="9336" y="4315"/>
                    </a:cubicBezTo>
                    <a:cubicBezTo>
                      <a:pt x="9336" y="4315"/>
                      <a:pt x="12547" y="1055"/>
                      <a:pt x="11107" y="62"/>
                    </a:cubicBezTo>
                    <a:cubicBezTo>
                      <a:pt x="11045" y="20"/>
                      <a:pt x="10970" y="0"/>
                      <a:pt x="10883" y="0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95;p29">
                <a:extLst>
                  <a:ext uri="{FF2B5EF4-FFF2-40B4-BE49-F238E27FC236}">
                    <a16:creationId xmlns:a16="http://schemas.microsoft.com/office/drawing/2014/main" id="{9372D514-7F79-5C8F-E96F-32460C522418}"/>
                  </a:ext>
                </a:extLst>
              </p:cNvPr>
              <p:cNvSpPr/>
              <p:nvPr/>
            </p:nvSpPr>
            <p:spPr>
              <a:xfrm>
                <a:off x="4992257" y="2863506"/>
                <a:ext cx="114611" cy="9119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3030" fill="none" extrusionOk="0">
                    <a:moveTo>
                      <a:pt x="0" y="546"/>
                    </a:moveTo>
                    <a:cubicBezTo>
                      <a:pt x="0" y="546"/>
                      <a:pt x="3526" y="0"/>
                      <a:pt x="3658" y="844"/>
                    </a:cubicBezTo>
                    <a:cubicBezTo>
                      <a:pt x="3807" y="1705"/>
                      <a:pt x="3129" y="2963"/>
                      <a:pt x="17" y="3029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96;p29">
                <a:extLst>
                  <a:ext uri="{FF2B5EF4-FFF2-40B4-BE49-F238E27FC236}">
                    <a16:creationId xmlns:a16="http://schemas.microsoft.com/office/drawing/2014/main" id="{AF4FD13F-CDE1-9038-8DAD-943F0634B72C}"/>
                  </a:ext>
                </a:extLst>
              </p:cNvPr>
              <p:cNvSpPr/>
              <p:nvPr/>
            </p:nvSpPr>
            <p:spPr>
              <a:xfrm>
                <a:off x="5025635" y="2952172"/>
                <a:ext cx="39879" cy="86711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881" fill="none" extrusionOk="0">
                    <a:moveTo>
                      <a:pt x="0" y="0"/>
                    </a:moveTo>
                    <a:cubicBezTo>
                      <a:pt x="0" y="0"/>
                      <a:pt x="1324" y="861"/>
                      <a:pt x="911" y="2880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97;p29">
                <a:extLst>
                  <a:ext uri="{FF2B5EF4-FFF2-40B4-BE49-F238E27FC236}">
                    <a16:creationId xmlns:a16="http://schemas.microsoft.com/office/drawing/2014/main" id="{C073706E-4E2E-8C5E-B7F5-F66CEDC7B1F7}"/>
                  </a:ext>
                </a:extLst>
              </p:cNvPr>
              <p:cNvSpPr/>
              <p:nvPr/>
            </p:nvSpPr>
            <p:spPr>
              <a:xfrm>
                <a:off x="5058019" y="3007461"/>
                <a:ext cx="59292" cy="22964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763" fill="none" extrusionOk="0">
                    <a:moveTo>
                      <a:pt x="0" y="199"/>
                    </a:moveTo>
                    <a:cubicBezTo>
                      <a:pt x="0" y="199"/>
                      <a:pt x="1192" y="1"/>
                      <a:pt x="1970" y="762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98;p29">
                <a:extLst>
                  <a:ext uri="{FF2B5EF4-FFF2-40B4-BE49-F238E27FC236}">
                    <a16:creationId xmlns:a16="http://schemas.microsoft.com/office/drawing/2014/main" id="{7678E768-5F8F-BBC0-5182-01C8FFCE0F00}"/>
                  </a:ext>
                </a:extLst>
              </p:cNvPr>
              <p:cNvSpPr/>
              <p:nvPr/>
            </p:nvSpPr>
            <p:spPr>
              <a:xfrm>
                <a:off x="5067470" y="2924272"/>
                <a:ext cx="92189" cy="8072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682" fill="none" extrusionOk="0">
                    <a:moveTo>
                      <a:pt x="712" y="67"/>
                    </a:moveTo>
                    <a:cubicBezTo>
                      <a:pt x="712" y="67"/>
                      <a:pt x="1" y="1391"/>
                      <a:pt x="117" y="1788"/>
                    </a:cubicBezTo>
                    <a:cubicBezTo>
                      <a:pt x="249" y="2185"/>
                      <a:pt x="795" y="2682"/>
                      <a:pt x="1325" y="2384"/>
                    </a:cubicBezTo>
                    <a:cubicBezTo>
                      <a:pt x="1871" y="2070"/>
                      <a:pt x="3063" y="0"/>
                      <a:pt x="3063" y="0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99;p29">
                <a:extLst>
                  <a:ext uri="{FF2B5EF4-FFF2-40B4-BE49-F238E27FC236}">
                    <a16:creationId xmlns:a16="http://schemas.microsoft.com/office/drawing/2014/main" id="{110BACE6-1EB3-8CC3-0373-4207EA03939E}"/>
                  </a:ext>
                </a:extLst>
              </p:cNvPr>
              <p:cNvSpPr/>
              <p:nvPr/>
            </p:nvSpPr>
            <p:spPr>
              <a:xfrm>
                <a:off x="5111803" y="2953165"/>
                <a:ext cx="92700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2500" fill="none" extrusionOk="0">
                    <a:moveTo>
                      <a:pt x="34" y="1325"/>
                    </a:moveTo>
                    <a:cubicBezTo>
                      <a:pt x="1" y="1656"/>
                      <a:pt x="166" y="1987"/>
                      <a:pt x="448" y="2169"/>
                    </a:cubicBezTo>
                    <a:cubicBezTo>
                      <a:pt x="928" y="2500"/>
                      <a:pt x="1540" y="1921"/>
                      <a:pt x="1540" y="1921"/>
                    </a:cubicBezTo>
                    <a:lnTo>
                      <a:pt x="3079" y="1"/>
                    </a:ln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00;p29">
                <a:extLst>
                  <a:ext uri="{FF2B5EF4-FFF2-40B4-BE49-F238E27FC236}">
                    <a16:creationId xmlns:a16="http://schemas.microsoft.com/office/drawing/2014/main" id="{10683552-3688-0019-CECA-39BD6977EC08}"/>
                  </a:ext>
                </a:extLst>
              </p:cNvPr>
              <p:cNvSpPr/>
              <p:nvPr/>
            </p:nvSpPr>
            <p:spPr>
              <a:xfrm>
                <a:off x="5148190" y="3010952"/>
                <a:ext cx="84694" cy="58811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954" fill="none" extrusionOk="0">
                    <a:moveTo>
                      <a:pt x="331" y="1"/>
                    </a:moveTo>
                    <a:cubicBezTo>
                      <a:pt x="331" y="1"/>
                      <a:pt x="0" y="994"/>
                      <a:pt x="513" y="1474"/>
                    </a:cubicBezTo>
                    <a:cubicBezTo>
                      <a:pt x="1043" y="1954"/>
                      <a:pt x="1821" y="1507"/>
                      <a:pt x="2119" y="1060"/>
                    </a:cubicBezTo>
                    <a:cubicBezTo>
                      <a:pt x="2433" y="613"/>
                      <a:pt x="2814" y="34"/>
                      <a:pt x="2814" y="34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01;p29">
                <a:extLst>
                  <a:ext uri="{FF2B5EF4-FFF2-40B4-BE49-F238E27FC236}">
                    <a16:creationId xmlns:a16="http://schemas.microsoft.com/office/drawing/2014/main" id="{635EFC97-E977-1B6F-9547-E0BC01D90AEE}"/>
                  </a:ext>
                </a:extLst>
              </p:cNvPr>
              <p:cNvSpPr/>
              <p:nvPr/>
            </p:nvSpPr>
            <p:spPr>
              <a:xfrm>
                <a:off x="5092390" y="3119542"/>
                <a:ext cx="33890" cy="7524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50" fill="none" extrusionOk="0">
                    <a:moveTo>
                      <a:pt x="0" y="1"/>
                    </a:moveTo>
                    <a:cubicBezTo>
                      <a:pt x="331" y="216"/>
                      <a:pt x="762" y="249"/>
                      <a:pt x="1126" y="117"/>
                    </a:cubicBezTo>
                  </a:path>
                </a:pathLst>
              </a:custGeom>
              <a:noFill/>
              <a:ln w="6200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02;p29">
                <a:extLst>
                  <a:ext uri="{FF2B5EF4-FFF2-40B4-BE49-F238E27FC236}">
                    <a16:creationId xmlns:a16="http://schemas.microsoft.com/office/drawing/2014/main" id="{146BA374-902C-09CA-EE60-792EE91E6DC0}"/>
                  </a:ext>
                </a:extLst>
              </p:cNvPr>
              <p:cNvSpPr/>
              <p:nvPr/>
            </p:nvSpPr>
            <p:spPr>
              <a:xfrm>
                <a:off x="3825037" y="2957138"/>
                <a:ext cx="1270897" cy="1762088"/>
              </a:xfrm>
              <a:custGeom>
                <a:avLst/>
                <a:gdLst/>
                <a:ahLst/>
                <a:cxnLst/>
                <a:rect l="l" t="t" r="r" b="b"/>
                <a:pathLst>
                  <a:path w="42226" h="58546" extrusionOk="0">
                    <a:moveTo>
                      <a:pt x="3295" y="1"/>
                    </a:moveTo>
                    <a:cubicBezTo>
                      <a:pt x="3295" y="1"/>
                      <a:pt x="1" y="15312"/>
                      <a:pt x="1755" y="27991"/>
                    </a:cubicBezTo>
                    <a:cubicBezTo>
                      <a:pt x="3526" y="40686"/>
                      <a:pt x="4933" y="58546"/>
                      <a:pt x="4933" y="58546"/>
                    </a:cubicBezTo>
                    <a:lnTo>
                      <a:pt x="18572" y="58546"/>
                    </a:lnTo>
                    <a:cubicBezTo>
                      <a:pt x="18572" y="58546"/>
                      <a:pt x="19814" y="52488"/>
                      <a:pt x="14732" y="29546"/>
                    </a:cubicBezTo>
                    <a:lnTo>
                      <a:pt x="14732" y="29546"/>
                    </a:lnTo>
                    <a:cubicBezTo>
                      <a:pt x="14732" y="29547"/>
                      <a:pt x="16648" y="30642"/>
                      <a:pt x="19601" y="30642"/>
                    </a:cubicBezTo>
                    <a:cubicBezTo>
                      <a:pt x="22443" y="30642"/>
                      <a:pt x="26247" y="29627"/>
                      <a:pt x="30225" y="25640"/>
                    </a:cubicBezTo>
                    <a:cubicBezTo>
                      <a:pt x="38335" y="17530"/>
                      <a:pt x="42225" y="9883"/>
                      <a:pt x="42225" y="9883"/>
                    </a:cubicBezTo>
                    <a:cubicBezTo>
                      <a:pt x="42225" y="9883"/>
                      <a:pt x="37524" y="2235"/>
                      <a:pt x="33287" y="829"/>
                    </a:cubicBezTo>
                    <a:lnTo>
                      <a:pt x="21800" y="12928"/>
                    </a:lnTo>
                    <a:cubicBezTo>
                      <a:pt x="21800" y="12928"/>
                      <a:pt x="15626" y="4967"/>
                      <a:pt x="329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03;p29">
                <a:extLst>
                  <a:ext uri="{FF2B5EF4-FFF2-40B4-BE49-F238E27FC236}">
                    <a16:creationId xmlns:a16="http://schemas.microsoft.com/office/drawing/2014/main" id="{14D01E2D-D544-B7D3-B231-A3385AB6DD02}"/>
                  </a:ext>
                </a:extLst>
              </p:cNvPr>
              <p:cNvSpPr/>
              <p:nvPr/>
            </p:nvSpPr>
            <p:spPr>
              <a:xfrm>
                <a:off x="3867896" y="3040838"/>
                <a:ext cx="231660" cy="34329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1406" fill="none" extrusionOk="0">
                    <a:moveTo>
                      <a:pt x="0" y="11405"/>
                    </a:moveTo>
                    <a:lnTo>
                      <a:pt x="5611" y="7764"/>
                    </a:lnTo>
                    <a:lnTo>
                      <a:pt x="2880" y="3013"/>
                    </a:lnTo>
                    <a:lnTo>
                      <a:pt x="7697" y="1"/>
                    </a:lnTo>
                  </a:path>
                </a:pathLst>
              </a:custGeom>
              <a:solidFill>
                <a:schemeClr val="accent5"/>
              </a:solidFill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04;p29">
                <a:extLst>
                  <a:ext uri="{FF2B5EF4-FFF2-40B4-BE49-F238E27FC236}">
                    <a16:creationId xmlns:a16="http://schemas.microsoft.com/office/drawing/2014/main" id="{99E23513-9C76-743D-121D-A9703229C5FF}"/>
                  </a:ext>
                </a:extLst>
              </p:cNvPr>
              <p:cNvSpPr/>
              <p:nvPr/>
            </p:nvSpPr>
            <p:spPr>
              <a:xfrm>
                <a:off x="3861425" y="2957138"/>
                <a:ext cx="62783" cy="1109996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36880" fill="none" extrusionOk="0">
                    <a:moveTo>
                      <a:pt x="2086" y="1"/>
                    </a:moveTo>
                    <a:cubicBezTo>
                      <a:pt x="894" y="6158"/>
                      <a:pt x="232" y="12415"/>
                      <a:pt x="116" y="18688"/>
                    </a:cubicBezTo>
                    <a:cubicBezTo>
                      <a:pt x="0" y="24581"/>
                      <a:pt x="894" y="31351"/>
                      <a:pt x="1788" y="36879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05;p29">
                <a:extLst>
                  <a:ext uri="{FF2B5EF4-FFF2-40B4-BE49-F238E27FC236}">
                    <a16:creationId xmlns:a16="http://schemas.microsoft.com/office/drawing/2014/main" id="{C0C4D5A5-E5FF-8DBA-5A1E-4947BE9D030B}"/>
                  </a:ext>
                </a:extLst>
              </p:cNvPr>
              <p:cNvSpPr/>
              <p:nvPr/>
            </p:nvSpPr>
            <p:spPr>
              <a:xfrm>
                <a:off x="4094044" y="3306355"/>
                <a:ext cx="243158" cy="87833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29183" fill="none" extrusionOk="0">
                    <a:moveTo>
                      <a:pt x="1" y="1"/>
                    </a:moveTo>
                    <a:cubicBezTo>
                      <a:pt x="1" y="1"/>
                      <a:pt x="6721" y="17033"/>
                      <a:pt x="8078" y="29182"/>
                    </a:cubicBezTo>
                  </a:path>
                </a:pathLst>
              </a:custGeom>
              <a:solidFill>
                <a:schemeClr val="accent5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06;p29">
                <a:extLst>
                  <a:ext uri="{FF2B5EF4-FFF2-40B4-BE49-F238E27FC236}">
                    <a16:creationId xmlns:a16="http://schemas.microsoft.com/office/drawing/2014/main" id="{FB4BD55D-9C82-91AB-363D-633DE039A7FF}"/>
                  </a:ext>
                </a:extLst>
              </p:cNvPr>
              <p:cNvSpPr/>
              <p:nvPr/>
            </p:nvSpPr>
            <p:spPr>
              <a:xfrm>
                <a:off x="4122456" y="3311351"/>
                <a:ext cx="11979" cy="69284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302" fill="none" extrusionOk="0">
                    <a:moveTo>
                      <a:pt x="67" y="1"/>
                    </a:moveTo>
                    <a:cubicBezTo>
                      <a:pt x="67" y="1"/>
                      <a:pt x="398" y="1689"/>
                      <a:pt x="0" y="230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07;p29">
                <a:extLst>
                  <a:ext uri="{FF2B5EF4-FFF2-40B4-BE49-F238E27FC236}">
                    <a16:creationId xmlns:a16="http://schemas.microsoft.com/office/drawing/2014/main" id="{C56E5806-7350-2998-5481-2F74E747F64E}"/>
                  </a:ext>
                </a:extLst>
              </p:cNvPr>
              <p:cNvSpPr/>
              <p:nvPr/>
            </p:nvSpPr>
            <p:spPr>
              <a:xfrm>
                <a:off x="4049711" y="4193107"/>
                <a:ext cx="202797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4222" fill="none" extrusionOk="0">
                    <a:moveTo>
                      <a:pt x="6737" y="1"/>
                    </a:moveTo>
                    <a:lnTo>
                      <a:pt x="1" y="4222"/>
                    </a:lnTo>
                  </a:path>
                </a:pathLst>
              </a:custGeom>
              <a:noFill/>
              <a:ln w="157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08;p29">
                <a:extLst>
                  <a:ext uri="{FF2B5EF4-FFF2-40B4-BE49-F238E27FC236}">
                    <a16:creationId xmlns:a16="http://schemas.microsoft.com/office/drawing/2014/main" id="{4F9992A7-914E-B9F0-4439-C00D8C7BC7C6}"/>
                  </a:ext>
                </a:extLst>
              </p:cNvPr>
              <p:cNvSpPr/>
              <p:nvPr/>
            </p:nvSpPr>
            <p:spPr>
              <a:xfrm>
                <a:off x="4084594" y="3642630"/>
                <a:ext cx="65793" cy="54838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822" fill="none" extrusionOk="0">
                    <a:moveTo>
                      <a:pt x="0" y="1821"/>
                    </a:moveTo>
                    <a:cubicBezTo>
                      <a:pt x="0" y="1821"/>
                      <a:pt x="2185" y="1474"/>
                      <a:pt x="2185" y="1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09;p29">
                <a:extLst>
                  <a:ext uri="{FF2B5EF4-FFF2-40B4-BE49-F238E27FC236}">
                    <a16:creationId xmlns:a16="http://schemas.microsoft.com/office/drawing/2014/main" id="{E4EC25FE-CFBB-B245-4549-F137EA414D24}"/>
                  </a:ext>
                </a:extLst>
              </p:cNvPr>
              <p:cNvSpPr/>
              <p:nvPr/>
            </p:nvSpPr>
            <p:spPr>
              <a:xfrm>
                <a:off x="2778897" y="2955663"/>
                <a:ext cx="792136" cy="1762088"/>
              </a:xfrm>
              <a:custGeom>
                <a:avLst/>
                <a:gdLst/>
                <a:ahLst/>
                <a:cxnLst/>
                <a:rect l="l" t="t" r="r" b="b"/>
                <a:pathLst>
                  <a:path w="26319" h="58546" extrusionOk="0">
                    <a:moveTo>
                      <a:pt x="21021" y="0"/>
                    </a:moveTo>
                    <a:cubicBezTo>
                      <a:pt x="21021" y="0"/>
                      <a:pt x="9683" y="5661"/>
                      <a:pt x="4751" y="25904"/>
                    </a:cubicBezTo>
                    <a:cubicBezTo>
                      <a:pt x="0" y="45419"/>
                      <a:pt x="1838" y="58545"/>
                      <a:pt x="1838" y="58545"/>
                    </a:cubicBezTo>
                    <a:lnTo>
                      <a:pt x="23388" y="58545"/>
                    </a:lnTo>
                    <a:cubicBezTo>
                      <a:pt x="23388" y="58545"/>
                      <a:pt x="26318" y="30920"/>
                      <a:pt x="26120" y="20177"/>
                    </a:cubicBezTo>
                    <a:cubicBezTo>
                      <a:pt x="25838" y="6274"/>
                      <a:pt x="21021" y="0"/>
                      <a:pt x="210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10;p29">
                <a:extLst>
                  <a:ext uri="{FF2B5EF4-FFF2-40B4-BE49-F238E27FC236}">
                    <a16:creationId xmlns:a16="http://schemas.microsoft.com/office/drawing/2014/main" id="{90D6E24B-D4A7-1534-D364-7D12597009D5}"/>
                  </a:ext>
                </a:extLst>
              </p:cNvPr>
              <p:cNvSpPr/>
              <p:nvPr/>
            </p:nvSpPr>
            <p:spPr>
              <a:xfrm>
                <a:off x="3058859" y="3297416"/>
                <a:ext cx="251103" cy="1414342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46992" fill="none" extrusionOk="0">
                    <a:moveTo>
                      <a:pt x="8343" y="0"/>
                    </a:moveTo>
                    <a:cubicBezTo>
                      <a:pt x="8343" y="0"/>
                      <a:pt x="1" y="30489"/>
                      <a:pt x="845" y="46992"/>
                    </a:cubicBezTo>
                  </a:path>
                </a:pathLst>
              </a:custGeom>
              <a:solidFill>
                <a:schemeClr val="accent5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11;p29">
                <a:extLst>
                  <a:ext uri="{FF2B5EF4-FFF2-40B4-BE49-F238E27FC236}">
                    <a16:creationId xmlns:a16="http://schemas.microsoft.com/office/drawing/2014/main" id="{1FEEA5D3-4C33-7479-F78F-5F15B925293C}"/>
                  </a:ext>
                </a:extLst>
              </p:cNvPr>
              <p:cNvSpPr/>
              <p:nvPr/>
            </p:nvSpPr>
            <p:spPr>
              <a:xfrm>
                <a:off x="3270080" y="3329771"/>
                <a:ext cx="9511" cy="76267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534" fill="none" extrusionOk="0">
                    <a:moveTo>
                      <a:pt x="1" y="1"/>
                    </a:moveTo>
                    <a:cubicBezTo>
                      <a:pt x="1" y="1"/>
                      <a:pt x="133" y="2153"/>
                      <a:pt x="315" y="2533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12;p29">
                <a:extLst>
                  <a:ext uri="{FF2B5EF4-FFF2-40B4-BE49-F238E27FC236}">
                    <a16:creationId xmlns:a16="http://schemas.microsoft.com/office/drawing/2014/main" id="{90764663-A7A6-9433-3EC9-A2FA29E98FE0}"/>
                  </a:ext>
                </a:extLst>
              </p:cNvPr>
              <p:cNvSpPr/>
              <p:nvPr/>
            </p:nvSpPr>
            <p:spPr>
              <a:xfrm>
                <a:off x="3282028" y="3054803"/>
                <a:ext cx="272051" cy="343774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11422" fill="none" extrusionOk="0">
                    <a:moveTo>
                      <a:pt x="1" y="0"/>
                    </a:moveTo>
                    <a:lnTo>
                      <a:pt x="5430" y="3426"/>
                    </a:lnTo>
                    <a:lnTo>
                      <a:pt x="3659" y="8574"/>
                    </a:lnTo>
                    <a:lnTo>
                      <a:pt x="9038" y="11421"/>
                    </a:lnTo>
                  </a:path>
                </a:pathLst>
              </a:custGeom>
              <a:noFill/>
              <a:ln w="53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13;p29">
                <a:extLst>
                  <a:ext uri="{FF2B5EF4-FFF2-40B4-BE49-F238E27FC236}">
                    <a16:creationId xmlns:a16="http://schemas.microsoft.com/office/drawing/2014/main" id="{967BD78C-F0DD-153E-A790-1EE0E82A462E}"/>
                  </a:ext>
                </a:extLst>
              </p:cNvPr>
              <p:cNvSpPr/>
              <p:nvPr/>
            </p:nvSpPr>
            <p:spPr>
              <a:xfrm>
                <a:off x="3411566" y="2955663"/>
                <a:ext cx="167914" cy="1098499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36498" fill="none" extrusionOk="0">
                    <a:moveTo>
                      <a:pt x="0" y="0"/>
                    </a:moveTo>
                    <a:cubicBezTo>
                      <a:pt x="0" y="0"/>
                      <a:pt x="3361" y="4618"/>
                      <a:pt x="4718" y="13888"/>
                    </a:cubicBezTo>
                    <a:cubicBezTo>
                      <a:pt x="5579" y="19747"/>
                      <a:pt x="4933" y="27907"/>
                      <a:pt x="4420" y="36498"/>
                    </a:cubicBezTo>
                  </a:path>
                </a:pathLst>
              </a:custGeom>
              <a:solidFill>
                <a:srgbClr val="1C4587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14;p29">
                <a:extLst>
                  <a:ext uri="{FF2B5EF4-FFF2-40B4-BE49-F238E27FC236}">
                    <a16:creationId xmlns:a16="http://schemas.microsoft.com/office/drawing/2014/main" id="{11899AA5-FE97-FBCA-C998-D3982C2D042D}"/>
                  </a:ext>
                </a:extLst>
              </p:cNvPr>
              <p:cNvSpPr/>
              <p:nvPr/>
            </p:nvSpPr>
            <p:spPr>
              <a:xfrm>
                <a:off x="3189871" y="4193107"/>
                <a:ext cx="203309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4222" fill="none" extrusionOk="0">
                    <a:moveTo>
                      <a:pt x="1" y="1"/>
                    </a:moveTo>
                    <a:lnTo>
                      <a:pt x="6754" y="4222"/>
                    </a:lnTo>
                  </a:path>
                </a:pathLst>
              </a:custGeom>
              <a:noFill/>
              <a:ln w="157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15;p29">
                <a:extLst>
                  <a:ext uri="{FF2B5EF4-FFF2-40B4-BE49-F238E27FC236}">
                    <a16:creationId xmlns:a16="http://schemas.microsoft.com/office/drawing/2014/main" id="{B15FE5B3-04DC-D2C0-8737-0B6AF5996C5B}"/>
                  </a:ext>
                </a:extLst>
              </p:cNvPr>
              <p:cNvSpPr/>
              <p:nvPr/>
            </p:nvSpPr>
            <p:spPr>
              <a:xfrm>
                <a:off x="3295482" y="3627702"/>
                <a:ext cx="70278" cy="4933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639" fill="none" extrusionOk="0">
                    <a:moveTo>
                      <a:pt x="1" y="0"/>
                    </a:moveTo>
                    <a:cubicBezTo>
                      <a:pt x="464" y="894"/>
                      <a:pt x="1325" y="1490"/>
                      <a:pt x="2335" y="1639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6;p29">
                <a:extLst>
                  <a:ext uri="{FF2B5EF4-FFF2-40B4-BE49-F238E27FC236}">
                    <a16:creationId xmlns:a16="http://schemas.microsoft.com/office/drawing/2014/main" id="{0B29FF6D-8F81-9FC4-E70A-3CADB980278B}"/>
                  </a:ext>
                </a:extLst>
              </p:cNvPr>
              <p:cNvSpPr/>
              <p:nvPr/>
            </p:nvSpPr>
            <p:spPr>
              <a:xfrm>
                <a:off x="3850439" y="2575898"/>
                <a:ext cx="99924" cy="108532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606" extrusionOk="0">
                    <a:moveTo>
                      <a:pt x="1819" y="1"/>
                    </a:moveTo>
                    <a:cubicBezTo>
                      <a:pt x="983" y="1"/>
                      <a:pt x="100" y="1048"/>
                      <a:pt x="100" y="1048"/>
                    </a:cubicBezTo>
                    <a:lnTo>
                      <a:pt x="1" y="3515"/>
                    </a:lnTo>
                    <a:cubicBezTo>
                      <a:pt x="181" y="3577"/>
                      <a:pt x="358" y="3605"/>
                      <a:pt x="530" y="3605"/>
                    </a:cubicBezTo>
                    <a:cubicBezTo>
                      <a:pt x="2145" y="3605"/>
                      <a:pt x="3320" y="1093"/>
                      <a:pt x="2467" y="270"/>
                    </a:cubicBezTo>
                    <a:cubicBezTo>
                      <a:pt x="2267" y="77"/>
                      <a:pt x="2045" y="1"/>
                      <a:pt x="1819" y="1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7;p29">
                <a:extLst>
                  <a:ext uri="{FF2B5EF4-FFF2-40B4-BE49-F238E27FC236}">
                    <a16:creationId xmlns:a16="http://schemas.microsoft.com/office/drawing/2014/main" id="{C53DF904-F673-10B2-5A9D-5FAEEBFCA8AC}"/>
                  </a:ext>
                </a:extLst>
              </p:cNvPr>
              <p:cNvSpPr/>
              <p:nvPr/>
            </p:nvSpPr>
            <p:spPr>
              <a:xfrm>
                <a:off x="3864404" y="2592000"/>
                <a:ext cx="49841" cy="4036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41" fill="none" extrusionOk="0">
                    <a:moveTo>
                      <a:pt x="0" y="1341"/>
                    </a:moveTo>
                    <a:cubicBezTo>
                      <a:pt x="0" y="1341"/>
                      <a:pt x="878" y="0"/>
                      <a:pt x="1656" y="497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8;p29">
                <a:extLst>
                  <a:ext uri="{FF2B5EF4-FFF2-40B4-BE49-F238E27FC236}">
                    <a16:creationId xmlns:a16="http://schemas.microsoft.com/office/drawing/2014/main" id="{E0FAA115-8CC6-712A-C171-82F332F748B2}"/>
                  </a:ext>
                </a:extLst>
              </p:cNvPr>
              <p:cNvSpPr/>
              <p:nvPr/>
            </p:nvSpPr>
            <p:spPr>
              <a:xfrm>
                <a:off x="3420143" y="2568945"/>
                <a:ext cx="104529" cy="10802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589" extrusionOk="0">
                    <a:moveTo>
                      <a:pt x="1435" y="0"/>
                    </a:moveTo>
                    <a:cubicBezTo>
                      <a:pt x="1210" y="0"/>
                      <a:pt x="994" y="76"/>
                      <a:pt x="808" y="270"/>
                    </a:cubicBezTo>
                    <a:cubicBezTo>
                      <a:pt x="0" y="1077"/>
                      <a:pt x="1328" y="3588"/>
                      <a:pt x="2947" y="3588"/>
                    </a:cubicBezTo>
                    <a:cubicBezTo>
                      <a:pt x="3120" y="3588"/>
                      <a:pt x="3296" y="3560"/>
                      <a:pt x="3473" y="3497"/>
                    </a:cubicBezTo>
                    <a:lnTo>
                      <a:pt x="3225" y="1048"/>
                    </a:lnTo>
                    <a:cubicBezTo>
                      <a:pt x="3225" y="1048"/>
                      <a:pt x="2270" y="0"/>
                      <a:pt x="1435" y="0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19;p29">
                <a:extLst>
                  <a:ext uri="{FF2B5EF4-FFF2-40B4-BE49-F238E27FC236}">
                    <a16:creationId xmlns:a16="http://schemas.microsoft.com/office/drawing/2014/main" id="{559D921B-CC28-D69A-E91F-B01317B2523A}"/>
                  </a:ext>
                </a:extLst>
              </p:cNvPr>
              <p:cNvSpPr/>
              <p:nvPr/>
            </p:nvSpPr>
            <p:spPr>
              <a:xfrm>
                <a:off x="3456410" y="2584506"/>
                <a:ext cx="51346" cy="40903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359" fill="none" extrusionOk="0">
                    <a:moveTo>
                      <a:pt x="1705" y="1358"/>
                    </a:moveTo>
                    <a:cubicBezTo>
                      <a:pt x="1705" y="1358"/>
                      <a:pt x="745" y="1"/>
                      <a:pt x="0" y="514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20;p29">
                <a:extLst>
                  <a:ext uri="{FF2B5EF4-FFF2-40B4-BE49-F238E27FC236}">
                    <a16:creationId xmlns:a16="http://schemas.microsoft.com/office/drawing/2014/main" id="{CC1EDCDC-3DF4-0C41-4280-BA930B221206}"/>
                  </a:ext>
                </a:extLst>
              </p:cNvPr>
              <p:cNvSpPr/>
              <p:nvPr/>
            </p:nvSpPr>
            <p:spPr>
              <a:xfrm>
                <a:off x="3466854" y="2602444"/>
                <a:ext cx="18961" cy="25944"/>
              </a:xfrm>
              <a:custGeom>
                <a:avLst/>
                <a:gdLst/>
                <a:ahLst/>
                <a:cxnLst/>
                <a:rect l="l" t="t" r="r" b="b"/>
                <a:pathLst>
                  <a:path w="630" h="862" fill="none" extrusionOk="0">
                    <a:moveTo>
                      <a:pt x="415" y="862"/>
                    </a:moveTo>
                    <a:cubicBezTo>
                      <a:pt x="415" y="862"/>
                      <a:pt x="1" y="216"/>
                      <a:pt x="630" y="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21;p29">
                <a:extLst>
                  <a:ext uri="{FF2B5EF4-FFF2-40B4-BE49-F238E27FC236}">
                    <a16:creationId xmlns:a16="http://schemas.microsoft.com/office/drawing/2014/main" id="{DCE3DD6F-ABB3-F702-699A-1BAD16E2CBFD}"/>
                  </a:ext>
                </a:extLst>
              </p:cNvPr>
              <p:cNvSpPr/>
              <p:nvPr/>
            </p:nvSpPr>
            <p:spPr>
              <a:xfrm>
                <a:off x="3470345" y="2651773"/>
                <a:ext cx="33408" cy="2862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1" extrusionOk="0">
                    <a:moveTo>
                      <a:pt x="630" y="0"/>
                    </a:moveTo>
                    <a:cubicBezTo>
                      <a:pt x="216" y="0"/>
                      <a:pt x="1" y="514"/>
                      <a:pt x="299" y="812"/>
                    </a:cubicBezTo>
                    <a:cubicBezTo>
                      <a:pt x="395" y="908"/>
                      <a:pt x="513" y="950"/>
                      <a:pt x="629" y="950"/>
                    </a:cubicBezTo>
                    <a:cubicBezTo>
                      <a:pt x="874" y="950"/>
                      <a:pt x="1110" y="761"/>
                      <a:pt x="1110" y="480"/>
                    </a:cubicBezTo>
                    <a:cubicBezTo>
                      <a:pt x="1110" y="216"/>
                      <a:pt x="894" y="0"/>
                      <a:pt x="630" y="0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22;p29">
                <a:extLst>
                  <a:ext uri="{FF2B5EF4-FFF2-40B4-BE49-F238E27FC236}">
                    <a16:creationId xmlns:a16="http://schemas.microsoft.com/office/drawing/2014/main" id="{FC6D1627-269D-2AEA-CB74-BED6A1AB1DB2}"/>
                  </a:ext>
                </a:extLst>
              </p:cNvPr>
              <p:cNvSpPr/>
              <p:nvPr/>
            </p:nvSpPr>
            <p:spPr>
              <a:xfrm>
                <a:off x="3497733" y="2371779"/>
                <a:ext cx="475992" cy="585908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9467" extrusionOk="0">
                    <a:moveTo>
                      <a:pt x="6366" y="1"/>
                    </a:moveTo>
                    <a:cubicBezTo>
                      <a:pt x="6346" y="1"/>
                      <a:pt x="6327" y="1"/>
                      <a:pt x="6307" y="1"/>
                    </a:cubicBezTo>
                    <a:cubicBezTo>
                      <a:pt x="51" y="34"/>
                      <a:pt x="1" y="8145"/>
                      <a:pt x="415" y="13590"/>
                    </a:cubicBezTo>
                    <a:cubicBezTo>
                      <a:pt x="514" y="15179"/>
                      <a:pt x="481" y="16768"/>
                      <a:pt x="332" y="18357"/>
                    </a:cubicBezTo>
                    <a:cubicBezTo>
                      <a:pt x="1844" y="19206"/>
                      <a:pt x="3433" y="19467"/>
                      <a:pt x="4814" y="19467"/>
                    </a:cubicBezTo>
                    <a:cubicBezTo>
                      <a:pt x="7016" y="19467"/>
                      <a:pt x="8691" y="18804"/>
                      <a:pt x="8691" y="18804"/>
                    </a:cubicBezTo>
                    <a:lnTo>
                      <a:pt x="8625" y="16835"/>
                    </a:lnTo>
                    <a:cubicBezTo>
                      <a:pt x="13382" y="16091"/>
                      <a:pt x="15815" y="1"/>
                      <a:pt x="6366" y="1"/>
                    </a:cubicBezTo>
                    <a:close/>
                  </a:path>
                </a:pathLst>
              </a:custGeom>
              <a:solidFill>
                <a:srgbClr val="F7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23;p29">
                <a:extLst>
                  <a:ext uri="{FF2B5EF4-FFF2-40B4-BE49-F238E27FC236}">
                    <a16:creationId xmlns:a16="http://schemas.microsoft.com/office/drawing/2014/main" id="{450BDB1B-429A-CEF9-B19A-8F6D0F06B834}"/>
                  </a:ext>
                </a:extLst>
              </p:cNvPr>
              <p:cNvSpPr/>
              <p:nvPr/>
            </p:nvSpPr>
            <p:spPr>
              <a:xfrm>
                <a:off x="3657157" y="2869977"/>
                <a:ext cx="101669" cy="5730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19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507" y="1672"/>
                      <a:pt x="3377" y="1904"/>
                    </a:cubicBezTo>
                    <a:lnTo>
                      <a:pt x="3328" y="282"/>
                    </a:lnTo>
                    <a:cubicBezTo>
                      <a:pt x="3350" y="278"/>
                      <a:pt x="3339" y="276"/>
                      <a:pt x="3302" y="276"/>
                    </a:cubicBezTo>
                    <a:cubicBezTo>
                      <a:pt x="3044" y="276"/>
                      <a:pt x="1523" y="364"/>
                      <a:pt x="1523" y="36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24;p29">
                <a:extLst>
                  <a:ext uri="{FF2B5EF4-FFF2-40B4-BE49-F238E27FC236}">
                    <a16:creationId xmlns:a16="http://schemas.microsoft.com/office/drawing/2014/main" id="{B4EE25B7-90AA-32E4-9554-33A8E0F778F0}"/>
                  </a:ext>
                </a:extLst>
              </p:cNvPr>
              <p:cNvSpPr/>
              <p:nvPr/>
            </p:nvSpPr>
            <p:spPr>
              <a:xfrm>
                <a:off x="3626277" y="2846050"/>
                <a:ext cx="131045" cy="42889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1425" fill="none" extrusionOk="0">
                    <a:moveTo>
                      <a:pt x="0" y="1"/>
                    </a:moveTo>
                    <a:cubicBezTo>
                      <a:pt x="0" y="1"/>
                      <a:pt x="712" y="1424"/>
                      <a:pt x="4354" y="1159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25;p29">
                <a:extLst>
                  <a:ext uri="{FF2B5EF4-FFF2-40B4-BE49-F238E27FC236}">
                    <a16:creationId xmlns:a16="http://schemas.microsoft.com/office/drawing/2014/main" id="{D27F9E5B-F423-EC7C-F05C-C9E70A847A15}"/>
                  </a:ext>
                </a:extLst>
              </p:cNvPr>
              <p:cNvSpPr/>
              <p:nvPr/>
            </p:nvSpPr>
            <p:spPr>
              <a:xfrm>
                <a:off x="3507725" y="2924272"/>
                <a:ext cx="251103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2186" fill="none" extrusionOk="0">
                    <a:moveTo>
                      <a:pt x="0" y="0"/>
                    </a:moveTo>
                    <a:cubicBezTo>
                      <a:pt x="0" y="0"/>
                      <a:pt x="3608" y="2185"/>
                      <a:pt x="8342" y="431"/>
                    </a:cubicBezTo>
                  </a:path>
                </a:pathLst>
              </a:custGeom>
              <a:noFill/>
              <a:ln w="662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26;p29">
                <a:extLst>
                  <a:ext uri="{FF2B5EF4-FFF2-40B4-BE49-F238E27FC236}">
                    <a16:creationId xmlns:a16="http://schemas.microsoft.com/office/drawing/2014/main" id="{B2293662-4910-4185-092C-1FD638D24CF2}"/>
                  </a:ext>
                </a:extLst>
              </p:cNvPr>
              <p:cNvSpPr/>
              <p:nvPr/>
            </p:nvSpPr>
            <p:spPr>
              <a:xfrm>
                <a:off x="3547574" y="2648793"/>
                <a:ext cx="138027" cy="102151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394" extrusionOk="0">
                    <a:moveTo>
                      <a:pt x="2251" y="0"/>
                    </a:moveTo>
                    <a:cubicBezTo>
                      <a:pt x="1010" y="0"/>
                      <a:pt x="0" y="762"/>
                      <a:pt x="33" y="1688"/>
                    </a:cubicBezTo>
                    <a:cubicBezTo>
                      <a:pt x="66" y="2632"/>
                      <a:pt x="1109" y="3393"/>
                      <a:pt x="2351" y="3393"/>
                    </a:cubicBezTo>
                    <a:cubicBezTo>
                      <a:pt x="3592" y="3393"/>
                      <a:pt x="4585" y="2632"/>
                      <a:pt x="4552" y="1688"/>
                    </a:cubicBezTo>
                    <a:cubicBezTo>
                      <a:pt x="4535" y="762"/>
                      <a:pt x="3493" y="0"/>
                      <a:pt x="2251" y="0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27;p29">
                <a:extLst>
                  <a:ext uri="{FF2B5EF4-FFF2-40B4-BE49-F238E27FC236}">
                    <a16:creationId xmlns:a16="http://schemas.microsoft.com/office/drawing/2014/main" id="{57EBA8F6-9596-1820-3A8A-B0E7429C8AE0}"/>
                  </a:ext>
                </a:extLst>
              </p:cNvPr>
              <p:cNvSpPr/>
              <p:nvPr/>
            </p:nvSpPr>
            <p:spPr>
              <a:xfrm>
                <a:off x="3789674" y="2660230"/>
                <a:ext cx="90684" cy="93212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3097" extrusionOk="0">
                    <a:moveTo>
                      <a:pt x="2036" y="1"/>
                    </a:moveTo>
                    <a:cubicBezTo>
                      <a:pt x="894" y="1"/>
                      <a:pt x="1" y="696"/>
                      <a:pt x="17" y="1557"/>
                    </a:cubicBezTo>
                    <a:cubicBezTo>
                      <a:pt x="50" y="2401"/>
                      <a:pt x="994" y="3096"/>
                      <a:pt x="2136" y="3096"/>
                    </a:cubicBezTo>
                    <a:cubicBezTo>
                      <a:pt x="2218" y="3096"/>
                      <a:pt x="2301" y="3096"/>
                      <a:pt x="2384" y="3080"/>
                    </a:cubicBezTo>
                    <a:cubicBezTo>
                      <a:pt x="2682" y="2153"/>
                      <a:pt x="2897" y="1176"/>
                      <a:pt x="3013" y="183"/>
                    </a:cubicBezTo>
                    <a:cubicBezTo>
                      <a:pt x="2699" y="67"/>
                      <a:pt x="2367" y="1"/>
                      <a:pt x="2036" y="1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28;p29">
                <a:extLst>
                  <a:ext uri="{FF2B5EF4-FFF2-40B4-BE49-F238E27FC236}">
                    <a16:creationId xmlns:a16="http://schemas.microsoft.com/office/drawing/2014/main" id="{900DD5EA-0938-03B5-B7E0-F24BB7634972}"/>
                  </a:ext>
                </a:extLst>
              </p:cNvPr>
              <p:cNvSpPr/>
              <p:nvPr/>
            </p:nvSpPr>
            <p:spPr>
              <a:xfrm>
                <a:off x="3751330" y="2594468"/>
                <a:ext cx="27900" cy="7527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01" extrusionOk="0">
                    <a:moveTo>
                      <a:pt x="0" y="1"/>
                    </a:moveTo>
                    <a:lnTo>
                      <a:pt x="0" y="2500"/>
                    </a:lnTo>
                    <a:lnTo>
                      <a:pt x="927" y="22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29;p29">
                <a:extLst>
                  <a:ext uri="{FF2B5EF4-FFF2-40B4-BE49-F238E27FC236}">
                    <a16:creationId xmlns:a16="http://schemas.microsoft.com/office/drawing/2014/main" id="{8F8CB519-ADD3-08D0-E0A7-6F605D71FCFD}"/>
                  </a:ext>
                </a:extLst>
              </p:cNvPr>
              <p:cNvSpPr/>
              <p:nvPr/>
            </p:nvSpPr>
            <p:spPr>
              <a:xfrm>
                <a:off x="3751330" y="2594468"/>
                <a:ext cx="27900" cy="7527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01" fill="none" extrusionOk="0">
                    <a:moveTo>
                      <a:pt x="0" y="1"/>
                    </a:moveTo>
                    <a:lnTo>
                      <a:pt x="927" y="2202"/>
                    </a:lnTo>
                    <a:lnTo>
                      <a:pt x="0" y="2500"/>
                    </a:ln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30;p29">
                <a:extLst>
                  <a:ext uri="{FF2B5EF4-FFF2-40B4-BE49-F238E27FC236}">
                    <a16:creationId xmlns:a16="http://schemas.microsoft.com/office/drawing/2014/main" id="{16768D3C-B267-C91B-58C4-F22B87E68AE4}"/>
                  </a:ext>
                </a:extLst>
              </p:cNvPr>
              <p:cNvSpPr/>
              <p:nvPr/>
            </p:nvSpPr>
            <p:spPr>
              <a:xfrm>
                <a:off x="3690053" y="2625317"/>
                <a:ext cx="18961" cy="1802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99" extrusionOk="0">
                    <a:moveTo>
                      <a:pt x="326" y="1"/>
                    </a:moveTo>
                    <a:cubicBezTo>
                      <a:pt x="317" y="1"/>
                      <a:pt x="307" y="1"/>
                      <a:pt x="298" y="2"/>
                    </a:cubicBezTo>
                    <a:cubicBezTo>
                      <a:pt x="133" y="2"/>
                      <a:pt x="0" y="135"/>
                      <a:pt x="17" y="300"/>
                    </a:cubicBezTo>
                    <a:cubicBezTo>
                      <a:pt x="33" y="466"/>
                      <a:pt x="166" y="598"/>
                      <a:pt x="331" y="598"/>
                    </a:cubicBezTo>
                    <a:cubicBezTo>
                      <a:pt x="497" y="598"/>
                      <a:pt x="629" y="449"/>
                      <a:pt x="613" y="284"/>
                    </a:cubicBezTo>
                    <a:cubicBezTo>
                      <a:pt x="613" y="127"/>
                      <a:pt x="480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31;p29">
                <a:extLst>
                  <a:ext uri="{FF2B5EF4-FFF2-40B4-BE49-F238E27FC236}">
                    <a16:creationId xmlns:a16="http://schemas.microsoft.com/office/drawing/2014/main" id="{A00E88DE-53D0-3E98-3F0C-0A7F0178165E}"/>
                  </a:ext>
                </a:extLst>
              </p:cNvPr>
              <p:cNvSpPr/>
              <p:nvPr/>
            </p:nvSpPr>
            <p:spPr>
              <a:xfrm>
                <a:off x="3654177" y="2591007"/>
                <a:ext cx="51346" cy="24439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812" fill="none" extrusionOk="0">
                    <a:moveTo>
                      <a:pt x="1705" y="166"/>
                    </a:moveTo>
                    <a:cubicBezTo>
                      <a:pt x="1705" y="166"/>
                      <a:pt x="497" y="0"/>
                      <a:pt x="0" y="811"/>
                    </a:cubicBezTo>
                  </a:path>
                </a:pathLst>
              </a:custGeom>
              <a:solidFill>
                <a:schemeClr val="accent4"/>
              </a:solidFill>
              <a:ln w="111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32;p29">
                <a:extLst>
                  <a:ext uri="{FF2B5EF4-FFF2-40B4-BE49-F238E27FC236}">
                    <a16:creationId xmlns:a16="http://schemas.microsoft.com/office/drawing/2014/main" id="{2B0569D3-EF7B-320E-D15D-D22F28C1C69A}"/>
                  </a:ext>
                </a:extLst>
              </p:cNvPr>
              <p:cNvSpPr/>
              <p:nvPr/>
            </p:nvSpPr>
            <p:spPr>
              <a:xfrm>
                <a:off x="3801140" y="2627364"/>
                <a:ext cx="18450" cy="1799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98" extrusionOk="0">
                    <a:moveTo>
                      <a:pt x="298" y="0"/>
                    </a:moveTo>
                    <a:cubicBezTo>
                      <a:pt x="133" y="0"/>
                      <a:pt x="0" y="149"/>
                      <a:pt x="17" y="315"/>
                    </a:cubicBezTo>
                    <a:cubicBezTo>
                      <a:pt x="17" y="471"/>
                      <a:pt x="149" y="598"/>
                      <a:pt x="303" y="598"/>
                    </a:cubicBezTo>
                    <a:cubicBezTo>
                      <a:pt x="313" y="598"/>
                      <a:pt x="322" y="597"/>
                      <a:pt x="331" y="596"/>
                    </a:cubicBezTo>
                    <a:cubicBezTo>
                      <a:pt x="497" y="596"/>
                      <a:pt x="613" y="464"/>
                      <a:pt x="613" y="298"/>
                    </a:cubicBezTo>
                    <a:cubicBezTo>
                      <a:pt x="596" y="133"/>
                      <a:pt x="464" y="0"/>
                      <a:pt x="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33;p29">
                <a:extLst>
                  <a:ext uri="{FF2B5EF4-FFF2-40B4-BE49-F238E27FC236}">
                    <a16:creationId xmlns:a16="http://schemas.microsoft.com/office/drawing/2014/main" id="{8E5B0D4E-2633-AF99-6111-C554BFDE0268}"/>
                  </a:ext>
                </a:extLst>
              </p:cNvPr>
              <p:cNvSpPr/>
              <p:nvPr/>
            </p:nvSpPr>
            <p:spPr>
              <a:xfrm>
                <a:off x="3793165" y="2585017"/>
                <a:ext cx="49841" cy="23446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779" fill="none" extrusionOk="0">
                    <a:moveTo>
                      <a:pt x="0" y="83"/>
                    </a:moveTo>
                    <a:cubicBezTo>
                      <a:pt x="0" y="83"/>
                      <a:pt x="1142" y="0"/>
                      <a:pt x="1656" y="778"/>
                    </a:cubicBezTo>
                  </a:path>
                </a:pathLst>
              </a:custGeom>
              <a:solidFill>
                <a:schemeClr val="accent4"/>
              </a:solidFill>
              <a:ln w="111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34;p29">
                <a:extLst>
                  <a:ext uri="{FF2B5EF4-FFF2-40B4-BE49-F238E27FC236}">
                    <a16:creationId xmlns:a16="http://schemas.microsoft.com/office/drawing/2014/main" id="{B5B9108E-1FD9-B8B8-1D03-1999D50B8301}"/>
                  </a:ext>
                </a:extLst>
              </p:cNvPr>
              <p:cNvSpPr/>
              <p:nvPr/>
            </p:nvSpPr>
            <p:spPr>
              <a:xfrm>
                <a:off x="3722918" y="2725511"/>
                <a:ext cx="25432" cy="8006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66" fill="none" extrusionOk="0">
                    <a:moveTo>
                      <a:pt x="1" y="0"/>
                    </a:moveTo>
                    <a:cubicBezTo>
                      <a:pt x="249" y="182"/>
                      <a:pt x="547" y="265"/>
                      <a:pt x="845" y="248"/>
                    </a:cubicBezTo>
                  </a:path>
                </a:pathLst>
              </a:custGeom>
              <a:noFill/>
              <a:ln w="6625" cap="flat" cmpd="sng">
                <a:solidFill>
                  <a:srgbClr val="EA9999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35;p29">
                <a:extLst>
                  <a:ext uri="{FF2B5EF4-FFF2-40B4-BE49-F238E27FC236}">
                    <a16:creationId xmlns:a16="http://schemas.microsoft.com/office/drawing/2014/main" id="{551BB0C7-3E7E-50E8-A91B-7C9807E01EE2}"/>
                  </a:ext>
                </a:extLst>
              </p:cNvPr>
              <p:cNvSpPr/>
              <p:nvPr/>
            </p:nvSpPr>
            <p:spPr>
              <a:xfrm>
                <a:off x="3715936" y="2694601"/>
                <a:ext cx="56824" cy="33408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110" fill="none" extrusionOk="0">
                    <a:moveTo>
                      <a:pt x="1888" y="216"/>
                    </a:moveTo>
                    <a:cubicBezTo>
                      <a:pt x="1888" y="216"/>
                      <a:pt x="878" y="1110"/>
                      <a:pt x="1" y="1"/>
                    </a:cubicBezTo>
                  </a:path>
                </a:pathLst>
              </a:custGeom>
              <a:solidFill>
                <a:schemeClr val="accent4"/>
              </a:solidFill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36;p29">
                <a:extLst>
                  <a:ext uri="{FF2B5EF4-FFF2-40B4-BE49-F238E27FC236}">
                    <a16:creationId xmlns:a16="http://schemas.microsoft.com/office/drawing/2014/main" id="{1D010095-CE78-D30E-CB75-083921F6D9DC}"/>
                  </a:ext>
                </a:extLst>
              </p:cNvPr>
              <p:cNvSpPr/>
              <p:nvPr/>
            </p:nvSpPr>
            <p:spPr>
              <a:xfrm>
                <a:off x="3711452" y="2690117"/>
                <a:ext cx="10986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48" fill="none" extrusionOk="0">
                    <a:moveTo>
                      <a:pt x="1" y="448"/>
                    </a:moveTo>
                    <a:cubicBezTo>
                      <a:pt x="1" y="233"/>
                      <a:pt x="166" y="51"/>
                      <a:pt x="365" y="1"/>
                    </a:cubicBezTo>
                  </a:path>
                </a:pathLst>
              </a:custGeom>
              <a:noFill/>
              <a:ln w="4975" cap="flat" cmpd="sng">
                <a:solidFill>
                  <a:schemeClr val="accent4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37;p29">
                <a:extLst>
                  <a:ext uri="{FF2B5EF4-FFF2-40B4-BE49-F238E27FC236}">
                    <a16:creationId xmlns:a16="http://schemas.microsoft.com/office/drawing/2014/main" id="{1A0611B4-A045-B71C-8083-5B17677264FA}"/>
                  </a:ext>
                </a:extLst>
              </p:cNvPr>
              <p:cNvSpPr/>
              <p:nvPr/>
            </p:nvSpPr>
            <p:spPr>
              <a:xfrm>
                <a:off x="3504716" y="2370304"/>
                <a:ext cx="381636" cy="287491"/>
              </a:xfrm>
              <a:custGeom>
                <a:avLst/>
                <a:gdLst/>
                <a:ahLst/>
                <a:cxnLst/>
                <a:rect l="l" t="t" r="r" b="b"/>
                <a:pathLst>
                  <a:path w="12680" h="9552" extrusionOk="0">
                    <a:moveTo>
                      <a:pt x="6075" y="1"/>
                    </a:moveTo>
                    <a:cubicBezTo>
                      <a:pt x="2252" y="17"/>
                      <a:pt x="216" y="3063"/>
                      <a:pt x="17" y="9055"/>
                    </a:cubicBezTo>
                    <a:lnTo>
                      <a:pt x="17" y="9121"/>
                    </a:lnTo>
                    <a:lnTo>
                      <a:pt x="1" y="9551"/>
                    </a:lnTo>
                    <a:cubicBezTo>
                      <a:pt x="729" y="9352"/>
                      <a:pt x="7201" y="6903"/>
                      <a:pt x="8128" y="3427"/>
                    </a:cubicBezTo>
                    <a:cubicBezTo>
                      <a:pt x="8211" y="3874"/>
                      <a:pt x="8376" y="4983"/>
                      <a:pt x="8161" y="5612"/>
                    </a:cubicBezTo>
                    <a:lnTo>
                      <a:pt x="8128" y="5694"/>
                    </a:lnTo>
                    <a:lnTo>
                      <a:pt x="8128" y="5694"/>
                    </a:lnTo>
                    <a:lnTo>
                      <a:pt x="8211" y="5661"/>
                    </a:lnTo>
                    <a:cubicBezTo>
                      <a:pt x="8244" y="5661"/>
                      <a:pt x="9651" y="5082"/>
                      <a:pt x="9700" y="3907"/>
                    </a:cubicBezTo>
                    <a:cubicBezTo>
                      <a:pt x="10048" y="4585"/>
                      <a:pt x="11372" y="7201"/>
                      <a:pt x="12564" y="8392"/>
                    </a:cubicBezTo>
                    <a:lnTo>
                      <a:pt x="12630" y="8475"/>
                    </a:lnTo>
                    <a:lnTo>
                      <a:pt x="12630" y="8376"/>
                    </a:lnTo>
                    <a:cubicBezTo>
                      <a:pt x="12680" y="5529"/>
                      <a:pt x="11918" y="3145"/>
                      <a:pt x="10478" y="1689"/>
                    </a:cubicBezTo>
                    <a:cubicBezTo>
                      <a:pt x="9386" y="563"/>
                      <a:pt x="7913" y="1"/>
                      <a:pt x="6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38;p29">
                <a:extLst>
                  <a:ext uri="{FF2B5EF4-FFF2-40B4-BE49-F238E27FC236}">
                    <a16:creationId xmlns:a16="http://schemas.microsoft.com/office/drawing/2014/main" id="{5866B316-3B3D-484D-146F-1AF49D74350F}"/>
                  </a:ext>
                </a:extLst>
              </p:cNvPr>
              <p:cNvSpPr/>
              <p:nvPr/>
            </p:nvSpPr>
            <p:spPr>
              <a:xfrm>
                <a:off x="3506702" y="2424118"/>
                <a:ext cx="215739" cy="18534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6158" fill="none" extrusionOk="0">
                    <a:moveTo>
                      <a:pt x="1" y="6158"/>
                    </a:moveTo>
                    <a:cubicBezTo>
                      <a:pt x="1" y="6158"/>
                      <a:pt x="6870" y="3062"/>
                      <a:pt x="7168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39;p29">
                <a:extLst>
                  <a:ext uri="{FF2B5EF4-FFF2-40B4-BE49-F238E27FC236}">
                    <a16:creationId xmlns:a16="http://schemas.microsoft.com/office/drawing/2014/main" id="{8B806875-818E-EC3C-0F35-7D3B7757CF48}"/>
                  </a:ext>
                </a:extLst>
              </p:cNvPr>
              <p:cNvSpPr/>
              <p:nvPr/>
            </p:nvSpPr>
            <p:spPr>
              <a:xfrm>
                <a:off x="3466854" y="2385263"/>
                <a:ext cx="201292" cy="15593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5181" fill="none" extrusionOk="0">
                    <a:moveTo>
                      <a:pt x="1" y="5181"/>
                    </a:moveTo>
                    <a:cubicBezTo>
                      <a:pt x="1" y="5181"/>
                      <a:pt x="5513" y="3575"/>
                      <a:pt x="6688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40;p29">
                <a:extLst>
                  <a:ext uri="{FF2B5EF4-FFF2-40B4-BE49-F238E27FC236}">
                    <a16:creationId xmlns:a16="http://schemas.microsoft.com/office/drawing/2014/main" id="{B5340CE5-B690-8FF9-6BDC-DD5AF9A56316}"/>
                  </a:ext>
                </a:extLst>
              </p:cNvPr>
              <p:cNvSpPr/>
              <p:nvPr/>
            </p:nvSpPr>
            <p:spPr>
              <a:xfrm>
                <a:off x="3554044" y="2362840"/>
                <a:ext cx="156958" cy="177876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910" fill="none" extrusionOk="0">
                    <a:moveTo>
                      <a:pt x="0" y="5909"/>
                    </a:moveTo>
                    <a:cubicBezTo>
                      <a:pt x="0" y="5909"/>
                      <a:pt x="4701" y="3873"/>
                      <a:pt x="5214" y="0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41;p29">
                <a:extLst>
                  <a:ext uri="{FF2B5EF4-FFF2-40B4-BE49-F238E27FC236}">
                    <a16:creationId xmlns:a16="http://schemas.microsoft.com/office/drawing/2014/main" id="{C70A809E-D814-C7D1-78E0-48316D0F4165}"/>
                  </a:ext>
                </a:extLst>
              </p:cNvPr>
              <p:cNvSpPr/>
              <p:nvPr/>
            </p:nvSpPr>
            <p:spPr>
              <a:xfrm>
                <a:off x="3768756" y="2406180"/>
                <a:ext cx="14477" cy="7674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550" fill="none" extrusionOk="0">
                    <a:moveTo>
                      <a:pt x="0" y="0"/>
                    </a:moveTo>
                    <a:cubicBezTo>
                      <a:pt x="0" y="0"/>
                      <a:pt x="480" y="911"/>
                      <a:pt x="100" y="2549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42;p29">
                <a:extLst>
                  <a:ext uri="{FF2B5EF4-FFF2-40B4-BE49-F238E27FC236}">
                    <a16:creationId xmlns:a16="http://schemas.microsoft.com/office/drawing/2014/main" id="{59438196-74B2-4F0F-17F7-BB81CF9AD441}"/>
                  </a:ext>
                </a:extLst>
              </p:cNvPr>
              <p:cNvSpPr/>
              <p:nvPr/>
            </p:nvSpPr>
            <p:spPr>
              <a:xfrm>
                <a:off x="3820071" y="2421108"/>
                <a:ext cx="50323" cy="12806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4255" fill="none" extrusionOk="0">
                    <a:moveTo>
                      <a:pt x="0" y="1"/>
                    </a:moveTo>
                    <a:cubicBezTo>
                      <a:pt x="0" y="1"/>
                      <a:pt x="1589" y="1077"/>
                      <a:pt x="1672" y="4255"/>
                    </a:cubicBezTo>
                  </a:path>
                </a:pathLst>
              </a:custGeom>
              <a:noFill/>
              <a:ln w="5375" cap="flat" cmpd="sng">
                <a:solidFill>
                  <a:schemeClr val="lt1"/>
                </a:solidFill>
                <a:prstDash val="solid"/>
                <a:miter lim="165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543;p29">
              <a:extLst>
                <a:ext uri="{FF2B5EF4-FFF2-40B4-BE49-F238E27FC236}">
                  <a16:creationId xmlns:a16="http://schemas.microsoft.com/office/drawing/2014/main" id="{38EF74EE-4D27-A4FF-61E2-E07D9A86DBBE}"/>
                </a:ext>
              </a:extLst>
            </p:cNvPr>
            <p:cNvSpPr/>
            <p:nvPr/>
          </p:nvSpPr>
          <p:spPr>
            <a:xfrm>
              <a:off x="4233543" y="3709807"/>
              <a:ext cx="371162" cy="169329"/>
            </a:xfrm>
            <a:custGeom>
              <a:avLst/>
              <a:gdLst/>
              <a:ahLst/>
              <a:cxnLst/>
              <a:rect l="l" t="t" r="r" b="b"/>
              <a:pathLst>
                <a:path w="12332" h="5626" extrusionOk="0">
                  <a:moveTo>
                    <a:pt x="3769" y="1"/>
                  </a:moveTo>
                  <a:cubicBezTo>
                    <a:pt x="1643" y="1"/>
                    <a:pt x="0" y="351"/>
                    <a:pt x="0" y="351"/>
                  </a:cubicBezTo>
                  <a:lnTo>
                    <a:pt x="1242" y="4952"/>
                  </a:lnTo>
                  <a:cubicBezTo>
                    <a:pt x="1209" y="4820"/>
                    <a:pt x="1192" y="4687"/>
                    <a:pt x="1159" y="4538"/>
                  </a:cubicBezTo>
                  <a:lnTo>
                    <a:pt x="1159" y="4538"/>
                  </a:lnTo>
                  <a:cubicBezTo>
                    <a:pt x="1159" y="4539"/>
                    <a:pt x="3065" y="5626"/>
                    <a:pt x="6006" y="5626"/>
                  </a:cubicBezTo>
                  <a:cubicBezTo>
                    <a:pt x="7796" y="5626"/>
                    <a:pt x="9970" y="5223"/>
                    <a:pt x="12332" y="3926"/>
                  </a:cubicBezTo>
                  <a:cubicBezTo>
                    <a:pt x="10627" y="679"/>
                    <a:pt x="6729" y="1"/>
                    <a:pt x="3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4;p29">
              <a:extLst>
                <a:ext uri="{FF2B5EF4-FFF2-40B4-BE49-F238E27FC236}">
                  <a16:creationId xmlns:a16="http://schemas.microsoft.com/office/drawing/2014/main" id="{C0B0D765-031E-ADAB-BBCA-86C778D0A4F1}"/>
                </a:ext>
              </a:extLst>
            </p:cNvPr>
            <p:cNvSpPr/>
            <p:nvPr/>
          </p:nvSpPr>
          <p:spPr>
            <a:xfrm>
              <a:off x="2835260" y="3801584"/>
              <a:ext cx="162300" cy="446944"/>
            </a:xfrm>
            <a:custGeom>
              <a:avLst/>
              <a:gdLst/>
              <a:ahLst/>
              <a:cxnLst/>
              <a:rect l="l" t="t" r="r" b="b"/>
              <a:pathLst>
                <a:path w="5049" h="13904" extrusionOk="0">
                  <a:moveTo>
                    <a:pt x="2351" y="0"/>
                  </a:moveTo>
                  <a:cubicBezTo>
                    <a:pt x="1291" y="4585"/>
                    <a:pt x="497" y="9236"/>
                    <a:pt x="0" y="13904"/>
                  </a:cubicBezTo>
                  <a:cubicBezTo>
                    <a:pt x="1788" y="12927"/>
                    <a:pt x="3145" y="11305"/>
                    <a:pt x="3791" y="9385"/>
                  </a:cubicBezTo>
                  <a:cubicBezTo>
                    <a:pt x="5049" y="5810"/>
                    <a:pt x="3261" y="1738"/>
                    <a:pt x="2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1477;p43">
            <a:extLst>
              <a:ext uri="{FF2B5EF4-FFF2-40B4-BE49-F238E27FC236}">
                <a16:creationId xmlns:a16="http://schemas.microsoft.com/office/drawing/2014/main" id="{63D09E20-36F9-4925-9698-5CB237352B5D}"/>
              </a:ext>
            </a:extLst>
          </p:cNvPr>
          <p:cNvSpPr/>
          <p:nvPr/>
        </p:nvSpPr>
        <p:spPr>
          <a:xfrm>
            <a:off x="2010906" y="2225661"/>
            <a:ext cx="9514350" cy="191783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ปัจจุบันการเสพสารเสพติดในสตรีตั้งครรภ์ มีแนวโน้มเพิ่มมากขึ้นทั่วโลก  เมทแอม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เฟ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ตามีน เป็นสารเสพติดที่พบว่ามีการใช้เพิ่มมากขึ้นในสตรีตั้งครรภ์ การเสพสารเมทแอม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เฟ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ตามีน ตั้งแต่อายุครรภ์น้อยหรือตลอดการตั้งครรภ์      จะส่งผลให้อุบัติการณ์การเกิดภาวะแทรกซ้อนในมารดาและทารกเพิ่มขึ้น     โดยจะเพิ่มภาวะครรภ์เป็นพิษ มีการคลอดก่อนกำหนด ทารกมีการเจริญเติบโตช้าในครรภ์ ทารกแรกเกิดมีน้ำหนักตัวน้อย และนอนรักษาในโรงพยาบาลนานขึ้น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0546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294225" y="385023"/>
            <a:ext cx="10430415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401369" y="376614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89" y="180463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67CA26-DD9C-6D49-81B1-9E5B05F081CB}"/>
              </a:ext>
            </a:extLst>
          </p:cNvPr>
          <p:cNvSpPr txBox="1"/>
          <p:nvPr/>
        </p:nvSpPr>
        <p:spPr>
          <a:xfrm>
            <a:off x="2823764" y="612559"/>
            <a:ext cx="8862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เป้าหมาย ปัจจัยการขับเคลื่อน ตัวชี้วัด</a:t>
            </a:r>
            <a:r>
              <a:rPr lang="en-US" sz="32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Maternal Amphetamine used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มุมมน 11">
            <a:extLst>
              <a:ext uri="{FF2B5EF4-FFF2-40B4-BE49-F238E27FC236}">
                <a16:creationId xmlns:a16="http://schemas.microsoft.com/office/drawing/2014/main" id="{8C57EEB1-A50A-7079-113A-24500B69A689}"/>
              </a:ext>
            </a:extLst>
          </p:cNvPr>
          <p:cNvSpPr/>
          <p:nvPr/>
        </p:nvSpPr>
        <p:spPr>
          <a:xfrm>
            <a:off x="674080" y="3939053"/>
            <a:ext cx="2005965" cy="6083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ผู้ป่วยปลอดภัย</a:t>
            </a:r>
          </a:p>
        </p:txBody>
      </p:sp>
      <p:sp>
        <p:nvSpPr>
          <p:cNvPr id="7" name="สี่เหลี่ยมผืนผ้ามุมมน 12">
            <a:extLst>
              <a:ext uri="{FF2B5EF4-FFF2-40B4-BE49-F238E27FC236}">
                <a16:creationId xmlns:a16="http://schemas.microsoft.com/office/drawing/2014/main" id="{ACC5319A-9548-EE45-D7F9-F96B922C1191}"/>
              </a:ext>
            </a:extLst>
          </p:cNvPr>
          <p:cNvSpPr/>
          <p:nvPr/>
        </p:nvSpPr>
        <p:spPr>
          <a:xfrm>
            <a:off x="3500621" y="2627063"/>
            <a:ext cx="2609197" cy="6562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การเข้าถึงบริการรวดเร็ว</a:t>
            </a:r>
          </a:p>
        </p:txBody>
      </p:sp>
      <p:sp>
        <p:nvSpPr>
          <p:cNvPr id="8" name="สี่เหลี่ยมผืนผ้ามุมมน 13">
            <a:extLst>
              <a:ext uri="{FF2B5EF4-FFF2-40B4-BE49-F238E27FC236}">
                <a16:creationId xmlns:a16="http://schemas.microsoft.com/office/drawing/2014/main" id="{32F01855-D5B4-DC85-47E8-260B4EBC2FC0}"/>
              </a:ext>
            </a:extLst>
          </p:cNvPr>
          <p:cNvSpPr/>
          <p:nvPr/>
        </p:nvSpPr>
        <p:spPr>
          <a:xfrm>
            <a:off x="3482749" y="3944412"/>
            <a:ext cx="2595904" cy="631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การดูแลรักษาที่มีคุณภาพ</a:t>
            </a:r>
          </a:p>
        </p:txBody>
      </p:sp>
      <p:sp>
        <p:nvSpPr>
          <p:cNvPr id="9" name="สี่เหลี่ยมผืนผ้ามุมมน 14">
            <a:extLst>
              <a:ext uri="{FF2B5EF4-FFF2-40B4-BE49-F238E27FC236}">
                <a16:creationId xmlns:a16="http://schemas.microsoft.com/office/drawing/2014/main" id="{82B45F82-9089-5FE8-6339-9DB773677D02}"/>
              </a:ext>
            </a:extLst>
          </p:cNvPr>
          <p:cNvSpPr/>
          <p:nvPr/>
        </p:nvSpPr>
        <p:spPr>
          <a:xfrm>
            <a:off x="3501914" y="5423979"/>
            <a:ext cx="2576739" cy="56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ได้รับการเสริมพลังที่ดี</a:t>
            </a:r>
          </a:p>
        </p:txBody>
      </p:sp>
      <p:sp>
        <p:nvSpPr>
          <p:cNvPr id="10" name="สี่เหลี่ยมผืนผ้ามุมมน 15">
            <a:extLst>
              <a:ext uri="{FF2B5EF4-FFF2-40B4-BE49-F238E27FC236}">
                <a16:creationId xmlns:a16="http://schemas.microsoft.com/office/drawing/2014/main" id="{9BA4C312-A939-ABD0-FFB4-80BD67E3A83E}"/>
              </a:ext>
            </a:extLst>
          </p:cNvPr>
          <p:cNvSpPr/>
          <p:nvPr/>
        </p:nvSpPr>
        <p:spPr>
          <a:xfrm>
            <a:off x="6848147" y="2438625"/>
            <a:ext cx="2005965" cy="523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endParaRPr lang="th-TH" sz="20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3" name="สี่เหลี่ยมผืนผ้ามุมมน 16">
            <a:extLst>
              <a:ext uri="{FF2B5EF4-FFF2-40B4-BE49-F238E27FC236}">
                <a16:creationId xmlns:a16="http://schemas.microsoft.com/office/drawing/2014/main" id="{56E1A833-95EB-363D-392A-FA383D3D9FA2}"/>
              </a:ext>
            </a:extLst>
          </p:cNvPr>
          <p:cNvSpPr/>
          <p:nvPr/>
        </p:nvSpPr>
        <p:spPr>
          <a:xfrm>
            <a:off x="6894444" y="5995888"/>
            <a:ext cx="2005965" cy="538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ระบบดูแลต่อเนื่อง</a:t>
            </a:r>
          </a:p>
        </p:txBody>
      </p:sp>
      <p:sp>
        <p:nvSpPr>
          <p:cNvPr id="15" name="สี่เหลี่ยมผืนผ้ามุมมน 17">
            <a:extLst>
              <a:ext uri="{FF2B5EF4-FFF2-40B4-BE49-F238E27FC236}">
                <a16:creationId xmlns:a16="http://schemas.microsoft.com/office/drawing/2014/main" id="{1D54BC62-F8BD-B599-AB6D-D4C6401554A5}"/>
              </a:ext>
            </a:extLst>
          </p:cNvPr>
          <p:cNvSpPr/>
          <p:nvPr/>
        </p:nvSpPr>
        <p:spPr>
          <a:xfrm>
            <a:off x="6875471" y="3764210"/>
            <a:ext cx="2005965" cy="567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ดูแลตามแนวทางปฏิบัติ </a:t>
            </a:r>
          </a:p>
        </p:txBody>
      </p:sp>
      <p:sp>
        <p:nvSpPr>
          <p:cNvPr id="16" name="สี่เหลี่ยมผืนผ้ามุมมน 18">
            <a:extLst>
              <a:ext uri="{FF2B5EF4-FFF2-40B4-BE49-F238E27FC236}">
                <a16:creationId xmlns:a16="http://schemas.microsoft.com/office/drawing/2014/main" id="{37B7E121-CCF3-D9F6-47D1-E4716D5B4C6F}"/>
              </a:ext>
            </a:extLst>
          </p:cNvPr>
          <p:cNvSpPr/>
          <p:nvPr/>
        </p:nvSpPr>
        <p:spPr>
          <a:xfrm>
            <a:off x="6894444" y="5338439"/>
            <a:ext cx="2005965" cy="540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ระบบวางแผนจำหน่าย</a:t>
            </a:r>
          </a:p>
        </p:txBody>
      </p:sp>
      <p:sp>
        <p:nvSpPr>
          <p:cNvPr id="17" name="สี่เหลี่ยมผืนผ้ามุมมน 19">
            <a:extLst>
              <a:ext uri="{FF2B5EF4-FFF2-40B4-BE49-F238E27FC236}">
                <a16:creationId xmlns:a16="http://schemas.microsoft.com/office/drawing/2014/main" id="{A7D2476C-783B-6C00-356E-ED32DA3DBDCE}"/>
              </a:ext>
            </a:extLst>
          </p:cNvPr>
          <p:cNvSpPr/>
          <p:nvPr/>
        </p:nvSpPr>
        <p:spPr>
          <a:xfrm>
            <a:off x="9701338" y="2437162"/>
            <a:ext cx="2197411" cy="9258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endParaRPr lang="th-TH" sz="20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8" name="สี่เหลี่ยมผืนผ้ามุมมน 25">
            <a:extLst>
              <a:ext uri="{FF2B5EF4-FFF2-40B4-BE49-F238E27FC236}">
                <a16:creationId xmlns:a16="http://schemas.microsoft.com/office/drawing/2014/main" id="{CAEA53E7-0D5C-2C2F-CA90-B5C070C11DAC}"/>
              </a:ext>
            </a:extLst>
          </p:cNvPr>
          <p:cNvSpPr/>
          <p:nvPr/>
        </p:nvSpPr>
        <p:spPr>
          <a:xfrm>
            <a:off x="6833364" y="3100820"/>
            <a:ext cx="2005965" cy="4708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OSCC</a:t>
            </a:r>
            <a:endParaRPr lang="th-TH" sz="2000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9" name="สี่เหลี่ยมผืนผ้ามุมมน 26">
            <a:extLst>
              <a:ext uri="{FF2B5EF4-FFF2-40B4-BE49-F238E27FC236}">
                <a16:creationId xmlns:a16="http://schemas.microsoft.com/office/drawing/2014/main" id="{B1653EFA-077D-6CBC-B34F-400F1067AE3E}"/>
              </a:ext>
            </a:extLst>
          </p:cNvPr>
          <p:cNvSpPr/>
          <p:nvPr/>
        </p:nvSpPr>
        <p:spPr>
          <a:xfrm>
            <a:off x="6867070" y="4472089"/>
            <a:ext cx="2005965" cy="719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algn="ctr"/>
            <a:endParaRPr lang="th-TH" sz="2000" b="1" dirty="0">
              <a:solidFill>
                <a:schemeClr val="tx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24" name="กล่องข้อความ 31">
            <a:extLst>
              <a:ext uri="{FF2B5EF4-FFF2-40B4-BE49-F238E27FC236}">
                <a16:creationId xmlns:a16="http://schemas.microsoft.com/office/drawing/2014/main" id="{602D19AD-3FB6-425B-DB64-FFD1B50B899E}"/>
              </a:ext>
            </a:extLst>
          </p:cNvPr>
          <p:cNvSpPr txBox="1"/>
          <p:nvPr/>
        </p:nvSpPr>
        <p:spPr>
          <a:xfrm>
            <a:off x="207362" y="4838144"/>
            <a:ext cx="2939402" cy="392908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pPr algn="ctr"/>
            <a:r>
              <a:rPr lang="en-US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:1) </a:t>
            </a:r>
            <a:r>
              <a:rPr lang="th-TH" sz="16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ได้รับการบำบัดโดยจิตแพทย์ </a:t>
            </a:r>
            <a:r>
              <a:rPr lang="en-US" sz="16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100%</a:t>
            </a:r>
            <a:endParaRPr lang="en-US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5" name="กล่องข้อความ 33">
            <a:extLst>
              <a:ext uri="{FF2B5EF4-FFF2-40B4-BE49-F238E27FC236}">
                <a16:creationId xmlns:a16="http://schemas.microsoft.com/office/drawing/2014/main" id="{D27C4EBA-BCBC-A7A0-1AD3-1AFA68FBA110}"/>
              </a:ext>
            </a:extLst>
          </p:cNvPr>
          <p:cNvSpPr txBox="1"/>
          <p:nvPr/>
        </p:nvSpPr>
        <p:spPr>
          <a:xfrm>
            <a:off x="3463436" y="4669181"/>
            <a:ext cx="3387461" cy="546796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1) 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หญิงตั้งครรภ์ไม่กลับไปใช้สารเสพติดซ้ำ</a:t>
            </a:r>
          </a:p>
          <a:p>
            <a:r>
              <a:rPr lang="en-US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2) </a:t>
            </a:r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ลดอัตราการตรวจพบสารเสพติดในทารกแรกเกิด</a:t>
            </a:r>
          </a:p>
        </p:txBody>
      </p:sp>
      <p:sp>
        <p:nvSpPr>
          <p:cNvPr id="26" name="กล่องข้อความ 34">
            <a:extLst>
              <a:ext uri="{FF2B5EF4-FFF2-40B4-BE49-F238E27FC236}">
                <a16:creationId xmlns:a16="http://schemas.microsoft.com/office/drawing/2014/main" id="{FC88F400-EF6F-B5AF-6513-3A71BFC767AE}"/>
              </a:ext>
            </a:extLst>
          </p:cNvPr>
          <p:cNvSpPr txBox="1"/>
          <p:nvPr/>
        </p:nvSpPr>
        <p:spPr>
          <a:xfrm>
            <a:off x="3516591" y="6027255"/>
            <a:ext cx="3460416" cy="546796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1. หญิงตั้งครรภ์ได้รับการดูแลที่เหมาะสม</a:t>
            </a:r>
          </a:p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จากสหสาขาวิชาชีพและเครือข่าย</a:t>
            </a:r>
          </a:p>
        </p:txBody>
      </p:sp>
      <p:cxnSp>
        <p:nvCxnSpPr>
          <p:cNvPr id="27" name="ลูกศรเชื่อมต่อแบบตรง 36">
            <a:extLst>
              <a:ext uri="{FF2B5EF4-FFF2-40B4-BE49-F238E27FC236}">
                <a16:creationId xmlns:a16="http://schemas.microsoft.com/office/drawing/2014/main" id="{53AC6312-FE80-39FE-9F60-D3E587E25171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2680045" y="2955198"/>
            <a:ext cx="820576" cy="128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37">
            <a:extLst>
              <a:ext uri="{FF2B5EF4-FFF2-40B4-BE49-F238E27FC236}">
                <a16:creationId xmlns:a16="http://schemas.microsoft.com/office/drawing/2014/main" id="{561BAEAA-DC5B-7396-EA7A-01E6B2AD28C4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H="1" flipV="1">
            <a:off x="2680045" y="4243229"/>
            <a:ext cx="802704" cy="1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40">
            <a:extLst>
              <a:ext uri="{FF2B5EF4-FFF2-40B4-BE49-F238E27FC236}">
                <a16:creationId xmlns:a16="http://schemas.microsoft.com/office/drawing/2014/main" id="{4CB86432-3173-4BCF-C264-8044B391AD7A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 flipV="1">
            <a:off x="2680045" y="4243229"/>
            <a:ext cx="821869" cy="146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49">
            <a:extLst>
              <a:ext uri="{FF2B5EF4-FFF2-40B4-BE49-F238E27FC236}">
                <a16:creationId xmlns:a16="http://schemas.microsoft.com/office/drawing/2014/main" id="{50E48772-37B4-E110-A8EF-18B68D7FEC85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>
          <a:xfrm flipH="1">
            <a:off x="6109818" y="2700221"/>
            <a:ext cx="738329" cy="25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51">
            <a:extLst>
              <a:ext uri="{FF2B5EF4-FFF2-40B4-BE49-F238E27FC236}">
                <a16:creationId xmlns:a16="http://schemas.microsoft.com/office/drawing/2014/main" id="{72646F7C-F27E-307A-9D6D-F628F5102AFB}"/>
              </a:ext>
            </a:extLst>
          </p:cNvPr>
          <p:cNvCxnSpPr>
            <a:cxnSpLocks/>
            <a:stCxn id="18" idx="1"/>
            <a:endCxn id="7" idx="3"/>
          </p:cNvCxnSpPr>
          <p:nvPr/>
        </p:nvCxnSpPr>
        <p:spPr>
          <a:xfrm flipH="1" flipV="1">
            <a:off x="6109818" y="2955198"/>
            <a:ext cx="723546" cy="381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53">
            <a:extLst>
              <a:ext uri="{FF2B5EF4-FFF2-40B4-BE49-F238E27FC236}">
                <a16:creationId xmlns:a16="http://schemas.microsoft.com/office/drawing/2014/main" id="{81F58AAB-FDE9-A808-1ABF-1B6942CF78F4}"/>
              </a:ext>
            </a:extLst>
          </p:cNvPr>
          <p:cNvCxnSpPr>
            <a:cxnSpLocks/>
            <a:stCxn id="15" idx="1"/>
            <a:endCxn id="8" idx="3"/>
          </p:cNvCxnSpPr>
          <p:nvPr/>
        </p:nvCxnSpPr>
        <p:spPr>
          <a:xfrm flipH="1">
            <a:off x="6078653" y="4047768"/>
            <a:ext cx="796818" cy="21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54">
            <a:extLst>
              <a:ext uri="{FF2B5EF4-FFF2-40B4-BE49-F238E27FC236}">
                <a16:creationId xmlns:a16="http://schemas.microsoft.com/office/drawing/2014/main" id="{B7D710F3-6438-1574-BB70-C91645BA9ACD}"/>
              </a:ext>
            </a:extLst>
          </p:cNvPr>
          <p:cNvCxnSpPr>
            <a:cxnSpLocks/>
            <a:stCxn id="40" idx="1"/>
            <a:endCxn id="8" idx="3"/>
          </p:cNvCxnSpPr>
          <p:nvPr/>
        </p:nvCxnSpPr>
        <p:spPr>
          <a:xfrm flipH="1" flipV="1">
            <a:off x="6078653" y="4260144"/>
            <a:ext cx="778437" cy="56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56">
            <a:extLst>
              <a:ext uri="{FF2B5EF4-FFF2-40B4-BE49-F238E27FC236}">
                <a16:creationId xmlns:a16="http://schemas.microsoft.com/office/drawing/2014/main" id="{B70593D4-1E14-D2AB-C77A-1F1E4CEDC3D1}"/>
              </a:ext>
            </a:extLst>
          </p:cNvPr>
          <p:cNvCxnSpPr>
            <a:cxnSpLocks/>
            <a:stCxn id="16" idx="1"/>
            <a:endCxn id="9" idx="3"/>
          </p:cNvCxnSpPr>
          <p:nvPr/>
        </p:nvCxnSpPr>
        <p:spPr>
          <a:xfrm flipH="1">
            <a:off x="6078653" y="5608741"/>
            <a:ext cx="815791" cy="96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57">
            <a:extLst>
              <a:ext uri="{FF2B5EF4-FFF2-40B4-BE49-F238E27FC236}">
                <a16:creationId xmlns:a16="http://schemas.microsoft.com/office/drawing/2014/main" id="{FBD92C46-8C70-2CE6-172A-78427EEA983E}"/>
              </a:ext>
            </a:extLst>
          </p:cNvPr>
          <p:cNvCxnSpPr>
            <a:cxnSpLocks/>
            <a:stCxn id="13" idx="1"/>
            <a:endCxn id="9" idx="3"/>
          </p:cNvCxnSpPr>
          <p:nvPr/>
        </p:nvCxnSpPr>
        <p:spPr>
          <a:xfrm flipH="1" flipV="1">
            <a:off x="6078653" y="5705316"/>
            <a:ext cx="815791" cy="56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59">
            <a:extLst>
              <a:ext uri="{FF2B5EF4-FFF2-40B4-BE49-F238E27FC236}">
                <a16:creationId xmlns:a16="http://schemas.microsoft.com/office/drawing/2014/main" id="{259C3C4A-7876-BC2A-1F3B-5104EEBD9DEE}"/>
              </a:ext>
            </a:extLst>
          </p:cNvPr>
          <p:cNvCxnSpPr>
            <a:cxnSpLocks/>
            <a:stCxn id="17" idx="1"/>
            <a:endCxn id="10" idx="3"/>
          </p:cNvCxnSpPr>
          <p:nvPr/>
        </p:nvCxnSpPr>
        <p:spPr>
          <a:xfrm flipH="1" flipV="1">
            <a:off x="8854112" y="2700221"/>
            <a:ext cx="847226" cy="199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77">
            <a:extLst>
              <a:ext uri="{FF2B5EF4-FFF2-40B4-BE49-F238E27FC236}">
                <a16:creationId xmlns:a16="http://schemas.microsoft.com/office/drawing/2014/main" id="{DD6E1BB5-D6B7-55B5-C23C-85E87CBC7CF4}"/>
              </a:ext>
            </a:extLst>
          </p:cNvPr>
          <p:cNvCxnSpPr>
            <a:cxnSpLocks/>
            <a:stCxn id="17" idx="1"/>
            <a:endCxn id="18" idx="3"/>
          </p:cNvCxnSpPr>
          <p:nvPr/>
        </p:nvCxnSpPr>
        <p:spPr>
          <a:xfrm flipH="1">
            <a:off x="8839329" y="2900088"/>
            <a:ext cx="862009" cy="43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กล่องข้อความ 35">
            <a:extLst>
              <a:ext uri="{FF2B5EF4-FFF2-40B4-BE49-F238E27FC236}">
                <a16:creationId xmlns:a16="http://schemas.microsoft.com/office/drawing/2014/main" id="{8178BEAE-6791-85BA-DCF7-A40B671E7246}"/>
              </a:ext>
            </a:extLst>
          </p:cNvPr>
          <p:cNvSpPr txBox="1"/>
          <p:nvPr/>
        </p:nvSpPr>
        <p:spPr>
          <a:xfrm>
            <a:off x="7007412" y="2536238"/>
            <a:ext cx="1657868" cy="392908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en-US" dirty="0"/>
              <a:t>consult</a:t>
            </a:r>
            <a:r>
              <a:rPr lang="th-TH" dirty="0"/>
              <a:t> จิตแพทย์</a:t>
            </a:r>
          </a:p>
        </p:txBody>
      </p:sp>
      <p:sp>
        <p:nvSpPr>
          <p:cNvPr id="39" name="กล่องข้อความ 42">
            <a:extLst>
              <a:ext uri="{FF2B5EF4-FFF2-40B4-BE49-F238E27FC236}">
                <a16:creationId xmlns:a16="http://schemas.microsoft.com/office/drawing/2014/main" id="{B613B218-5DFD-6C0A-17CA-06F495F10521}"/>
              </a:ext>
            </a:extLst>
          </p:cNvPr>
          <p:cNvSpPr txBox="1"/>
          <p:nvPr/>
        </p:nvSpPr>
        <p:spPr>
          <a:xfrm>
            <a:off x="9868746" y="2524873"/>
            <a:ext cx="1963063" cy="731462"/>
          </a:xfrm>
          <a:prstGeom prst="rect">
            <a:avLst/>
          </a:prstGeom>
          <a:noFill/>
        </p:spPr>
        <p:txBody>
          <a:bodyPr wrap="none" lIns="114789" tIns="57394" rIns="114789" bIns="57394" rtlCol="0">
            <a:spAutoFit/>
          </a:bodyPr>
          <a:lstStyle/>
          <a:p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คัดกรองหญิงตั้งครรภ์</a:t>
            </a:r>
          </a:p>
          <a:p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กลุ่มเสี่ยงที่ใช้สารเสพติด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0" name="กล่องข้อความ 46">
            <a:extLst>
              <a:ext uri="{FF2B5EF4-FFF2-40B4-BE49-F238E27FC236}">
                <a16:creationId xmlns:a16="http://schemas.microsoft.com/office/drawing/2014/main" id="{1BFEF073-6B76-7D9F-EF3D-A776FB523EB7}"/>
              </a:ext>
            </a:extLst>
          </p:cNvPr>
          <p:cNvSpPr txBox="1"/>
          <p:nvPr/>
        </p:nvSpPr>
        <p:spPr>
          <a:xfrm>
            <a:off x="6857090" y="4481144"/>
            <a:ext cx="1996788" cy="731462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pPr algn="ctr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ติดตามดูแลหญิงตั้งครรภ์ตลอดการตั้งครรภ์</a:t>
            </a:r>
          </a:p>
        </p:txBody>
      </p:sp>
      <p:sp>
        <p:nvSpPr>
          <p:cNvPr id="41" name="กล่องข้อความ 47">
            <a:extLst>
              <a:ext uri="{FF2B5EF4-FFF2-40B4-BE49-F238E27FC236}">
                <a16:creationId xmlns:a16="http://schemas.microsoft.com/office/drawing/2014/main" id="{8646556F-8F08-2264-CB9C-5E7382A56C04}"/>
              </a:ext>
            </a:extLst>
          </p:cNvPr>
          <p:cNvSpPr txBox="1"/>
          <p:nvPr/>
        </p:nvSpPr>
        <p:spPr>
          <a:xfrm>
            <a:off x="3516591" y="3338353"/>
            <a:ext cx="2797855" cy="546796"/>
          </a:xfrm>
          <a:prstGeom prst="rect">
            <a:avLst/>
          </a:prstGeom>
          <a:noFill/>
        </p:spPr>
        <p:txBody>
          <a:bodyPr wrap="square" lIns="114789" tIns="57394" rIns="114789" bIns="57394" rtlCol="0">
            <a:spAutoFit/>
          </a:bodyPr>
          <a:lstStyle/>
          <a:p>
            <a:r>
              <a:rPr lang="th-TH" sz="1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1) หญิงตั้งครรภ์ที่ใช้สารเสพติดได้รับการดูแลตามแนวทางปฏิบัติ</a:t>
            </a:r>
          </a:p>
        </p:txBody>
      </p:sp>
      <p:cxnSp>
        <p:nvCxnSpPr>
          <p:cNvPr id="42" name="ลูกศรเชื่อมต่อแบบตรง 4">
            <a:extLst>
              <a:ext uri="{FF2B5EF4-FFF2-40B4-BE49-F238E27FC236}">
                <a16:creationId xmlns:a16="http://schemas.microsoft.com/office/drawing/2014/main" id="{269728FB-DFA5-0296-964C-4CC284158A47}"/>
              </a:ext>
            </a:extLst>
          </p:cNvPr>
          <p:cNvCxnSpPr>
            <a:cxnSpLocks/>
            <a:stCxn id="17" idx="1"/>
            <a:endCxn id="15" idx="3"/>
          </p:cNvCxnSpPr>
          <p:nvPr/>
        </p:nvCxnSpPr>
        <p:spPr>
          <a:xfrm flipH="1">
            <a:off x="8881436" y="2900088"/>
            <a:ext cx="819902" cy="114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ตัวแทนหมายเลขสไลด์ 2">
            <a:extLst>
              <a:ext uri="{FF2B5EF4-FFF2-40B4-BE49-F238E27FC236}">
                <a16:creationId xmlns:a16="http://schemas.microsoft.com/office/drawing/2014/main" id="{058C2B1F-535E-7DC8-08E0-D95E52B0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45E68964-9426-4831-8F17-B89633F718BE}" type="slidenum">
              <a:rPr lang="en-US" smtClean="0"/>
              <a:t>47</a:t>
            </a:fld>
            <a:endParaRPr lang="en-US"/>
          </a:p>
        </p:txBody>
      </p:sp>
      <p:sp>
        <p:nvSpPr>
          <p:cNvPr id="91" name="Rounded Rectangle 3">
            <a:extLst>
              <a:ext uri="{FF2B5EF4-FFF2-40B4-BE49-F238E27FC236}">
                <a16:creationId xmlns:a16="http://schemas.microsoft.com/office/drawing/2014/main" id="{3EA776B4-5C89-B11E-5C55-C1FA20017A86}"/>
              </a:ext>
            </a:extLst>
          </p:cNvPr>
          <p:cNvSpPr/>
          <p:nvPr/>
        </p:nvSpPr>
        <p:spPr>
          <a:xfrm>
            <a:off x="980306" y="1832776"/>
            <a:ext cx="1393512" cy="49906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  <a:endParaRPr lang="th-TH" sz="24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2" name="Rounded Rectangle 3">
            <a:extLst>
              <a:ext uri="{FF2B5EF4-FFF2-40B4-BE49-F238E27FC236}">
                <a16:creationId xmlns:a16="http://schemas.microsoft.com/office/drawing/2014/main" id="{196AA666-F144-CCD8-A7CB-35D2A5DFB2D3}"/>
              </a:ext>
            </a:extLst>
          </p:cNvPr>
          <p:cNvSpPr/>
          <p:nvPr/>
        </p:nvSpPr>
        <p:spPr>
          <a:xfrm>
            <a:off x="4025204" y="1788494"/>
            <a:ext cx="1889354" cy="49906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</a:t>
            </a:r>
            <a:endParaRPr lang="th-TH" sz="24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3" name="Rounded Rectangle 3">
            <a:extLst>
              <a:ext uri="{FF2B5EF4-FFF2-40B4-BE49-F238E27FC236}">
                <a16:creationId xmlns:a16="http://schemas.microsoft.com/office/drawing/2014/main" id="{A581D220-D179-F0E6-5860-2A779BC0FEF4}"/>
              </a:ext>
            </a:extLst>
          </p:cNvPr>
          <p:cNvSpPr/>
          <p:nvPr/>
        </p:nvSpPr>
        <p:spPr>
          <a:xfrm>
            <a:off x="6748503" y="1737138"/>
            <a:ext cx="2105730" cy="49906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</a:t>
            </a:r>
            <a:endParaRPr lang="th-TH" sz="24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4" name="Rounded Rectangle 3">
            <a:extLst>
              <a:ext uri="{FF2B5EF4-FFF2-40B4-BE49-F238E27FC236}">
                <a16:creationId xmlns:a16="http://schemas.microsoft.com/office/drawing/2014/main" id="{EE635236-64B0-9CD0-3F84-E8364D8B20BC}"/>
              </a:ext>
            </a:extLst>
          </p:cNvPr>
          <p:cNvSpPr/>
          <p:nvPr/>
        </p:nvSpPr>
        <p:spPr>
          <a:xfrm>
            <a:off x="9984688" y="1737137"/>
            <a:ext cx="1661625" cy="49906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</a:t>
            </a:r>
            <a:endParaRPr lang="th-TH" sz="2400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468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219704" y="359500"/>
            <a:ext cx="10850376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353621" y="36264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67" y="154940"/>
            <a:ext cx="1241777" cy="175651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6E9B0D-CB6F-3C8B-55C1-120BDBBD0D8A}"/>
              </a:ext>
            </a:extLst>
          </p:cNvPr>
          <p:cNvSpPr/>
          <p:nvPr/>
        </p:nvSpPr>
        <p:spPr>
          <a:xfrm>
            <a:off x="7302636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58D55F-2274-6315-A537-38E55C7440A1}"/>
              </a:ext>
            </a:extLst>
          </p:cNvPr>
          <p:cNvSpPr/>
          <p:nvPr/>
        </p:nvSpPr>
        <p:spPr>
          <a:xfrm>
            <a:off x="4907119" y="2235200"/>
            <a:ext cx="2101895" cy="323005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9C41E1-E98D-3517-A8CC-7901845E77DC}"/>
              </a:ext>
            </a:extLst>
          </p:cNvPr>
          <p:cNvSpPr/>
          <p:nvPr/>
        </p:nvSpPr>
        <p:spPr>
          <a:xfrm>
            <a:off x="2581299" y="2235200"/>
            <a:ext cx="2101895" cy="322240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AEC9F3-1871-2082-61AD-23CFD4B91A3B}"/>
              </a:ext>
            </a:extLst>
          </p:cNvPr>
          <p:cNvSpPr/>
          <p:nvPr/>
        </p:nvSpPr>
        <p:spPr>
          <a:xfrm>
            <a:off x="255479" y="2235200"/>
            <a:ext cx="2101895" cy="3237560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8" name="Freeform 62">
            <a:extLst>
              <a:ext uri="{FF2B5EF4-FFF2-40B4-BE49-F238E27FC236}">
                <a16:creationId xmlns:a16="http://schemas.microsoft.com/office/drawing/2014/main" id="{15C1F80C-74DB-B7D4-4532-6019495B8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" y="4954253"/>
            <a:ext cx="2456251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หญิงตั้งครรภ์มา </a:t>
            </a:r>
            <a:endParaRPr lang="en-US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ER/ANC/LR</a:t>
            </a:r>
            <a:endParaRPr lang="th-TH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" name="Freeform 133">
            <a:extLst>
              <a:ext uri="{FF2B5EF4-FFF2-40B4-BE49-F238E27FC236}">
                <a16:creationId xmlns:a16="http://schemas.microsoft.com/office/drawing/2014/main" id="{727CFF3C-C3EE-4791-CCBC-FAFC9514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792" y="4961744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(ER/ANC/LR)</a:t>
            </a:r>
            <a:endParaRPr lang="th-TH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0" name="Freeform 203">
            <a:extLst>
              <a:ext uri="{FF2B5EF4-FFF2-40B4-BE49-F238E27FC236}">
                <a16:creationId xmlns:a16="http://schemas.microsoft.com/office/drawing/2014/main" id="{C6FA9805-AE7F-1A6D-C368-827A7401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413" y="4954253"/>
            <a:ext cx="2319695" cy="775865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วางแผนจำหน่าย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4014B0-E88B-B4D7-3DB9-80E2C719DD0C}"/>
              </a:ext>
            </a:extLst>
          </p:cNvPr>
          <p:cNvSpPr/>
          <p:nvPr/>
        </p:nvSpPr>
        <p:spPr>
          <a:xfrm>
            <a:off x="9738101" y="2235198"/>
            <a:ext cx="2101895" cy="3237561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5" name="Freeform 133">
            <a:extLst>
              <a:ext uri="{FF2B5EF4-FFF2-40B4-BE49-F238E27FC236}">
                <a16:creationId xmlns:a16="http://schemas.microsoft.com/office/drawing/2014/main" id="{043642C1-CF59-B920-47FC-97E1F6D6B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456" y="4953425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ดูแลต่อเนื่อง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3AFA23-8A75-33ED-DFE0-613514C1F288}"/>
              </a:ext>
            </a:extLst>
          </p:cNvPr>
          <p:cNvSpPr txBox="1"/>
          <p:nvPr/>
        </p:nvSpPr>
        <p:spPr>
          <a:xfrm>
            <a:off x="242940" y="2527794"/>
            <a:ext cx="202176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ปกปิดข้อมูล</a:t>
            </a: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ไม่เคยฝากครรภ์</a:t>
            </a: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ต้องการทำแท้ง</a:t>
            </a: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E109D-E4CD-62FB-B0E1-D668E2D25C1A}"/>
              </a:ext>
            </a:extLst>
          </p:cNvPr>
          <p:cNvSpPr txBox="1"/>
          <p:nvPr/>
        </p:nvSpPr>
        <p:spPr>
          <a:xfrm>
            <a:off x="2572134" y="2526038"/>
            <a:ext cx="21018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ปฏิเสธการตรวจ 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urine amphetamine</a:t>
            </a:r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AACDD-51E6-BD33-EB1F-0EF935EAC69A}"/>
              </a:ext>
            </a:extLst>
          </p:cNvPr>
          <p:cNvSpPr txBox="1"/>
          <p:nvPr/>
        </p:nvSpPr>
        <p:spPr>
          <a:xfrm>
            <a:off x="4981915" y="2526039"/>
            <a:ext cx="206194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ไม่มาฝากครรภ์ตามนัด</a:t>
            </a: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ไม่พบจิตแพทย์ตามนัด</a:t>
            </a: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บำบัดไม่สำเร็จ กลับไปใช้ยาเสพติดซ้ำ</a:t>
            </a: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ปฏิเสธการรักษา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8CBAA6-D626-7C2B-96B3-66EF0AD4520F}"/>
              </a:ext>
            </a:extLst>
          </p:cNvPr>
          <p:cNvSpPr txBox="1"/>
          <p:nvPr/>
        </p:nvSpPr>
        <p:spPr>
          <a:xfrm>
            <a:off x="7361701" y="2526039"/>
            <a:ext cx="20131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บุคคลในครอบครัวและชุมชนใช้สารเสพติด</a:t>
            </a: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ทอดทิ้งเด็ก</a:t>
            </a:r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ไม่พร้อมดูแลบุตร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AE58B6-7ABF-7FC7-76AF-32B7750391EA}"/>
              </a:ext>
            </a:extLst>
          </p:cNvPr>
          <p:cNvSpPr txBox="1"/>
          <p:nvPr/>
        </p:nvSpPr>
        <p:spPr>
          <a:xfrm>
            <a:off x="9753386" y="2526039"/>
            <a:ext cx="20946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มีการย้ายถิ่นฐานโดยไม่แจ้งให้กับเจ้าหน้าที่</a:t>
            </a:r>
          </a:p>
          <a:p>
            <a:r>
              <a:rPr lang="en-US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ไม่มาบำบัดตามนัด</a:t>
            </a: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C6928DE8-C7E7-BE68-F252-89E499FC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119" y="4928530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ดูแลรักษา</a:t>
            </a:r>
            <a:endParaRPr lang="en-US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(LR)</a:t>
            </a:r>
            <a:endParaRPr lang="th-TH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A084F-5F07-2553-12AD-B33139F23119}"/>
              </a:ext>
            </a:extLst>
          </p:cNvPr>
          <p:cNvSpPr txBox="1"/>
          <p:nvPr/>
        </p:nvSpPr>
        <p:spPr>
          <a:xfrm>
            <a:off x="2510792" y="544099"/>
            <a:ext cx="9729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Process Flowchart </a:t>
            </a:r>
            <a:r>
              <a:rPr lang="th-TH" sz="36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การดูแลผู้ป่วย</a:t>
            </a:r>
            <a:r>
              <a:rPr lang="en-US" sz="3600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Maternal Amphetamine used</a:t>
            </a:r>
            <a:endParaRPr lang="th-TH" sz="3600" b="1" dirty="0">
              <a:solidFill>
                <a:schemeClr val="bg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4766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182466" y="393175"/>
            <a:ext cx="7928890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299769" y="387744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29" y="188615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923A29-23A4-EB92-7786-EA4EF47FF93B}"/>
              </a:ext>
            </a:extLst>
          </p:cNvPr>
          <p:cNvSpPr txBox="1"/>
          <p:nvPr/>
        </p:nvSpPr>
        <p:spPr>
          <a:xfrm>
            <a:off x="2833923" y="640753"/>
            <a:ext cx="611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Maternal Amphetamine used</a:t>
            </a: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ปี 2564-2566</a:t>
            </a:r>
            <a:endParaRPr lang="en-US" sz="36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0574C8-463F-5BB1-8C7A-6EBADD570CFF}"/>
              </a:ext>
            </a:extLst>
          </p:cNvPr>
          <p:cNvGraphicFramePr/>
          <p:nvPr/>
        </p:nvGraphicFramePr>
        <p:xfrm>
          <a:off x="711738" y="1629787"/>
          <a:ext cx="11266901" cy="458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211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0299A7B-EA89-12B9-CE1C-5C4D6ECC4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55" y="1804673"/>
            <a:ext cx="4157575" cy="42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789" tIns="57394" rIns="114789" bIns="57394" numCol="1" anchor="ctr" anchorCtr="0" compatLnSpc="1">
            <a:prstTxWarp prst="textNoShape">
              <a:avLst/>
            </a:prstTxWarp>
            <a:spAutoFit/>
          </a:bodyPr>
          <a:lstStyle/>
          <a:p>
            <a:pPr defTabSz="1147891" eaLnBrk="0" hangingPunct="0"/>
            <a:r>
              <a:rPr lang="th-TH" altLang="th-TH" sz="2000" b="1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ความต้องการในการประสานงานผู้รับบริการภายใน</a:t>
            </a:r>
            <a:endParaRPr lang="th-TH" alt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A43AC-614A-517C-7245-BD48D2318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441" y="369385"/>
            <a:ext cx="4453883" cy="6717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8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ผู้รับบริการและความต้องการ</a:t>
            </a:r>
            <a:endParaRPr lang="en-US" altLang="en-US" sz="38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6" name="ตาราง 2">
            <a:extLst>
              <a:ext uri="{FF2B5EF4-FFF2-40B4-BE49-F238E27FC236}">
                <a16:creationId xmlns:a16="http://schemas.microsoft.com/office/drawing/2014/main" id="{CE24CF47-4E68-0F2E-2756-58E965A073EF}"/>
              </a:ext>
            </a:extLst>
          </p:cNvPr>
          <p:cNvGraphicFramePr>
            <a:graphicFrameLocks noGrp="1"/>
          </p:cNvGraphicFramePr>
          <p:nvPr/>
        </p:nvGraphicFramePr>
        <p:xfrm>
          <a:off x="880970" y="2588729"/>
          <a:ext cx="10779150" cy="152963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280227">
                  <a:extLst>
                    <a:ext uri="{9D8B030D-6E8A-4147-A177-3AD203B41FA5}">
                      <a16:colId xmlns:a16="http://schemas.microsoft.com/office/drawing/2014/main" val="1276898767"/>
                    </a:ext>
                  </a:extLst>
                </a:gridCol>
                <a:gridCol w="7498923">
                  <a:extLst>
                    <a:ext uri="{9D8B030D-6E8A-4147-A177-3AD203B41FA5}">
                      <a16:colId xmlns:a16="http://schemas.microsoft.com/office/drawing/2014/main" val="2685954772"/>
                    </a:ext>
                  </a:extLst>
                </a:gridCol>
              </a:tblGrid>
              <a:tr h="369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ผู้รับบริการภายใน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ความต้องการ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3532192568"/>
                  </a:ext>
                </a:extLst>
              </a:tr>
              <a:tr h="110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</a:rPr>
                        <a:t>เจ้าหน้าที่ในรพ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</a:rPr>
                        <a:t>-การประสานงาน กรณีฉุกเฉิน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</a:rPr>
                        <a:t>-การประสานงานภายใน  เช่นภาวะวิกฤต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,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</a:rPr>
                        <a:t>ต้องรีบผ่าตัดด่วน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,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</a:rPr>
                        <a:t>ต้องรีบส่ง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Lab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</a:rPr>
                        <a:t>เร่งด่วน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L="96441" marR="96441" marT="0" marB="0"/>
                </a:tc>
                <a:extLst>
                  <a:ext uri="{0D108BD9-81ED-4DB2-BD59-A6C34878D82A}">
                    <a16:rowId xmlns:a16="http://schemas.microsoft.com/office/drawing/2014/main" val="428671896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2882573-B846-520E-7018-D151CD9B9313}"/>
              </a:ext>
            </a:extLst>
          </p:cNvPr>
          <p:cNvGrpSpPr/>
          <p:nvPr/>
        </p:nvGrpSpPr>
        <p:grpSpPr>
          <a:xfrm>
            <a:off x="1064558" y="1892560"/>
            <a:ext cx="414847" cy="366602"/>
            <a:chOff x="1049034" y="1668868"/>
            <a:chExt cx="414847" cy="36660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D6FAC66-394C-3444-895B-46E6E170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5D70585-9EBB-71A3-37B9-C0891760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6050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351544" y="418530"/>
            <a:ext cx="10474696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442269" y="418530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7" y="213970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202CCC-C9A3-D6BC-15D8-1975C14B772A}"/>
              </a:ext>
            </a:extLst>
          </p:cNvPr>
          <p:cNvSpPr txBox="1"/>
          <p:nvPr/>
        </p:nvSpPr>
        <p:spPr>
          <a:xfrm>
            <a:off x="2974340" y="611988"/>
            <a:ext cx="8942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ผลลัพธ์และการพัฒนาที่ผ่านมา(</a:t>
            </a:r>
            <a:r>
              <a:rPr lang="en-US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</a:t>
            </a:r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ตาราง 3">
            <a:extLst>
              <a:ext uri="{FF2B5EF4-FFF2-40B4-BE49-F238E27FC236}">
                <a16:creationId xmlns:a16="http://schemas.microsoft.com/office/drawing/2014/main" id="{F902C981-A06F-D27E-43D1-91338F3BBBBB}"/>
              </a:ext>
            </a:extLst>
          </p:cNvPr>
          <p:cNvGraphicFramePr>
            <a:graphicFrameLocks noGrp="1"/>
          </p:cNvGraphicFramePr>
          <p:nvPr/>
        </p:nvGraphicFramePr>
        <p:xfrm>
          <a:off x="233405" y="1844253"/>
          <a:ext cx="11725189" cy="45952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7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000" b="1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3.อัตราการเกิด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UTI &lt;0.5</a:t>
                      </a:r>
                      <a:endParaRPr kumimoji="0" lang="th-TH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การป้องกัน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มีแนวทางการป้องกันการติดเชื้อ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โดยใช้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HARM bundle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สอนให้ความรู้การเกิดการติดเชื้อทางเดินปัสสาวะ ผลกระทบที่จะเกิดกับผู้ป่วย และวิธีการป้องกัน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-สอนวิธีการทำความสะอาดอวัยวะสืบพันธุ์ เช้า เย็น และเมื่อขับถ่าย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-แนะนำให้ดื่มน้ำ 2,000 -3,000มิลลิลิตรต่อวัน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-การสังเกตสีน้ำปัสสาวะ ถ้าปัสสาวะเข้ม ขุ่น มีตะกอน ให้กระตุ้นให้ผู้ป่วยดื่มน้ำ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 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ตั้งแต่แรกรับ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13 ราย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 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ขณะนอนรักษาในโรงพยาบาล 3 ราย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kumimoji="0" lang="th-TH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 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Aspiration 0%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การป้องกันการสำลักเศษอาหารลงไปที่ปอด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-กำหนดแนวทางการป้องกกันการสำลักเศษอาหารลงปอด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-วีดีโอการป้อนอาหาร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ให้คำแนะนำการป้องกันการสำลักเศษอาหารให้ผู้ป่วยและญาติทราบถึงอันตรายที่อาจจะเกิดขึ้นขณะป้อนอาหาร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--อัตราการเกิด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Aspiration 0%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643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706999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111CA-B293-1E19-287D-DF98B93E58EA}"/>
              </a:ext>
            </a:extLst>
          </p:cNvPr>
          <p:cNvSpPr txBox="1"/>
          <p:nvPr/>
        </p:nvSpPr>
        <p:spPr>
          <a:xfrm>
            <a:off x="4344080" y="382073"/>
            <a:ext cx="611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การพัฒนาคุณภาพ การวิจัย นวัตกรรม</a:t>
            </a:r>
            <a:endParaRPr lang="en-US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3">
            <a:extLst>
              <a:ext uri="{FF2B5EF4-FFF2-40B4-BE49-F238E27FC236}">
                <a16:creationId xmlns:a16="http://schemas.microsoft.com/office/drawing/2014/main" id="{0016EDDB-198D-B5C4-CB36-134E64C9BD5F}"/>
              </a:ext>
            </a:extLst>
          </p:cNvPr>
          <p:cNvGraphicFramePr>
            <a:graphicFrameLocks noGrp="1"/>
          </p:cNvGraphicFramePr>
          <p:nvPr/>
        </p:nvGraphicFramePr>
        <p:xfrm>
          <a:off x="137698" y="1312579"/>
          <a:ext cx="11945094" cy="5269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4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000" b="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1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PPH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</a:t>
                      </a:r>
                      <a:r>
                        <a:rPr kumimoji="0" lang="th-TH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อัตราการเกิดแผลผ่าตัดติดเชื้อ 0</a:t>
                      </a: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1.การป้องกันแผลผ่าตัดติดเชื้อ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-การเตรียมความสะอาดของผิวหนังก่อนผ่าตัด โดยให้ฟอกน้ำสบู่แล้วล้างออกด้วยน้ำสะอาด3ครั้ง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-การทำแผลด้วยเทคนิคปราศจากเชื้อ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-ให้คำแนะนำการรักษาความสะอาดร่างกาย ผิวหนังริเวรสะโพกที่ทำผ่าตัดให้สะอาด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-การทำแผลและประเมินแผลทุกวัน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 พบอัตราการตกเลือดตลอด 3 ปีย้อนหลัง ปี 2564 ,2565 และ 2566 เท่ากับ 1.01 ,0.96 และ 1.24 ตามลำดับ</a:t>
                      </a:r>
                      <a:r>
                        <a:rPr lang="th-TH" sz="16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ร้อยละมารดาตายจากการตกเลือดหลังคลอด 3 ปี ย้อนหลัง ปี 256</a:t>
                      </a: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เท่ากับ 0, 0 ,0</a:t>
                      </a:r>
                      <a:r>
                        <a:rPr lang="th-TH" sz="16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 อัตรามารดาตายไม่เกิน 17 ต่อแสนทารกเกิดมีชีพ 3 ปี ย้อนหลัง ปี 2564 ,2565 และ 2566 เท่ากับ 0 ,0 ,0</a:t>
                      </a:r>
                      <a:r>
                        <a:rPr lang="th-TH" sz="16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1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6.เพื่อป้องกันภาวะ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DVT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0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กำหนดแนวทางการปฏิบัติ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การออกกำลังกาย โดยจัดท่าให้วางขาบนหมอน 1 ใบ และให้กระดกข้อเท้า 100 ครั้งต่อวันตั้งแต่แรกรับ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-หลังผ่าตัดให้ผู้ป่วยกระดกข้อเท้าในวันแรกหลังผ่าตัด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-บุคลากรมีความรูในการป้องกันการเกิด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DVT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และสามารถนำไปปฏิบัติตามแนวทางโดยให้ผู้ป่วยกระดกข้อเท้าวันแรกหลังผ่าตัด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DVT 1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4.การป้องกันการหกล้ม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1.อัตราการหกล้มซ้ำ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0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-การกระตุ้นให้ผู้ป่วยเกร็งกล้ามเนื้อต้นขา และกล้ามเนื้อแขนสองข้าง  นับในใจ 1-10 แล้วคลายกล้ามเนื้อออก ทำซ้ำ 30 ครั้ง(1รอบ) และพัก และทำอีก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ให้ครบ 5 รอบต่อวัน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-สร้างความตระหนักให้กับบุคลากรในการส่งเสริมการออกกำลังกายกล้ามเนื้อขาผู้ป่วย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-อัตราการหกล้มซ้ำ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4 ราย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227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304386" y="393175"/>
            <a:ext cx="10613294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431849" y="39317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49" y="188615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18EB6-1076-C246-E405-52573CC3BF12}"/>
              </a:ext>
            </a:extLst>
          </p:cNvPr>
          <p:cNvSpPr txBox="1"/>
          <p:nvPr/>
        </p:nvSpPr>
        <p:spPr>
          <a:xfrm>
            <a:off x="2231714" y="586633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en-US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</a:t>
            </a:r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alt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086C9D4-EB30-9E07-1514-9E899175520E}"/>
              </a:ext>
            </a:extLst>
          </p:cNvPr>
          <p:cNvGraphicFramePr>
            <a:graphicFrameLocks noGrp="1"/>
          </p:cNvGraphicFramePr>
          <p:nvPr/>
        </p:nvGraphicFramePr>
        <p:xfrm>
          <a:off x="376535" y="1616989"/>
          <a:ext cx="11438929" cy="4886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704">
                  <a:extLst>
                    <a:ext uri="{9D8B030D-6E8A-4147-A177-3AD203B41FA5}">
                      <a16:colId xmlns:a16="http://schemas.microsoft.com/office/drawing/2014/main" val="2751825698"/>
                    </a:ext>
                  </a:extLst>
                </a:gridCol>
                <a:gridCol w="5670248">
                  <a:extLst>
                    <a:ext uri="{9D8B030D-6E8A-4147-A177-3AD203B41FA5}">
                      <a16:colId xmlns:a16="http://schemas.microsoft.com/office/drawing/2014/main" val="2771513999"/>
                    </a:ext>
                  </a:extLst>
                </a:gridCol>
                <a:gridCol w="3812977">
                  <a:extLst>
                    <a:ext uri="{9D8B030D-6E8A-4147-A177-3AD203B41FA5}">
                      <a16:colId xmlns:a16="http://schemas.microsoft.com/office/drawing/2014/main" val="1472452443"/>
                    </a:ext>
                  </a:extLst>
                </a:gridCol>
              </a:tblGrid>
              <a:tr h="30568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ผลลัพธ์และการพัฒนา</a:t>
                      </a:r>
                      <a:endParaRPr lang="en-US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ผลงานความภาคภูมิใจ</a:t>
                      </a:r>
                      <a:endParaRPr lang="en-US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304956526"/>
                  </a:ext>
                </a:extLst>
              </a:tr>
              <a:tr h="18262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PPH</a:t>
                      </a: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1. พบอัตราการตกเลือดตลอด 3 ปีย้อนหลัง ปี 2564 ,2565 และ 2566 เท่ากับ 1.01 ,0.96 และ 1.24 ตามลำดับ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2. ร้อยละมารดาตายจากการตกเลือดหลังคลอด 3 ปี ย้อนหลัง ปี 256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เท่ากับ 0, 0 ,0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3. อัตรามารดาตายไม่เกิน 17 ต่อแสนทารกเกิดมีชีพ 3 ปี ย้อนหลัง ปี 2564 ,2565 และ 2566 เท่ากับ 0 ,0 ,0</a:t>
                      </a:r>
                      <a:endParaRPr lang="th-TH" sz="1600" dirty="0"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มีการพัฒนาศักยภาพ และสมรรถนะทักษะของบุคลากร</a:t>
                      </a:r>
                    </a:p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มีการจัดทำและใช้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ที่ชัดเจนในการดูแลมารดาตกเลือดหลังคลอด</a:t>
                      </a:r>
                    </a:p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ไม่มีมารดาเสียชีวิตจากการตกเลือดหลังคลอด และจากงานคุณภาพและบริการ</a:t>
                      </a:r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1620750281"/>
                  </a:ext>
                </a:extLst>
              </a:tr>
              <a:tr h="110079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PIH</a:t>
                      </a: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ร้อยละมารดาชักในหญิงตั้งครรภ์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Preeclamsia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เท่ากับ 0</a:t>
                      </a:r>
                      <a:r>
                        <a:rPr lang="th-TH" sz="1600" dirty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 ไม่พบมารดาตายจาก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PIH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ในปี 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2564 2565 2566 </a:t>
                      </a: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มีเครือข่ายที่เข้มแข็ง ดูแลและการส่งต่อข้อมูลที่รวดเร็ว ทำให้ไม่พบมารดาชัก</a:t>
                      </a:r>
                    </a:p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CPG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ที่ชัดเจน และการปฏิบัติตามทั่วทั้งจังหวัด</a:t>
                      </a:r>
                    </a:p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ไม่มีมารดาเสียชีวิตจากการชัก </a:t>
                      </a:r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4227997923"/>
                  </a:ext>
                </a:extLst>
              </a:tr>
              <a:tr h="13511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Ectopic pregnancy</a:t>
                      </a: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  <a:r>
                        <a:rPr lang="th-TH" sz="1600" dirty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ร้อยละของผู้ป่วย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ectopic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ที่มีภาวะช็อกจาก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ER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ก่อนเข้ารับรักษาที่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ward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 3 ปี ย้อนหลัง ปี 256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เท่ากับ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23.2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2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2.8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13.04</a:t>
                      </a:r>
                      <a:r>
                        <a:rPr lang="th-TH" sz="1600" dirty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 ร้อยละของระยะเวลาส่งผู้ป่วยไปห้องผ่าตัดภายใน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30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นาที ปี 2564 2565 2566 เท่ากับ 100, 100, 100</a:t>
                      </a:r>
                      <a:r>
                        <a:rPr lang="en-US" sz="16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prstClr val="black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มีการพัฒนาศักยภาพ และสมรรถนะทักษะของบุคลากรในการประเมินภาวะ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ectopic pregnancy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และดูแลอย่างรวดเร็ว ทำให้ไม่เกิดภาวะแทรกซ้อนที่รุนแรง</a:t>
                      </a:r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3759547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738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223106" y="448593"/>
            <a:ext cx="9657117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311777" y="448593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77" y="250087"/>
            <a:ext cx="1241777" cy="175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896C3E-ECA1-EF84-6BC2-1161686D6978}"/>
              </a:ext>
            </a:extLst>
          </p:cNvPr>
          <p:cNvSpPr txBox="1"/>
          <p:nvPr/>
        </p:nvSpPr>
        <p:spPr>
          <a:xfrm>
            <a:off x="1969402" y="672829"/>
            <a:ext cx="9461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/>
            <a:r>
              <a:rPr lang="th-TH" alt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en-US" alt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</a:t>
            </a:r>
            <a:r>
              <a:rPr lang="th-TH" alt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altLang="en-US" sz="32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080E1522-F400-DA69-7EF7-ED215375BB0F}"/>
              </a:ext>
            </a:extLst>
          </p:cNvPr>
          <p:cNvGraphicFramePr>
            <a:graphicFrameLocks noGrp="1"/>
          </p:cNvGraphicFramePr>
          <p:nvPr/>
        </p:nvGraphicFramePr>
        <p:xfrm>
          <a:off x="142131" y="1654655"/>
          <a:ext cx="11907737" cy="481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256">
                  <a:extLst>
                    <a:ext uri="{9D8B030D-6E8A-4147-A177-3AD203B41FA5}">
                      <a16:colId xmlns:a16="http://schemas.microsoft.com/office/drawing/2014/main" val="2751825698"/>
                    </a:ext>
                  </a:extLst>
                </a:gridCol>
                <a:gridCol w="5888045">
                  <a:extLst>
                    <a:ext uri="{9D8B030D-6E8A-4147-A177-3AD203B41FA5}">
                      <a16:colId xmlns:a16="http://schemas.microsoft.com/office/drawing/2014/main" val="2771513999"/>
                    </a:ext>
                  </a:extLst>
                </a:gridCol>
                <a:gridCol w="3959436">
                  <a:extLst>
                    <a:ext uri="{9D8B030D-6E8A-4147-A177-3AD203B41FA5}">
                      <a16:colId xmlns:a16="http://schemas.microsoft.com/office/drawing/2014/main" val="1472452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ผลลัพธ์และการพัฒนา</a:t>
                      </a:r>
                      <a:endParaRPr lang="en-US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ผลงานความภาคภูมิใจ</a:t>
                      </a:r>
                      <a:endParaRPr lang="en-US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2304956526"/>
                  </a:ext>
                </a:extLst>
              </a:tr>
              <a:tr h="194548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Preterm labor</a:t>
                      </a: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ร้อยละการคลอดก่อนกำหนด 3 ปี ย้อนหลัง ปี 2564 ,2565 และ 2566 เท่ากับ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9.53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,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8.02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และ 9.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77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(รพ.กาฬสินธุ์เป็นศูนย์รับ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refer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Protocol 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การให้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Progesterone 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ป้องกันการคลอดก่อนกำหนดเป็นแนวทางทั้งจังหวัด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ได้มีการปรับวินิจฉัยภาวะเจ็บครรภ์คลอดก่อนกำหนดเร็วขึ้น</a:t>
                      </a:r>
                      <a:endParaRPr lang="th-TH" sz="1600" dirty="0"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มีการพัฒนาศักยภาพ และสมรรถนะทักษะของบุคลากร</a:t>
                      </a:r>
                    </a:p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มีเครือข่ายเข้มแข็ง ส่งต่อข้อมูลรวดเร็ว</a:t>
                      </a:r>
                    </a:p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ดูแลตาม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ทั้งจังหวัด</a:t>
                      </a:r>
                    </a:p>
                    <a:p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1620750281"/>
                  </a:ext>
                </a:extLst>
              </a:tr>
              <a:tr h="98470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Fetal distress</a:t>
                      </a: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9.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อัตราทารกแรกเกิดขาดออกซิเจนไม่เกิน 25 ต่อ 1,000 ทารกเกิดมีชีพ ปี 2564 2565 2566 เท่ากับ 37.57, 33.72, 28.75 </a:t>
                      </a:r>
                    </a:p>
                    <a:p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มีการพัฒนาศักยภาพ และสมรรถนะทักษะของบุคลากรสามารถวินิจฉัยทำ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IUR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ส่งต่อข้อมูลรวดเร็ว</a:t>
                      </a:r>
                    </a:p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ดูแลตาม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ทั้งจังหวัด</a:t>
                      </a:r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4227997923"/>
                  </a:ext>
                </a:extLst>
              </a:tr>
              <a:tr h="14875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Maternal amphetamine used </a:t>
                      </a: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หญิงตั้งครรภ์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amphetamine used 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ที่มาฝากครรภ์ปี 2564 2565 2566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นับถึงมิถุนายน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2566)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เท่ากับ 9 ,36 ,37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มารดา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amphetamine used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ที่มาคลอด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ปี 256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256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นับถึงมิถุนายน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2566)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เท่ากับ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43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ราย.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46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ราย, 14ราย ตามลำดับ โดยทั้งหมดผ่านการส่งปรึกษาจิตแพทย์ทุกราย</a:t>
                      </a:r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มีการพัฒนาการตรวจวินิจฉัยได้รวดเร็วจากอาการ,ประวัติ </a:t>
                      </a:r>
                    </a:p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ส่งต่อข้อมูลและดูแลแบบองค์รวมสหวิชาชีพ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จิตแพทย์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,OSCC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ทีมและส่งต่อข้อมูลเพื่อติดตามอย่างมีระบบ</a:t>
                      </a:r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/>
                </a:tc>
                <a:extLst>
                  <a:ext uri="{0D108BD9-81ED-4DB2-BD59-A6C34878D82A}">
                    <a16:rowId xmlns:a16="http://schemas.microsoft.com/office/drawing/2014/main" val="3759547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4162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任意多边形 14"/>
          <p:cNvSpPr/>
          <p:nvPr>
            <p:custDataLst>
              <p:tags r:id="rId1"/>
            </p:custDataLst>
          </p:nvPr>
        </p:nvSpPr>
        <p:spPr>
          <a:xfrm>
            <a:off x="3638127" y="188"/>
            <a:ext cx="8553538" cy="6857624"/>
          </a:xfrm>
          <a:custGeom>
            <a:avLst/>
            <a:gdLst>
              <a:gd name="connsiteX0" fmla="*/ 3959468 w 7231206"/>
              <a:gd name="connsiteY0" fmla="*/ 0 h 6858000"/>
              <a:gd name="connsiteX1" fmla="*/ 5389706 w 7231206"/>
              <a:gd name="connsiteY1" fmla="*/ 0 h 6858000"/>
              <a:gd name="connsiteX2" fmla="*/ 7155006 w 7231206"/>
              <a:gd name="connsiteY2" fmla="*/ 0 h 6858000"/>
              <a:gd name="connsiteX3" fmla="*/ 7231206 w 7231206"/>
              <a:gd name="connsiteY3" fmla="*/ 0 h 6858000"/>
              <a:gd name="connsiteX4" fmla="*/ 7231206 w 7231206"/>
              <a:gd name="connsiteY4" fmla="*/ 6858000 h 6858000"/>
              <a:gd name="connsiteX5" fmla="*/ 7155006 w 7231206"/>
              <a:gd name="connsiteY5" fmla="*/ 6858000 h 6858000"/>
              <a:gd name="connsiteX6" fmla="*/ 5389706 w 7231206"/>
              <a:gd name="connsiteY6" fmla="*/ 6858000 h 6858000"/>
              <a:gd name="connsiteX7" fmla="*/ 0 w 723120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206" h="6858000">
                <a:moveTo>
                  <a:pt x="3959468" y="0"/>
                </a:moveTo>
                <a:lnTo>
                  <a:pt x="5389706" y="0"/>
                </a:lnTo>
                <a:lnTo>
                  <a:pt x="7155006" y="0"/>
                </a:lnTo>
                <a:lnTo>
                  <a:pt x="7231206" y="0"/>
                </a:lnTo>
                <a:lnTo>
                  <a:pt x="7231206" y="6858000"/>
                </a:lnTo>
                <a:lnTo>
                  <a:pt x="7155006" y="6858000"/>
                </a:lnTo>
                <a:lnTo>
                  <a:pt x="5389706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sp>
        <p:nvSpPr>
          <p:cNvPr id="20" name="PA_文本框 23"/>
          <p:cNvSpPr txBox="1"/>
          <p:nvPr>
            <p:custDataLst>
              <p:tags r:id="rId2"/>
            </p:custDataLst>
          </p:nvPr>
        </p:nvSpPr>
        <p:spPr>
          <a:xfrm>
            <a:off x="-116957" y="2882806"/>
            <a:ext cx="4991920" cy="125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altLang="zh-CN" sz="7585" b="1" dirty="0">
                <a:solidFill>
                  <a:srgbClr val="000066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ขอบคุณค่ะ</a:t>
            </a:r>
            <a:endParaRPr lang="en-US" altLang="zh-CN" sz="7585" b="1" dirty="0">
              <a:solidFill>
                <a:srgbClr val="000066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CBB059A2-E9DB-7818-2CAA-74A89932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54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17C7F-0B37-E25D-4BBC-479F1DB3A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" y="283375"/>
            <a:ext cx="1988179" cy="1802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C000C-5FA6-73CE-DEBB-61A51F9BCF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7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C4BA76-1ED2-3409-41D4-4FB816C48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08" y="335073"/>
            <a:ext cx="3530555" cy="70248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จุดเน้นของการพัฒนา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C443D75-59ED-A1C7-ADC8-85B4F8A53D61}"/>
              </a:ext>
            </a:extLst>
          </p:cNvPr>
          <p:cNvSpPr txBox="1"/>
          <p:nvPr/>
        </p:nvSpPr>
        <p:spPr>
          <a:xfrm>
            <a:off x="2358090" y="1591019"/>
            <a:ext cx="8704390" cy="4824890"/>
          </a:xfrm>
          <a:prstGeom prst="rect">
            <a:avLst/>
          </a:prstGeom>
          <a:noFill/>
        </p:spPr>
        <p:txBody>
          <a:bodyPr wrap="square" lIns="114789" tIns="57394" rIns="114789" bIns="57394">
            <a:spAutoFit/>
          </a:bodyPr>
          <a:lstStyle/>
          <a:p>
            <a:r>
              <a:rPr lang="en-US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1. </a:t>
            </a:r>
            <a:r>
              <a:rPr lang="th-TH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ผู้ป่วยได้รับบริการที่ปลอดภัย </a:t>
            </a:r>
            <a:endParaRPr lang="en-US" b="1" u="sng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ผู้ป่วยได้รับการดูแลรักษาและหัตถการที่ถูกต้องเหมาะสม ปลอดภัยจากภาวะแทรกซ้อน </a:t>
            </a:r>
            <a:endParaRPr lang="en-US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ผู้ป่วยได้รับการบริหารยาที่ปลอดภัย</a:t>
            </a:r>
            <a:endParaRPr lang="en-US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r>
              <a:rPr lang="en-US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2. </a:t>
            </a:r>
            <a:r>
              <a:rPr lang="th-TH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ผู้ป่วยได้รับบริการที่รวดเร็ว</a:t>
            </a:r>
            <a:endParaRPr lang="en-US" u="sng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Emergency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กลุ่ม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Fast track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ได้รับการแก้ไขภาวะฉุกเฉินภายใน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30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นาที ได้แก่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1) Ectopic pregnancy   2) PIH </a:t>
            </a: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 3) Prolapsed cord 4) Fetal distress 5) Previous C/S with Fully dilatation </a:t>
            </a: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Urgent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ได้รับการแก้ไขภาวะฉุกเฉินภายใน 1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ชั่วโมง ได้แก่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1) Ectopic pregnancy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ไม่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shock  2) Twist ovarian </a:t>
            </a: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 3) Placenta previa with antepartum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hemorrhage  4) Mild preeclampsia 5) Breech presentation</a:t>
            </a:r>
          </a:p>
          <a:p>
            <a:r>
              <a:rPr lang="en-US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3. </a:t>
            </a:r>
            <a:r>
              <a:rPr lang="th-TH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ผู้ป่วยได้รับบริการที่มีมาตรฐาน</a:t>
            </a:r>
            <a:endParaRPr lang="en-US" u="sng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บุคลากรผ่านการประเมินตามสมรรถนะ</a:t>
            </a:r>
            <a:endParaRPr lang="en-US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อุปกรณ์ทางการแพทย์เพียงพอ และพร้อมใช้งานเสมอ</a:t>
            </a:r>
            <a:endParaRPr lang="en-US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มี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Fast track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ทำตาม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Guide line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ได้แก่ </a:t>
            </a:r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1) Postpartum hemorrhage with hypovolemic shock 	2) Prolapsed cord </a:t>
            </a: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 3) Fetal distress 4) Severe preeclampsia and eclampsia 5) Ectopic pregnancy with hypovolemic shock</a:t>
            </a:r>
          </a:p>
          <a:p>
            <a:r>
              <a:rPr lang="en-US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4. </a:t>
            </a:r>
            <a:r>
              <a:rPr lang="th-TH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ผู้ป่วยได้รับบริการที่พึงพอใจ </a:t>
            </a:r>
            <a:endParaRPr lang="en-US" u="sng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ผู้ป่วยและญาติไม่มีข้อร้องเรียนแพทย์พยาบาลและเจ้าหน้าที่อื่น ๆ</a:t>
            </a:r>
            <a:endParaRPr lang="en-US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r>
              <a:rPr lang="en-US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5.</a:t>
            </a:r>
            <a:r>
              <a:rPr lang="th-TH" b="1" u="sng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บุคลากรมีศักยภาพและมีความสุขในการปฏิบัติงาน</a:t>
            </a:r>
            <a:endParaRPr lang="en-US" u="sng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indent="573947"/>
            <a:r>
              <a:rPr lang="en-US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บุคลากรผ่านการประเมินตามสมรรถนะที่กำหนด</a:t>
            </a:r>
            <a:endParaRPr lang="en-US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84C3C5-6A21-C62F-E79E-E1CE26D0E2B4}"/>
              </a:ext>
            </a:extLst>
          </p:cNvPr>
          <p:cNvGrpSpPr/>
          <p:nvPr/>
        </p:nvGrpSpPr>
        <p:grpSpPr>
          <a:xfrm>
            <a:off x="1697097" y="1655723"/>
            <a:ext cx="414847" cy="366602"/>
            <a:chOff x="1049034" y="1668868"/>
            <a:chExt cx="414847" cy="36660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97B4B18-8645-0C27-23BF-1E65F6409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CEE9D45-3E4C-F465-4B4B-F4AB95CAB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F134C1-43D6-BC16-9E49-190C308105F3}"/>
              </a:ext>
            </a:extLst>
          </p:cNvPr>
          <p:cNvGrpSpPr/>
          <p:nvPr/>
        </p:nvGrpSpPr>
        <p:grpSpPr>
          <a:xfrm>
            <a:off x="1671778" y="2541914"/>
            <a:ext cx="414847" cy="366602"/>
            <a:chOff x="1049034" y="1668868"/>
            <a:chExt cx="414847" cy="366602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08E5D5B-A34A-4F46-BAC6-28796FC4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2233533-7030-AD18-DBE5-B64EFB14F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79BC25-A828-848E-063C-2D7972CDBC5B}"/>
              </a:ext>
            </a:extLst>
          </p:cNvPr>
          <p:cNvGrpSpPr/>
          <p:nvPr/>
        </p:nvGrpSpPr>
        <p:grpSpPr>
          <a:xfrm>
            <a:off x="1697097" y="3919094"/>
            <a:ext cx="414847" cy="366602"/>
            <a:chOff x="1049034" y="1668868"/>
            <a:chExt cx="414847" cy="366602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0E80FD9-711E-A67E-2683-74844407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EDB3D55-3445-5BCF-D2B6-442932F02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8767FE-7752-BBDB-463C-57FA3253FBF3}"/>
              </a:ext>
            </a:extLst>
          </p:cNvPr>
          <p:cNvGrpSpPr/>
          <p:nvPr/>
        </p:nvGrpSpPr>
        <p:grpSpPr>
          <a:xfrm>
            <a:off x="1727761" y="5275510"/>
            <a:ext cx="414847" cy="366602"/>
            <a:chOff x="1049034" y="1668868"/>
            <a:chExt cx="414847" cy="36660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52B6C24-15E2-20C1-C51F-94663A12C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D007580F-3A2A-9F49-3F60-5661BB3F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D0AF6F-92E3-7EAD-B0A0-7489874DF9DF}"/>
              </a:ext>
            </a:extLst>
          </p:cNvPr>
          <p:cNvGrpSpPr/>
          <p:nvPr/>
        </p:nvGrpSpPr>
        <p:grpSpPr>
          <a:xfrm>
            <a:off x="1753080" y="5821057"/>
            <a:ext cx="414847" cy="366602"/>
            <a:chOff x="1049034" y="1668868"/>
            <a:chExt cx="414847" cy="36660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3BB0F9CC-9F60-8A58-0FFA-74239FE3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892921"/>
              <a:ext cx="182105" cy="142549"/>
            </a:xfrm>
            <a:custGeom>
              <a:avLst/>
              <a:gdLst>
                <a:gd name="T0" fmla="*/ 1075 w 1463"/>
                <a:gd name="T1" fmla="*/ 1144 h 1144"/>
                <a:gd name="T2" fmla="*/ 1463 w 1463"/>
                <a:gd name="T3" fmla="*/ 0 h 1144"/>
                <a:gd name="T4" fmla="*/ 0 w 1463"/>
                <a:gd name="T5" fmla="*/ 0 h 1144"/>
                <a:gd name="T6" fmla="*/ 1075 w 1463"/>
                <a:gd name="T7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144">
                  <a:moveTo>
                    <a:pt x="1075" y="1144"/>
                  </a:moveTo>
                  <a:lnTo>
                    <a:pt x="1463" y="0"/>
                  </a:lnTo>
                  <a:lnTo>
                    <a:pt x="0" y="0"/>
                  </a:lnTo>
                  <a:lnTo>
                    <a:pt x="1075" y="1144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95299E-365A-C7D9-E639-B7C4E280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34" y="1668868"/>
              <a:ext cx="414847" cy="224053"/>
            </a:xfrm>
            <a:custGeom>
              <a:avLst/>
              <a:gdLst>
                <a:gd name="T0" fmla="*/ 0 w 5438"/>
                <a:gd name="T1" fmla="*/ 3028 h 3028"/>
                <a:gd name="T2" fmla="*/ 1463 w 5438"/>
                <a:gd name="T3" fmla="*/ 3028 h 3028"/>
                <a:gd name="T4" fmla="*/ 4002 w 5438"/>
                <a:gd name="T5" fmla="*/ 3028 h 3028"/>
                <a:gd name="T6" fmla="*/ 5438 w 5438"/>
                <a:gd name="T7" fmla="*/ 1555 h 3028"/>
                <a:gd name="T8" fmla="*/ 4937 w 5438"/>
                <a:gd name="T9" fmla="*/ 0 h 3028"/>
                <a:gd name="T10" fmla="*/ 926 w 5438"/>
                <a:gd name="T11" fmla="*/ 0 h 3028"/>
                <a:gd name="T12" fmla="*/ 0 w 5438"/>
                <a:gd name="T13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51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254398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5D07A0-443C-3D52-2C38-C6D0A7B2726F}"/>
              </a:ext>
            </a:extLst>
          </p:cNvPr>
          <p:cNvGraphicFramePr>
            <a:graphicFrameLocks noGrp="1"/>
          </p:cNvGraphicFramePr>
          <p:nvPr/>
        </p:nvGraphicFramePr>
        <p:xfrm>
          <a:off x="370196" y="1998636"/>
          <a:ext cx="11480097" cy="360117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391665">
                  <a:extLst>
                    <a:ext uri="{9D8B030D-6E8A-4147-A177-3AD203B41FA5}">
                      <a16:colId xmlns:a16="http://schemas.microsoft.com/office/drawing/2014/main" val="143461931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902711006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307701924"/>
                    </a:ext>
                  </a:extLst>
                </a:gridCol>
                <a:gridCol w="1543963">
                  <a:extLst>
                    <a:ext uri="{9D8B030D-6E8A-4147-A177-3AD203B41FA5}">
                      <a16:colId xmlns:a16="http://schemas.microsoft.com/office/drawing/2014/main" val="2857922286"/>
                    </a:ext>
                  </a:extLst>
                </a:gridCol>
                <a:gridCol w="1594275">
                  <a:extLst>
                    <a:ext uri="{9D8B030D-6E8A-4147-A177-3AD203B41FA5}">
                      <a16:colId xmlns:a16="http://schemas.microsoft.com/office/drawing/2014/main" val="3280774231"/>
                    </a:ext>
                  </a:extLst>
                </a:gridCol>
                <a:gridCol w="1500860">
                  <a:extLst>
                    <a:ext uri="{9D8B030D-6E8A-4147-A177-3AD203B41FA5}">
                      <a16:colId xmlns:a16="http://schemas.microsoft.com/office/drawing/2014/main" val="1846646778"/>
                    </a:ext>
                  </a:extLst>
                </a:gridCol>
                <a:gridCol w="1500860">
                  <a:extLst>
                    <a:ext uri="{9D8B030D-6E8A-4147-A177-3AD203B41FA5}">
                      <a16:colId xmlns:a16="http://schemas.microsoft.com/office/drawing/2014/main" val="2574243794"/>
                    </a:ext>
                  </a:extLst>
                </a:gridCol>
              </a:tblGrid>
              <a:tr h="8679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High risk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High cost/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Long LOS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High volume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New evidence/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Complex care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Total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2915649174"/>
                  </a:ext>
                </a:extLst>
              </a:tr>
              <a:tr h="40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Ectopic pregnancy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3670697964"/>
                  </a:ext>
                </a:extLst>
              </a:tr>
              <a:tr h="350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PIH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3154406604"/>
                  </a:ext>
                </a:extLst>
              </a:tr>
              <a:tr h="40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PPH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266792784"/>
                  </a:ext>
                </a:extLst>
              </a:tr>
              <a:tr h="40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Preterm labor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3837940718"/>
                  </a:ext>
                </a:extLst>
              </a:tr>
              <a:tr h="578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Fetal distress(NICHD cat II)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981523067"/>
                  </a:ext>
                </a:extLst>
              </a:tr>
              <a:tr h="578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Maternal amphetamine used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3908305950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57719195-1A20-292C-77A0-F1465140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2" y="369385"/>
            <a:ext cx="4657465" cy="6717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8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กลุ่มผู้ป่วยสำคัญของ</a:t>
            </a:r>
            <a:r>
              <a:rPr lang="en-US" altLang="en-US" sz="38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</a:p>
        </p:txBody>
      </p:sp>
    </p:spTree>
    <p:extLst>
      <p:ext uri="{BB962C8B-B14F-4D97-AF65-F5344CB8AC3E}">
        <p14:creationId xmlns:p14="http://schemas.microsoft.com/office/powerpoint/2010/main" val="169708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6" y="188616"/>
            <a:ext cx="6859070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1E7467F-59FD-5161-3BAB-5CF8FE27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720" y="438477"/>
            <a:ext cx="5385229" cy="6409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ตัวชี้วัดของ</a:t>
            </a:r>
            <a:r>
              <a:rPr lang="en-US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  <a:r>
              <a:rPr lang="th-TH" alt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ตามมิติคุณภาพ</a:t>
            </a:r>
            <a:endParaRPr lang="en-US" altLang="en-US" sz="36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8471BD-1614-77E1-4960-D3C0CCD6C338}"/>
              </a:ext>
            </a:extLst>
          </p:cNvPr>
          <p:cNvGraphicFramePr>
            <a:graphicFrameLocks noGrp="1"/>
          </p:cNvGraphicFramePr>
          <p:nvPr/>
        </p:nvGraphicFramePr>
        <p:xfrm>
          <a:off x="213298" y="1426423"/>
          <a:ext cx="11793894" cy="51176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1167">
                  <a:extLst>
                    <a:ext uri="{9D8B030D-6E8A-4147-A177-3AD203B41FA5}">
                      <a16:colId xmlns:a16="http://schemas.microsoft.com/office/drawing/2014/main" val="1433615822"/>
                    </a:ext>
                  </a:extLst>
                </a:gridCol>
                <a:gridCol w="1278294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1575471">
                  <a:extLst>
                    <a:ext uri="{9D8B030D-6E8A-4147-A177-3AD203B41FA5}">
                      <a16:colId xmlns:a16="http://schemas.microsoft.com/office/drawing/2014/main" val="1227165852"/>
                    </a:ext>
                  </a:extLst>
                </a:gridCol>
                <a:gridCol w="1205052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  <a:gridCol w="1278294">
                  <a:extLst>
                    <a:ext uri="{9D8B030D-6E8A-4147-A177-3AD203B41FA5}">
                      <a16:colId xmlns:a16="http://schemas.microsoft.com/office/drawing/2014/main" val="2628046237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115706344"/>
                    </a:ext>
                  </a:extLst>
                </a:gridCol>
                <a:gridCol w="1329662">
                  <a:extLst>
                    <a:ext uri="{9D8B030D-6E8A-4147-A177-3AD203B41FA5}">
                      <a16:colId xmlns:a16="http://schemas.microsoft.com/office/drawing/2014/main" val="1154659390"/>
                    </a:ext>
                  </a:extLst>
                </a:gridCol>
                <a:gridCol w="1268161">
                  <a:extLst>
                    <a:ext uri="{9D8B030D-6E8A-4147-A177-3AD203B41FA5}">
                      <a16:colId xmlns:a16="http://schemas.microsoft.com/office/drawing/2014/main" val="3747536143"/>
                    </a:ext>
                  </a:extLst>
                </a:gridCol>
                <a:gridCol w="1268161">
                  <a:extLst>
                    <a:ext uri="{9D8B030D-6E8A-4147-A177-3AD203B41FA5}">
                      <a16:colId xmlns:a16="http://schemas.microsoft.com/office/drawing/2014/main" val="3285282745"/>
                    </a:ext>
                  </a:extLst>
                </a:gridCol>
              </a:tblGrid>
              <a:tr h="541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1064" marR="61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1064" marR="61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1064" marR="61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1064" marR="61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1064" marR="61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Efficient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1064" marR="61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1064" marR="61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People-centered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1064" marR="610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 promotion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1064" marR="61064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85528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PPH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detection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ให้ความรู้กับหญิงตั้งครรภ์เพื่อเป็นข้อมูลในการตั้งครรภ์ครั้งถัดไป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สามารถปฏิบัติตาม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อัตราการเกิดภาวะช็อค / ตัดมดลูก / เสียชีวิต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Unit cost &amp; ICU admission </a:t>
                      </a: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ลดลง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อัตรามารดาเสียชีวิตไม่เกิน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17 </a:t>
                      </a: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ต่อแสนทารกเกิดมีชีพ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การรับรู้ของมารดาในการตั้งครรภ์ที่มีคววามเสี่ยงสูง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มีความรู้ ความเข้าใจในการปฏิบัติตัวและสังเกตอาการที่ต้องมาพบแพทย์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extLst>
                  <a:ext uri="{0D108BD9-81ED-4DB2-BD59-A6C34878D82A}">
                    <a16:rowId xmlns:a16="http://schemas.microsoft.com/office/drawing/2014/main" val="1988585294"/>
                  </a:ext>
                </a:extLst>
              </a:tr>
              <a:tr h="101078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Pregnancy Induce Hypertension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detection &amp; stabilization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ให้ความรู้กับหญิงตั้งครรภ์เพื่อเป็นข้อมูลในการตั้งครรภ์ครั้งถัดไป</a:t>
                      </a:r>
                      <a:endParaRPr lang="en-US" sz="1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en-US" sz="1200" kern="1200" dirty="0">
                        <a:solidFill>
                          <a:schemeClr val="dk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สามารถปฏิบัติตาม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อัตราการเกิดภาวะชัก/เสียชีวิต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Unit cost &amp; ICU admission </a:t>
                      </a: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ลดลง</a:t>
                      </a:r>
                      <a:endParaRPr lang="en-US" sz="1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อัตรามารดาเสียชีวิตไม่เกิน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17 </a:t>
                      </a: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ต่อแสนทารกเกิดมีชีพ และอัตราการเกิดภาวะชัก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0%</a:t>
                      </a: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การรับรู้ของมารดาในการตั้งครรภ์ที่มีคววามเสี่ยงสูง</a:t>
                      </a:r>
                      <a:endParaRPr lang="en-US" sz="1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มีความรู้ความเข้าใจในการปฏิบัติตัวและการติดตามอาการต่อเนื่อง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extLst>
                  <a:ext uri="{0D108BD9-81ED-4DB2-BD59-A6C34878D82A}">
                    <a16:rowId xmlns:a16="http://schemas.microsoft.com/office/drawing/2014/main" val="2622716887"/>
                  </a:ext>
                </a:extLst>
              </a:tr>
              <a:tr h="116629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Ectopic pregnancy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and accurate detection &amp; stabilization</a:t>
                      </a: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ให้ความรู้กับหญิงตั้งครรภ์เพื่อเป็นข้อมูลในการตั้งครรภ์ครั้งถัดไป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สามารถปฏิบัติตาม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อัตราการเกิดภาวะช็อค / เสียชีวิต</a:t>
                      </a:r>
                      <a:endParaRPr lang="en-US" sz="1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Unit cost </a:t>
                      </a: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ลดลง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 </a:t>
                      </a: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ลดอัตราการผ่าตัด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อัตราการเกิดภาวะช็อค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0%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ผู้ป่วยมีความรู้ความเข้าใจในการสังเกตอาการเบื้องต้นและอาการผิดปกติของการตั้งครรภ์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ผู้ป่วยมีความรู้ความเข้าใจในการสังเกตอาการเบื้องต้นและอาการผิดปกติของการตั้งครรภ์</a:t>
                      </a:r>
                      <a:endParaRPr lang="en-US" sz="1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extLst>
                  <a:ext uri="{0D108BD9-81ED-4DB2-BD59-A6C34878D82A}">
                    <a16:rowId xmlns:a16="http://schemas.microsoft.com/office/drawing/2014/main" val="2293182767"/>
                  </a:ext>
                </a:extLst>
              </a:tr>
              <a:tr h="152423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Preterm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detection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หญิงตั้งครรภ์กลุ่มเยงได้รับการป้องกันการคลอดก่อนกำหนด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100%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สามารถปฏิบัติตาม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prevention of preterm birth in previous preterm birth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prevention of early preterm birth</a:t>
                      </a:r>
                    </a:p>
                    <a:p>
                      <a:pPr algn="ctr"/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Unit cost &amp; LOS </a:t>
                      </a:r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ลดลง</a:t>
                      </a:r>
                    </a:p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ลด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NICU admission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 </a:t>
                      </a:r>
                      <a:r>
                        <a:rPr lang="en-US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Preterm birth &lt; 7% 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หญิงตั้งครรภ์กลุ่มเสี่ยงมีความตระหนักรู้ถึงความเสี่ยงและการดูแลตนเอง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หญิงตั้งครรภ์กลุ่มเสี่ยงมีความเข้าใจและเตรียมความพร้อมในการตั้งครรภ์ครั้งถัดไป</a:t>
                      </a:r>
                      <a:endParaRPr lang="en-US" sz="12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8559" marR="108559" marT="40707" marB="40707" anchor="ctr"/>
                </a:tc>
                <a:extLst>
                  <a:ext uri="{0D108BD9-81ED-4DB2-BD59-A6C34878D82A}">
                    <a16:rowId xmlns:a16="http://schemas.microsoft.com/office/drawing/2014/main" val="132371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40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143345" y="188616"/>
            <a:ext cx="6345887" cy="103324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270809" y="188615"/>
            <a:ext cx="1315251" cy="1033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9" y="-15944"/>
            <a:ext cx="1241777" cy="17565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FD32967-3851-07D9-5F2F-5C90D0A78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176" y="433058"/>
            <a:ext cx="4804940" cy="5793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92" tIns="43046" rIns="86092" bIns="4304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ตัวชี้วัดของ</a:t>
            </a:r>
            <a:r>
              <a:rPr lang="en-US" alt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  <a:r>
              <a:rPr lang="th-TH" alt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ตามมิติคุณภาพ</a:t>
            </a:r>
            <a:endParaRPr lang="en-US" altLang="en-US" sz="3200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F86CC2E-77A9-AEF8-4A57-B51654700803}"/>
              </a:ext>
            </a:extLst>
          </p:cNvPr>
          <p:cNvGraphicFramePr>
            <a:graphicFrameLocks noGrp="1"/>
          </p:cNvGraphicFramePr>
          <p:nvPr/>
        </p:nvGraphicFramePr>
        <p:xfrm>
          <a:off x="240266" y="1850228"/>
          <a:ext cx="11739957" cy="42666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4735">
                  <a:extLst>
                    <a:ext uri="{9D8B030D-6E8A-4147-A177-3AD203B41FA5}">
                      <a16:colId xmlns:a16="http://schemas.microsoft.com/office/drawing/2014/main" val="1433615822"/>
                    </a:ext>
                  </a:extLst>
                </a:gridCol>
                <a:gridCol w="1458696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1262361">
                  <a:extLst>
                    <a:ext uri="{9D8B030D-6E8A-4147-A177-3AD203B41FA5}">
                      <a16:colId xmlns:a16="http://schemas.microsoft.com/office/drawing/2014/main" val="1227165852"/>
                    </a:ext>
                  </a:extLst>
                </a:gridCol>
                <a:gridCol w="1428846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  <a:gridCol w="1186996">
                  <a:extLst>
                    <a:ext uri="{9D8B030D-6E8A-4147-A177-3AD203B41FA5}">
                      <a16:colId xmlns:a16="http://schemas.microsoft.com/office/drawing/2014/main" val="2628046237"/>
                    </a:ext>
                  </a:extLst>
                </a:gridCol>
                <a:gridCol w="1171240">
                  <a:extLst>
                    <a:ext uri="{9D8B030D-6E8A-4147-A177-3AD203B41FA5}">
                      <a16:colId xmlns:a16="http://schemas.microsoft.com/office/drawing/2014/main" val="2115706344"/>
                    </a:ext>
                  </a:extLst>
                </a:gridCol>
                <a:gridCol w="1262361">
                  <a:extLst>
                    <a:ext uri="{9D8B030D-6E8A-4147-A177-3AD203B41FA5}">
                      <a16:colId xmlns:a16="http://schemas.microsoft.com/office/drawing/2014/main" val="1154659390"/>
                    </a:ext>
                  </a:extLst>
                </a:gridCol>
                <a:gridCol w="1262361">
                  <a:extLst>
                    <a:ext uri="{9D8B030D-6E8A-4147-A177-3AD203B41FA5}">
                      <a16:colId xmlns:a16="http://schemas.microsoft.com/office/drawing/2014/main" val="3747536143"/>
                    </a:ext>
                  </a:extLst>
                </a:gridCol>
                <a:gridCol w="1262361">
                  <a:extLst>
                    <a:ext uri="{9D8B030D-6E8A-4147-A177-3AD203B41FA5}">
                      <a16:colId xmlns:a16="http://schemas.microsoft.com/office/drawing/2014/main" val="3285282745"/>
                    </a:ext>
                  </a:extLst>
                </a:gridCol>
              </a:tblGrid>
              <a:tr h="477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Appropriate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Efficient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People-centered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 promotion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72330" marR="72330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177493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Fetal distress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resuscitation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IUR 100%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ลดอัตราการเกิด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birth asphyxia &amp; NICU admission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unit cost &amp; NICU admission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อัตราการเกิดทารกแรกเกิดขาดออกซิเจนไม่เกิน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ต่อ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1000 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การเกิดมีชีพ</a:t>
                      </a:r>
                      <a:endParaRPr lang="en-US" sz="1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extLst>
                  <a:ext uri="{0D108BD9-81ED-4DB2-BD59-A6C34878D82A}">
                    <a16:rowId xmlns:a16="http://schemas.microsoft.com/office/drawing/2014/main" val="458651441"/>
                  </a:ext>
                </a:extLst>
              </a:tr>
              <a:tr h="201386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Maternal amphetamine used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detection in high risk group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ส่งปรึกษาจิตเวช -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OSCC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ปฏิบัติตาม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100%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ได้รับการบำบัดโดยจิตแพทย์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100%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recurrent use and complication from amphetamine used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fetal complication in maternal amphetamine used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หญิงตั้งครรภ์และสมาชิกในครอบครัวมีความตระหนักรู้ถึงความเสี่ยงของการใช้สารเสพติดขณะตั้งครรภ์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หญิงตั้งครรภ์และสมาชิกในครอบครัวมีความตระหนักรู้ถึงผลเสียของการใช้สารเสพติดระหว่างตั้งครรภ์</a:t>
                      </a:r>
                      <a:endParaRPr lang="en-US" sz="16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8588" marR="128588" marT="48218" marB="48218" anchor="ctr"/>
                </a:tc>
                <a:extLst>
                  <a:ext uri="{0D108BD9-81ED-4DB2-BD59-A6C34878D82A}">
                    <a16:rowId xmlns:a16="http://schemas.microsoft.com/office/drawing/2014/main" val="228533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2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7486</Words>
  <Application>Microsoft Office PowerPoint</Application>
  <PresentationFormat>แบบจอกว้าง</PresentationFormat>
  <Paragraphs>1069</Paragraphs>
  <Slides>54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54</vt:i4>
      </vt:variant>
    </vt:vector>
  </HeadingPairs>
  <TitlesOfParts>
    <vt:vector size="61" baseType="lpstr">
      <vt:lpstr>Arial</vt:lpstr>
      <vt:lpstr>Browallia New</vt:lpstr>
      <vt:lpstr>BrowalliaUPC</vt:lpstr>
      <vt:lpstr>Calibri</vt:lpstr>
      <vt:lpstr>Calibri Light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ผลงานความภาคภูมิใจ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Preterm labor</vt:lpstr>
      <vt:lpstr>งานนำเสนอ PowerPoint</vt:lpstr>
      <vt:lpstr>งานนำเสนอ PowerPoint</vt:lpstr>
      <vt:lpstr>การจัดกระบวนการ การดูแลผู้ป่วย Preterm labor </vt:lpstr>
      <vt:lpstr>ผลลัพธ์และการพัฒนา  Preterm labor เกณฑ์&lt;7% ปี 2562-2566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อัตรามารดาตายไม่เกิน 17 ต่อแสนทารกเกิดมีชีพ  ปี 2562-2566</vt:lpstr>
      <vt:lpstr>งานนำเสนอ PowerPoint</vt:lpstr>
      <vt:lpstr>งานนำเสนอ PowerPoint</vt:lpstr>
      <vt:lpstr>งานนำเสนอ PowerPoint</vt:lpstr>
      <vt:lpstr>การจัดกระบวนการ การดูแลผู้ป่วย  Postpartum Hemorrhage(PPH)</vt:lpstr>
      <vt:lpstr>Ectopic pregnancy </vt:lpstr>
      <vt:lpstr>งานนำเสนอ PowerPoint</vt:lpstr>
      <vt:lpstr>Ectopic pregnancy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Profile Clinical Tracer</dc:title>
  <dc:creator>Pop pc35</dc:creator>
  <cp:lastModifiedBy>Friend PC222</cp:lastModifiedBy>
  <cp:revision>9</cp:revision>
  <dcterms:created xsi:type="dcterms:W3CDTF">2023-11-07T09:26:53Z</dcterms:created>
  <dcterms:modified xsi:type="dcterms:W3CDTF">2023-11-08T04:22:58Z</dcterms:modified>
</cp:coreProperties>
</file>