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106" r:id="rId2"/>
    <p:sldId id="4107" r:id="rId3"/>
    <p:sldId id="4108" r:id="rId4"/>
    <p:sldId id="4112" r:id="rId5"/>
    <p:sldId id="4113" r:id="rId6"/>
    <p:sldId id="4152" r:id="rId7"/>
    <p:sldId id="4153" r:id="rId8"/>
    <p:sldId id="4154" r:id="rId9"/>
    <p:sldId id="4155" r:id="rId10"/>
    <p:sldId id="4156" r:id="rId11"/>
    <p:sldId id="4157" r:id="rId12"/>
    <p:sldId id="4158" r:id="rId13"/>
    <p:sldId id="4159" r:id="rId14"/>
    <p:sldId id="4160" r:id="rId15"/>
    <p:sldId id="4161" r:id="rId16"/>
    <p:sldId id="4162" r:id="rId17"/>
    <p:sldId id="4163" r:id="rId18"/>
    <p:sldId id="4165" r:id="rId19"/>
    <p:sldId id="4167" r:id="rId20"/>
    <p:sldId id="4168" r:id="rId21"/>
    <p:sldId id="4169" r:id="rId22"/>
    <p:sldId id="4170" r:id="rId23"/>
    <p:sldId id="4171" r:id="rId24"/>
    <p:sldId id="4172" r:id="rId25"/>
    <p:sldId id="4068" r:id="rId26"/>
    <p:sldId id="4069" r:id="rId27"/>
    <p:sldId id="4173" r:id="rId28"/>
    <p:sldId id="4071" r:id="rId29"/>
    <p:sldId id="4072" r:id="rId30"/>
    <p:sldId id="4073" r:id="rId31"/>
    <p:sldId id="4074" r:id="rId32"/>
    <p:sldId id="4075" r:id="rId33"/>
    <p:sldId id="4076" r:id="rId34"/>
    <p:sldId id="4077" r:id="rId35"/>
    <p:sldId id="4078" r:id="rId36"/>
    <p:sldId id="4079" r:id="rId37"/>
    <p:sldId id="4080" r:id="rId38"/>
    <p:sldId id="4081" r:id="rId39"/>
    <p:sldId id="4082" r:id="rId40"/>
    <p:sldId id="4083" r:id="rId41"/>
    <p:sldId id="4084" r:id="rId42"/>
    <p:sldId id="4085" r:id="rId43"/>
    <p:sldId id="316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7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8218232051082E-2"/>
          <c:y val="7.3239712576565794E-2"/>
          <c:w val="0.83879033395461433"/>
          <c:h val="0.578461271227567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ร้อยละผู้ป่วยได้รับยา ATB ภายใน 1 ชั่วโมง   หลังการวินิจฉัย(Door to Antibiotic)&gt; 80%</c:v>
                </c:pt>
              </c:strCache>
            </c:strRef>
          </c:tx>
          <c:spPr>
            <a:ln w="31750" cap="rnd" cmpd="sng" algn="ctr">
              <a:solidFill>
                <a:srgbClr val="FF3399"/>
              </a:solidFill>
              <a:prstDash val="solid"/>
              <a:round/>
            </a:ln>
            <a:effectLst/>
          </c:spPr>
          <c:marker>
            <c:spPr>
              <a:solidFill>
                <a:srgbClr val="FF3399"/>
              </a:solidFill>
              <a:ln w="6350" cap="flat" cmpd="sng" algn="ctr">
                <a:solidFill>
                  <a:schemeClr val="accent4">
                    <a:lumMod val="50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solidFill>
                <a:srgbClr val="FF3399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Browallia New" pitchFamily="34" charset="-34"/>
                    <a:ea typeface="+mn-ea"/>
                    <a:cs typeface="Browallia New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93.6</c:v>
                </c:pt>
                <c:pt idx="1">
                  <c:v>94.57</c:v>
                </c:pt>
                <c:pt idx="2">
                  <c:v>96.38</c:v>
                </c:pt>
                <c:pt idx="3">
                  <c:v>92.54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D8-41C1-9F0E-91CD7B2A2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ร้อยละการได้รับ IV 30 cc/kg ภายใน 1 ชั่วโมงแรก (กรณีไม่มีข้อห้าม)&gt; 80%</c:v>
                </c:pt>
              </c:strCache>
            </c:strRef>
          </c:tx>
          <c:spPr>
            <a:ln w="31750" cap="rnd" cmpd="sng" algn="ctr">
              <a:solidFill>
                <a:srgbClr val="002060"/>
              </a:solidFill>
              <a:prstDash val="solid"/>
              <a:round/>
            </a:ln>
            <a:effectLst/>
          </c:spPr>
          <c:marker>
            <c:spPr>
              <a:solidFill>
                <a:srgbClr val="002060"/>
              </a:solidFill>
              <a:ln w="635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3.1273141543759146E-2"/>
                  <c:y val="4.9040789941085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D8-41C1-9F0E-91CD7B2A2F13}"/>
                </c:ext>
              </c:extLst>
            </c:dLbl>
            <c:dLbl>
              <c:idx val="2"/>
              <c:layout>
                <c:manualLayout>
                  <c:x val="-3.3804354942687541E-2"/>
                  <c:y val="5.1654553484805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D8-41C1-9F0E-91CD7B2A2F13}"/>
                </c:ext>
              </c:extLst>
            </c:dLbl>
            <c:dLbl>
              <c:idx val="3"/>
              <c:layout>
                <c:manualLayout>
                  <c:x val="-2.8109124795098868E-2"/>
                  <c:y val="5.4153064462818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D8-41C1-9F0E-91CD7B2A2F13}"/>
                </c:ext>
              </c:extLst>
            </c:dLbl>
            <c:spPr>
              <a:solidFill>
                <a:schemeClr val="accent3">
                  <a:lumMod val="20000"/>
                  <a:lumOff val="80000"/>
                  <a:alpha val="96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Browallia New" pitchFamily="34" charset="-34"/>
                    <a:ea typeface="+mn-ea"/>
                    <a:cs typeface="Browallia New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83.57</c:v>
                </c:pt>
                <c:pt idx="1">
                  <c:v>89.97</c:v>
                </c:pt>
                <c:pt idx="2">
                  <c:v>89.16</c:v>
                </c:pt>
                <c:pt idx="3">
                  <c:v>91.18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D8-41C1-9F0E-91CD7B2A2F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อัตราตาย Sepsis/Septic Shock&gt; 30%</c:v>
                </c:pt>
              </c:strCache>
            </c:strRef>
          </c:tx>
          <c:spPr>
            <a:ln w="31750" cap="rnd" cmpd="sng" algn="ctr">
              <a:solidFill>
                <a:srgbClr val="588824"/>
              </a:solidFill>
              <a:prstDash val="solid"/>
              <a:round/>
            </a:ln>
            <a:effectLst/>
          </c:spPr>
          <c:marker>
            <c:spPr>
              <a:solidFill>
                <a:srgbClr val="588824"/>
              </a:solidFill>
              <a:ln w="6350" cap="flat" cmpd="sng" algn="ctr">
                <a:solidFill>
                  <a:srgbClr val="008000"/>
                </a:solidFill>
                <a:prstDash val="solid"/>
                <a:round/>
              </a:ln>
              <a:effectLst/>
            </c:spPr>
          </c:marker>
          <c:dLbls>
            <c:spPr>
              <a:solidFill>
                <a:srgbClr val="A9DA74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Browallia New" pitchFamily="34" charset="-34"/>
                    <a:ea typeface="+mn-ea"/>
                    <a:cs typeface="Browallia New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35.17</c:v>
                </c:pt>
                <c:pt idx="1">
                  <c:v>29.18</c:v>
                </c:pt>
                <c:pt idx="2">
                  <c:v>25.27</c:v>
                </c:pt>
                <c:pt idx="3">
                  <c:v>25.93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D8-41C1-9F0E-91CD7B2A2F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4417536"/>
        <c:axId val="247904512"/>
      </c:lineChart>
      <c:catAx>
        <c:axId val="23441753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158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pPr>
            <a:endParaRPr lang="th-TH"/>
          </a:p>
        </c:txPr>
        <c:crossAx val="247904512"/>
        <c:crosses val="autoZero"/>
        <c:auto val="1"/>
        <c:lblAlgn val="ctr"/>
        <c:lblOffset val="100"/>
        <c:noMultiLvlLbl val="0"/>
      </c:catAx>
      <c:valAx>
        <c:axId val="24790451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rowallia New" pitchFamily="34" charset="-34"/>
                <a:ea typeface="+mn-ea"/>
                <a:cs typeface="Browallia New" pitchFamily="34" charset="-34"/>
              </a:defRPr>
            </a:pPr>
            <a:endParaRPr lang="th-TH"/>
          </a:p>
        </c:txPr>
        <c:crossAx val="23441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107411542313168"/>
          <c:y val="0.79635962422724182"/>
          <c:w val="0.80214790398091096"/>
          <c:h val="0.18876723797637904"/>
        </c:manualLayout>
      </c:layout>
      <c:overlay val="0"/>
      <c:txPr>
        <a:bodyPr/>
        <a:lstStyle/>
        <a:p>
          <a:pPr>
            <a:lnSpc>
              <a:spcPts val="1800"/>
            </a:lnSpc>
            <a:defRPr b="0"/>
          </a:pPr>
          <a:endParaRPr lang="th-TH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latin typeface="Browallia New" pitchFamily="34" charset="-34"/>
          <a:cs typeface="Browallia New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ร้อยละของผู้ป่วย STEMI ที่ได้รับการเปิดหลอดเลือดไม่ว่าวิธีใด</c:v>
                </c:pt>
              </c:strCache>
            </c:strRef>
          </c:tx>
          <c:dLbls>
            <c:dLbl>
              <c:idx val="0"/>
              <c:layout>
                <c:manualLayout>
                  <c:x val="-3.0092592592592591E-2"/>
                  <c:y val="5.1587301587301584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0E-4402-BC37-D9C9BC54A3A1}"/>
                </c:ext>
              </c:extLst>
            </c:dLbl>
            <c:dLbl>
              <c:idx val="1"/>
              <c:layout>
                <c:manualLayout>
                  <c:x val="-3.2407407407407406E-2"/>
                  <c:y val="5.9523809523809562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0E-4402-BC37-D9C9BC54A3A1}"/>
                </c:ext>
              </c:extLst>
            </c:dLbl>
            <c:dLbl>
              <c:idx val="2"/>
              <c:layout>
                <c:manualLayout>
                  <c:x val="-1.1574074074074073E-2"/>
                  <c:y val="5.5555555555555552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0E-4402-BC37-D9C9BC54A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พ.ศ.2564</c:v>
                </c:pt>
                <c:pt idx="1">
                  <c:v>พ.ศ.2565</c:v>
                </c:pt>
                <c:pt idx="2">
                  <c:v>พ.ศ.2566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89.24</c:v>
                </c:pt>
                <c:pt idx="1">
                  <c:v>77.17</c:v>
                </c:pt>
                <c:pt idx="2">
                  <c:v>77.84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0E-4402-BC37-D9C9BC54A3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ร้อยละของการได้รับยา SK ภายใน  30 นาที </c:v>
                </c:pt>
              </c:strCache>
            </c:strRef>
          </c:tx>
          <c:dLbls>
            <c:dLbl>
              <c:idx val="0"/>
              <c:layout>
                <c:manualLayout>
                  <c:x val="-6.9444444444444441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0E-4402-BC37-D9C9BC54A3A1}"/>
                </c:ext>
              </c:extLst>
            </c:dLbl>
            <c:dLbl>
              <c:idx val="1"/>
              <c:layout>
                <c:manualLayout>
                  <c:x val="-1.620370370370370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0E-4402-BC37-D9C9BC54A3A1}"/>
                </c:ext>
              </c:extLst>
            </c:dLbl>
            <c:dLbl>
              <c:idx val="2"/>
              <c:layout>
                <c:manualLayout>
                  <c:x val="-4.6296296296296294E-3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0E-4402-BC37-D9C9BC54A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พ.ศ.2564</c:v>
                </c:pt>
                <c:pt idx="1">
                  <c:v>พ.ศ.2565</c:v>
                </c:pt>
                <c:pt idx="2">
                  <c:v>พ.ศ.2566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11.54</c:v>
                </c:pt>
                <c:pt idx="1">
                  <c:v>7.78</c:v>
                </c:pt>
                <c:pt idx="2">
                  <c:v>6.45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0E-4402-BC37-D9C9BC54A3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อัตราตายในรพ.ของผู้ป่วย STEMI</c:v>
                </c:pt>
              </c:strCache>
            </c:strRef>
          </c:tx>
          <c:dLbls>
            <c:dLbl>
              <c:idx val="0"/>
              <c:layout>
                <c:manualLayout>
                  <c:x val="-6.94444444444444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0E-4402-BC37-D9C9BC54A3A1}"/>
                </c:ext>
              </c:extLst>
            </c:dLbl>
            <c:dLbl>
              <c:idx val="1"/>
              <c:layout>
                <c:manualLayout>
                  <c:x val="-9.2592592592592587E-3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0E-4402-BC37-D9C9BC54A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พ.ศ.2564</c:v>
                </c:pt>
                <c:pt idx="1">
                  <c:v>พ.ศ.2565</c:v>
                </c:pt>
                <c:pt idx="2">
                  <c:v>พ.ศ.2566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3.8</c:v>
                </c:pt>
                <c:pt idx="1">
                  <c:v>6.52</c:v>
                </c:pt>
                <c:pt idx="2">
                  <c:v>4.1900000000000004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50E-4402-BC37-D9C9BC54A3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อัตราการได้รับยา SK ภายใน 6 ชม.ตั้งแต่เริ่มมีอาการ</c:v>
                </c:pt>
              </c:strCache>
            </c:strRef>
          </c:tx>
          <c:dLbls>
            <c:dLbl>
              <c:idx val="0"/>
              <c:layout>
                <c:manualLayout>
                  <c:x val="-4.6296296296296294E-3"/>
                  <c:y val="-3.96825396825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0E-4402-BC37-D9C9BC54A3A1}"/>
                </c:ext>
              </c:extLst>
            </c:dLbl>
            <c:dLbl>
              <c:idx val="1"/>
              <c:layout>
                <c:manualLayout>
                  <c:x val="-2.777777777777777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0E-4402-BC37-D9C9BC54A3A1}"/>
                </c:ext>
              </c:extLst>
            </c:dLbl>
            <c:dLbl>
              <c:idx val="2"/>
              <c:layout>
                <c:manualLayout>
                  <c:x val="-6.9444444444444441E-3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0E-4402-BC37-D9C9BC54A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พ.ศ.2564</c:v>
                </c:pt>
                <c:pt idx="1">
                  <c:v>พ.ศ.2565</c:v>
                </c:pt>
                <c:pt idx="2">
                  <c:v>พ.ศ.2566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88.46</c:v>
                </c:pt>
                <c:pt idx="1">
                  <c:v>81.11</c:v>
                </c:pt>
                <c:pt idx="2">
                  <c:v>91.41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50E-4402-BC37-D9C9BC54A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895744"/>
        <c:axId val="354897280"/>
      </c:lineChart>
      <c:catAx>
        <c:axId val="35489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4897280"/>
        <c:crosses val="autoZero"/>
        <c:auto val="1"/>
        <c:lblAlgn val="ctr"/>
        <c:lblOffset val="100"/>
        <c:noMultiLvlLbl val="0"/>
      </c:catAx>
      <c:valAx>
        <c:axId val="35489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th-TH"/>
          </a:p>
        </c:txPr>
        <c:crossAx val="35489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66392364491666"/>
          <c:y val="0.19505933363760838"/>
          <c:w val="0.33743254993511546"/>
          <c:h val="0.63234845644294468"/>
        </c:manualLayout>
      </c:layout>
      <c:overlay val="0"/>
      <c:txPr>
        <a:bodyPr/>
        <a:lstStyle/>
        <a:p>
          <a:pPr>
            <a:defRPr sz="1200" b="1"/>
          </a:pPr>
          <a:endParaRPr lang="th-TH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>
          <a:latin typeface="Browallia New" panose="020B0604020202020204" pitchFamily="34" charset="-34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86117142245419E-2"/>
          <c:y val="0.13522238269821871"/>
          <c:w val="0.8307137139287688"/>
          <c:h val="0.79020479206014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 ≤ 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3045869266341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2-4EE9-91AB-8CAA5882D6FF}"/>
                </c:ext>
              </c:extLst>
            </c:dLbl>
            <c:dLbl>
              <c:idx val="1"/>
              <c:layout>
                <c:manualLayout>
                  <c:x val="1.1574074074074073E-2"/>
                  <c:y val="-6.61573553305833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82-4EE9-91AB-8CAA5882D6FF}"/>
                </c:ext>
              </c:extLst>
            </c:dLbl>
            <c:dLbl>
              <c:idx val="2"/>
              <c:layout>
                <c:manualLayout>
                  <c:x val="2.3148148148148147E-3"/>
                  <c:y val="-2.3903887014123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82-4EE9-91AB-8CAA5882D6FF}"/>
                </c:ext>
              </c:extLst>
            </c:dLbl>
            <c:dLbl>
              <c:idx val="3"/>
              <c:layout>
                <c:manualLayout>
                  <c:x val="0"/>
                  <c:y val="-5.1315460567429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82-4EE9-91AB-8CAA5882D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ปี 2563</c:v>
                </c:pt>
                <c:pt idx="1">
                  <c:v>ปี 2564</c:v>
                </c:pt>
                <c:pt idx="2">
                  <c:v>ปี 2565</c:v>
                </c:pt>
                <c:pt idx="3">
                  <c:v>ปี 2566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45.6</c:v>
                </c:pt>
                <c:pt idx="1">
                  <c:v>35.979999999999997</c:v>
                </c:pt>
                <c:pt idx="2">
                  <c:v>34.69</c:v>
                </c:pt>
                <c:pt idx="3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82-4EE9-91AB-8CAA5882D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996224"/>
        <c:axId val="354997760"/>
      </c:barChart>
      <c:catAx>
        <c:axId val="35499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354997760"/>
        <c:crosses val="autoZero"/>
        <c:auto val="1"/>
        <c:lblAlgn val="ctr"/>
        <c:lblOffset val="100"/>
        <c:noMultiLvlLbl val="0"/>
      </c:catAx>
      <c:valAx>
        <c:axId val="354997760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Browallia New" panose="020B0604020202020204" pitchFamily="34" charset="-34"/>
                  <a:ea typeface="+mn-ea"/>
                  <a:cs typeface="Browallia New" panose="020B0604020202020204" pitchFamily="34" charset="-34"/>
                </a:defRPr>
              </a:pPr>
              <a:endParaRPr lang="th-T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35499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45721303784358E-2"/>
          <c:y val="0.16697115128892054"/>
          <c:w val="0.87286690726159233"/>
          <c:h val="0.67789119830769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ร้อยละผู้ป่วยที่เข้าระบบ Stroke fast track ≥20%</c:v>
                </c:pt>
                <c:pt idx="1">
                  <c:v>Door to needle time ภายในเวลา 60 นาที ≥60%</c:v>
                </c:pt>
                <c:pt idx="2">
                  <c:v>ร้อยละผู้ป่วยacuteischemic stoke ที่ได้รับ rt-PA ≥7%</c:v>
                </c:pt>
                <c:pt idx="3">
                  <c:v>Doot to OR ภายใน 90 นาที ≥50%</c:v>
                </c:pt>
                <c:pt idx="4">
                  <c:v>ร้อยละการตายของผู้ป่วยStroke ≤7%</c:v>
                </c:pt>
                <c:pt idx="5">
                  <c:v>ร้อยละการส่งต่อเพื่อดูแลต่อเนื่อง ≥80%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21.3</c:v>
                </c:pt>
                <c:pt idx="1">
                  <c:v>60.24</c:v>
                </c:pt>
                <c:pt idx="2">
                  <c:v>9.34</c:v>
                </c:pt>
                <c:pt idx="3">
                  <c:v>0</c:v>
                </c:pt>
                <c:pt idx="4">
                  <c:v>4.95</c:v>
                </c:pt>
                <c:pt idx="5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4-4673-9868-5417A8FDF8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ร้อยละผู้ป่วยที่เข้าระบบ Stroke fast track ≥20%</c:v>
                </c:pt>
                <c:pt idx="1">
                  <c:v>Door to needle time ภายในเวลา 60 นาที ≥60%</c:v>
                </c:pt>
                <c:pt idx="2">
                  <c:v>ร้อยละผู้ป่วยacuteischemic stoke ที่ได้รับ rt-PA ≥7%</c:v>
                </c:pt>
                <c:pt idx="3">
                  <c:v>Doot to OR ภายใน 90 นาที ≥50%</c:v>
                </c:pt>
                <c:pt idx="4">
                  <c:v>ร้อยละการตายของผู้ป่วยStroke ≤7%</c:v>
                </c:pt>
                <c:pt idx="5">
                  <c:v>ร้อยละการส่งต่อเพื่อดูแลต่อเนื่อง ≥80%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19.09</c:v>
                </c:pt>
                <c:pt idx="1">
                  <c:v>80.680000000000007</c:v>
                </c:pt>
                <c:pt idx="2">
                  <c:v>9.24</c:v>
                </c:pt>
                <c:pt idx="3">
                  <c:v>0</c:v>
                </c:pt>
                <c:pt idx="4">
                  <c:v>7.48</c:v>
                </c:pt>
                <c:pt idx="5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4-4673-9868-5417A8FDF8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ร้อยละผู้ป่วยที่เข้าระบบ Stroke fast track ≥20%</c:v>
                </c:pt>
                <c:pt idx="1">
                  <c:v>Door to needle time ภายในเวลา 60 นาที ≥60%</c:v>
                </c:pt>
                <c:pt idx="2">
                  <c:v>ร้อยละผู้ป่วยacuteischemic stoke ที่ได้รับ rt-PA ≥7%</c:v>
                </c:pt>
                <c:pt idx="3">
                  <c:v>Doot to OR ภายใน 90 นาที ≥50%</c:v>
                </c:pt>
                <c:pt idx="4">
                  <c:v>ร้อยละการตายของผู้ป่วยStroke ≤7%</c:v>
                </c:pt>
                <c:pt idx="5">
                  <c:v>ร้อยละการส่งต่อเพื่อดูแลต่อเนื่อง ≥80%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20.39</c:v>
                </c:pt>
                <c:pt idx="1">
                  <c:v>82.89</c:v>
                </c:pt>
                <c:pt idx="2">
                  <c:v>7.82</c:v>
                </c:pt>
                <c:pt idx="3">
                  <c:v>0</c:v>
                </c:pt>
                <c:pt idx="4">
                  <c:v>6.47</c:v>
                </c:pt>
                <c:pt idx="5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4-4673-9868-5417A8FDF8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ร้อยละผู้ป่วยที่เข้าระบบ Stroke fast track ≥20%</c:v>
                </c:pt>
                <c:pt idx="1">
                  <c:v>Door to needle time ภายในเวลา 60 นาที ≥60%</c:v>
                </c:pt>
                <c:pt idx="2">
                  <c:v>ร้อยละผู้ป่วยacuteischemic stoke ที่ได้รับ rt-PA ≥7%</c:v>
                </c:pt>
                <c:pt idx="3">
                  <c:v>Doot to OR ภายใน 90 นาที ≥50%</c:v>
                </c:pt>
                <c:pt idx="4">
                  <c:v>ร้อยละการตายของผู้ป่วยStroke ≤7%</c:v>
                </c:pt>
                <c:pt idx="5">
                  <c:v>ร้อยละการส่งต่อเพื่อดูแลต่อเนื่อง ≥80%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20.100000000000001</c:v>
                </c:pt>
                <c:pt idx="1">
                  <c:v>81.72</c:v>
                </c:pt>
                <c:pt idx="2">
                  <c:v>9.36</c:v>
                </c:pt>
                <c:pt idx="3">
                  <c:v>100</c:v>
                </c:pt>
                <c:pt idx="4">
                  <c:v>9.1300000000000008</c:v>
                </c:pt>
                <c:pt idx="5">
                  <c:v>50.05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44-4673-9868-5417A8FDF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4494336"/>
        <c:axId val="354495872"/>
      </c:barChart>
      <c:catAx>
        <c:axId val="35449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354495872"/>
        <c:crosses val="autoZero"/>
        <c:auto val="1"/>
        <c:lblAlgn val="ctr"/>
        <c:lblOffset val="100"/>
        <c:noMultiLvlLbl val="0"/>
      </c:catAx>
      <c:valAx>
        <c:axId val="354495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35449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0.00775</cdr:x>
      <cdr:y>0.93593</cdr:y>
    </cdr:from>
    <cdr:to>
      <cdr:x>0.03061</cdr:x>
      <cdr:y>0.98176</cdr:y>
    </cdr:to>
    <cdr:sp macro="" textlink="">
      <cdr:nvSpPr>
        <cdr:cNvPr id="7" name="สี่เหลี่ยมผืนผ้า 6"/>
        <cdr:cNvSpPr/>
      </cdr:nvSpPr>
      <cdr:spPr>
        <a:xfrm xmlns:a="http://schemas.openxmlformats.org/drawingml/2006/main">
          <a:off x="84880" y="5331514"/>
          <a:ext cx="250207" cy="261071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0.07824</cdr:x>
      <cdr:y>0.93593</cdr:y>
    </cdr:from>
    <cdr:to>
      <cdr:x>0.10175</cdr:x>
      <cdr:y>0.98176</cdr:y>
    </cdr:to>
    <cdr:sp macro="" textlink="">
      <cdr:nvSpPr>
        <cdr:cNvPr id="8" name="สี่เหลี่ยมผืนผ้า 7"/>
        <cdr:cNvSpPr/>
      </cdr:nvSpPr>
      <cdr:spPr>
        <a:xfrm xmlns:a="http://schemas.openxmlformats.org/drawingml/2006/main">
          <a:off x="856307" y="5331514"/>
          <a:ext cx="257322" cy="2610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0.14311</cdr:x>
      <cdr:y>0.94051</cdr:y>
    </cdr:from>
    <cdr:to>
      <cdr:x>0.16689</cdr:x>
      <cdr:y>0.98176</cdr:y>
    </cdr:to>
    <cdr:sp macro="" textlink="">
      <cdr:nvSpPr>
        <cdr:cNvPr id="9" name="สี่เหลี่ยมผืนผ้า 8"/>
        <cdr:cNvSpPr/>
      </cdr:nvSpPr>
      <cdr:spPr>
        <a:xfrm xmlns:a="http://schemas.openxmlformats.org/drawingml/2006/main">
          <a:off x="1566332" y="5357604"/>
          <a:ext cx="260278" cy="2349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0.21143</cdr:x>
      <cdr:y>0.93863</cdr:y>
    </cdr:from>
    <cdr:to>
      <cdr:x>0.23366</cdr:x>
      <cdr:y>0.97905</cdr:y>
    </cdr:to>
    <cdr:sp macro="" textlink="">
      <cdr:nvSpPr>
        <cdr:cNvPr id="10" name="สี่เหลี่ยมผืนผ้า 9"/>
        <cdr:cNvSpPr/>
      </cdr:nvSpPr>
      <cdr:spPr>
        <a:xfrm xmlns:a="http://schemas.openxmlformats.org/drawingml/2006/main">
          <a:off x="2314126" y="5346934"/>
          <a:ext cx="243312" cy="23025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0.10156</cdr:x>
      <cdr:y>0.94685</cdr:y>
    </cdr:from>
    <cdr:to>
      <cdr:x>0.1531</cdr:x>
      <cdr:y>0.98586</cdr:y>
    </cdr:to>
    <cdr:sp macro="" textlink="">
      <cdr:nvSpPr>
        <cdr:cNvPr id="11" name="กล่องข้อความ 10"/>
        <cdr:cNvSpPr txBox="1"/>
      </cdr:nvSpPr>
      <cdr:spPr>
        <a:xfrm xmlns:a="http://schemas.openxmlformats.org/drawingml/2006/main">
          <a:off x="1111622" y="5393733"/>
          <a:ext cx="564116" cy="222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Browallia New" panose="020B0604020202020204" pitchFamily="34" charset="-34"/>
              <a:cs typeface="Browallia New" panose="020B0604020202020204" pitchFamily="34" charset="-34"/>
            </a:rPr>
            <a:t>2564</a:t>
          </a:r>
          <a:endParaRPr lang="th-TH" sz="12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0.16598</cdr:x>
      <cdr:y>0.94891</cdr:y>
    </cdr:from>
    <cdr:to>
      <cdr:x>0.22573</cdr:x>
      <cdr:y>0.98896</cdr:y>
    </cdr:to>
    <cdr:sp macro="" textlink="">
      <cdr:nvSpPr>
        <cdr:cNvPr id="13" name="กล่องข้อความ 12"/>
        <cdr:cNvSpPr txBox="1"/>
      </cdr:nvSpPr>
      <cdr:spPr>
        <a:xfrm xmlns:a="http://schemas.openxmlformats.org/drawingml/2006/main">
          <a:off x="1816696" y="5405464"/>
          <a:ext cx="653976" cy="228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Browallia New" panose="020B0604020202020204" pitchFamily="34" charset="-34"/>
              <a:cs typeface="Browallia New" panose="020B0604020202020204" pitchFamily="34" charset="-34"/>
            </a:rPr>
            <a:t>2565</a:t>
          </a:r>
          <a:endParaRPr lang="th-TH" sz="12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0.23197</cdr:x>
      <cdr:y>0.95098</cdr:y>
    </cdr:from>
    <cdr:to>
      <cdr:x>0.29861</cdr:x>
      <cdr:y>0.99821</cdr:y>
    </cdr:to>
    <cdr:sp macro="" textlink="">
      <cdr:nvSpPr>
        <cdr:cNvPr id="14" name="กล่องข้อความ 13"/>
        <cdr:cNvSpPr txBox="1"/>
      </cdr:nvSpPr>
      <cdr:spPr>
        <a:xfrm xmlns:a="http://schemas.openxmlformats.org/drawingml/2006/main">
          <a:off x="2538938" y="5417268"/>
          <a:ext cx="729390" cy="269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Browallia New" panose="020B0604020202020204" pitchFamily="34" charset="-34"/>
              <a:cs typeface="Browallia New" panose="020B0604020202020204" pitchFamily="34" charset="-34"/>
            </a:rPr>
            <a:t>2566</a:t>
          </a:r>
          <a:endParaRPr lang="th-TH" sz="12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0.0938</cdr:x>
      <cdr:y>0.64842</cdr:y>
    </cdr:from>
    <cdr:to>
      <cdr:x>0.15023</cdr:x>
      <cdr:y>0.68587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1026642" y="3693719"/>
          <a:ext cx="617638" cy="213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24.81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0.14675</cdr:x>
      <cdr:y>0.60827</cdr:y>
    </cdr:from>
    <cdr:to>
      <cdr:x>0.20062</cdr:x>
      <cdr:y>0.65938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208848" y="3285528"/>
          <a:ext cx="443765" cy="276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25.51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0.18353</cdr:x>
      <cdr:y>0.63486</cdr:y>
    </cdr:from>
    <cdr:to>
      <cdr:x>0.24187</cdr:x>
      <cdr:y>0.68634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2008775" y="3616487"/>
          <a:ext cx="638544" cy="293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23..32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0.23303</cdr:x>
      <cdr:y>0.24626</cdr:y>
    </cdr:from>
    <cdr:to>
      <cdr:x>0.29534</cdr:x>
      <cdr:y>0.27998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1919651" y="1330180"/>
          <a:ext cx="513269" cy="182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53.15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0.27457</cdr:x>
      <cdr:y>0.20449</cdr:y>
    </cdr:from>
    <cdr:to>
      <cdr:x>0.33912</cdr:x>
      <cdr:y>0.23128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2261809" y="1104526"/>
          <a:ext cx="531781" cy="14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43.13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0.31183</cdr:x>
      <cdr:y>0.20881</cdr:y>
    </cdr:from>
    <cdr:to>
      <cdr:x>0.37743</cdr:x>
      <cdr:y>0.24062</cdr:y>
    </cdr:to>
    <cdr:sp macro="" textlink="">
      <cdr:nvSpPr>
        <cdr:cNvPr id="12" name="กล่องข้อความ 11"/>
        <cdr:cNvSpPr txBox="1"/>
      </cdr:nvSpPr>
      <cdr:spPr>
        <a:xfrm xmlns:a="http://schemas.openxmlformats.org/drawingml/2006/main">
          <a:off x="2568728" y="1127878"/>
          <a:ext cx="540452" cy="171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43.83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0.332</cdr:x>
      <cdr:y>0.18784</cdr:y>
    </cdr:from>
    <cdr:to>
      <cdr:x>0.41869</cdr:x>
      <cdr:y>0.22965</cdr:y>
    </cdr:to>
    <cdr:sp macro="" textlink="">
      <cdr:nvSpPr>
        <cdr:cNvPr id="15" name="กล่องข้อความ 14"/>
        <cdr:cNvSpPr txBox="1"/>
      </cdr:nvSpPr>
      <cdr:spPr>
        <a:xfrm xmlns:a="http://schemas.openxmlformats.org/drawingml/2006/main">
          <a:off x="2734876" y="1014590"/>
          <a:ext cx="714170" cy="22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0.36766</cdr:x>
      <cdr:y>0.69271</cdr:y>
    </cdr:from>
    <cdr:to>
      <cdr:x>0.42655</cdr:x>
      <cdr:y>0.73219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3028704" y="3741606"/>
          <a:ext cx="485077" cy="213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9.34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0.40999</cdr:x>
      <cdr:y>0.69401</cdr:y>
    </cdr:from>
    <cdr:to>
      <cdr:x>0.45881</cdr:x>
      <cdr:y>0.72295</cdr:y>
    </cdr:to>
    <cdr:sp macro="" textlink="">
      <cdr:nvSpPr>
        <cdr:cNvPr id="18" name="กล่องข้อความ 17"/>
        <cdr:cNvSpPr txBox="1"/>
      </cdr:nvSpPr>
      <cdr:spPr>
        <a:xfrm xmlns:a="http://schemas.openxmlformats.org/drawingml/2006/main">
          <a:off x="3377364" y="3748658"/>
          <a:ext cx="402164" cy="156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9.24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0.43114</cdr:x>
      <cdr:y>0.70228</cdr:y>
    </cdr:from>
    <cdr:to>
      <cdr:x>0.49765</cdr:x>
      <cdr:y>0.74501</cdr:y>
    </cdr:to>
    <cdr:sp macro="" textlink="">
      <cdr:nvSpPr>
        <cdr:cNvPr id="19" name="กล่องข้อความ 18"/>
        <cdr:cNvSpPr txBox="1"/>
      </cdr:nvSpPr>
      <cdr:spPr>
        <a:xfrm xmlns:a="http://schemas.openxmlformats.org/drawingml/2006/main">
          <a:off x="3551603" y="3793326"/>
          <a:ext cx="547889" cy="230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7.82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0.4734</cdr:x>
      <cdr:y>0.70576</cdr:y>
    </cdr:from>
    <cdr:to>
      <cdr:x>0.52718</cdr:x>
      <cdr:y>0.73332</cdr:y>
    </cdr:to>
    <cdr:sp macro="" textlink="">
      <cdr:nvSpPr>
        <cdr:cNvPr id="20" name="กล่องข้อความ 19"/>
        <cdr:cNvSpPr txBox="1"/>
      </cdr:nvSpPr>
      <cdr:spPr>
        <a:xfrm xmlns:a="http://schemas.openxmlformats.org/drawingml/2006/main">
          <a:off x="3899747" y="3812118"/>
          <a:ext cx="443024" cy="148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9.36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0.57505</cdr:x>
      <cdr:y>0.70743</cdr:y>
    </cdr:from>
    <cdr:to>
      <cdr:x>0.60335</cdr:x>
      <cdr:y>0.73224</cdr:y>
    </cdr:to>
    <cdr:sp macro="" textlink="">
      <cdr:nvSpPr>
        <cdr:cNvPr id="22" name="กล่องข้อความ 21"/>
        <cdr:cNvSpPr txBox="1"/>
      </cdr:nvSpPr>
      <cdr:spPr>
        <a:xfrm xmlns:a="http://schemas.openxmlformats.org/drawingml/2006/main">
          <a:off x="4737108" y="3821137"/>
          <a:ext cx="233127" cy="134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0.60275</cdr:x>
      <cdr:y>0.08049</cdr:y>
    </cdr:from>
    <cdr:to>
      <cdr:x>0.66525</cdr:x>
      <cdr:y>0.11909</cdr:y>
    </cdr:to>
    <cdr:sp macro="" textlink="">
      <cdr:nvSpPr>
        <cdr:cNvPr id="24" name="กล่องข้อความ 23"/>
        <cdr:cNvSpPr txBox="1"/>
      </cdr:nvSpPr>
      <cdr:spPr>
        <a:xfrm xmlns:a="http://schemas.openxmlformats.org/drawingml/2006/main">
          <a:off x="4965259" y="434771"/>
          <a:ext cx="514887" cy="20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100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0.63642</cdr:x>
      <cdr:y>0.71732</cdr:y>
    </cdr:from>
    <cdr:to>
      <cdr:x>0.70258</cdr:x>
      <cdr:y>0.74963</cdr:y>
    </cdr:to>
    <cdr:sp macro="" textlink="">
      <cdr:nvSpPr>
        <cdr:cNvPr id="25" name="กล่องข้อความ 24"/>
        <cdr:cNvSpPr txBox="1"/>
      </cdr:nvSpPr>
      <cdr:spPr>
        <a:xfrm xmlns:a="http://schemas.openxmlformats.org/drawingml/2006/main">
          <a:off x="5242665" y="3874573"/>
          <a:ext cx="544980" cy="174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4.85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0.68045</cdr:x>
      <cdr:y>0.71403</cdr:y>
    </cdr:from>
    <cdr:to>
      <cdr:x>0.72502</cdr:x>
      <cdr:y>0.74297</cdr:y>
    </cdr:to>
    <cdr:sp macro="" textlink="">
      <cdr:nvSpPr>
        <cdr:cNvPr id="26" name="กล่องข้อความ 25"/>
        <cdr:cNvSpPr txBox="1"/>
      </cdr:nvSpPr>
      <cdr:spPr>
        <a:xfrm xmlns:a="http://schemas.openxmlformats.org/drawingml/2006/main">
          <a:off x="5605346" y="3856786"/>
          <a:ext cx="367154" cy="15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7.28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0.71507</cdr:x>
      <cdr:y>0.70619</cdr:y>
    </cdr:from>
    <cdr:to>
      <cdr:x>0.78313</cdr:x>
      <cdr:y>0.74297</cdr:y>
    </cdr:to>
    <cdr:sp macro="" textlink="">
      <cdr:nvSpPr>
        <cdr:cNvPr id="27" name="กล่องข้อความ 26"/>
        <cdr:cNvSpPr txBox="1"/>
      </cdr:nvSpPr>
      <cdr:spPr>
        <a:xfrm xmlns:a="http://schemas.openxmlformats.org/drawingml/2006/main">
          <a:off x="5890548" y="3814434"/>
          <a:ext cx="560643" cy="19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6.97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0.75194</cdr:x>
      <cdr:y>0.70462</cdr:y>
    </cdr:from>
    <cdr:to>
      <cdr:x>0.81845</cdr:x>
      <cdr:y>0.74046</cdr:y>
    </cdr:to>
    <cdr:sp macro="" textlink="">
      <cdr:nvSpPr>
        <cdr:cNvPr id="28" name="กล่องข้อความ 27"/>
        <cdr:cNvSpPr txBox="1"/>
      </cdr:nvSpPr>
      <cdr:spPr>
        <a:xfrm xmlns:a="http://schemas.openxmlformats.org/drawingml/2006/main">
          <a:off x="6194259" y="3805939"/>
          <a:ext cx="547889" cy="193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9.28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0.80077</cdr:x>
      <cdr:y>0.65938</cdr:y>
    </cdr:from>
    <cdr:to>
      <cdr:x>0.85189</cdr:x>
      <cdr:y>0.70419</cdr:y>
    </cdr:to>
    <cdr:sp macro="" textlink="">
      <cdr:nvSpPr>
        <cdr:cNvPr id="29" name="กล่องข้อความ 28"/>
        <cdr:cNvSpPr txBox="1"/>
      </cdr:nvSpPr>
      <cdr:spPr>
        <a:xfrm xmlns:a="http://schemas.openxmlformats.org/drawingml/2006/main">
          <a:off x="6596492" y="3561596"/>
          <a:ext cx="421142" cy="24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50.58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0.8264</cdr:x>
      <cdr:y>0.52941</cdr:y>
    </cdr:from>
    <cdr:to>
      <cdr:x>0.88333</cdr:x>
      <cdr:y>0.58788</cdr:y>
    </cdr:to>
    <cdr:sp macro="" textlink="">
      <cdr:nvSpPr>
        <cdr:cNvPr id="30" name="กล่องข้อความ 29"/>
        <cdr:cNvSpPr txBox="1"/>
      </cdr:nvSpPr>
      <cdr:spPr>
        <a:xfrm xmlns:a="http://schemas.openxmlformats.org/drawingml/2006/main">
          <a:off x="6807668" y="2859574"/>
          <a:ext cx="468911" cy="315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72.23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0.85877</cdr:x>
      <cdr:y>0.55488</cdr:y>
    </cdr:from>
    <cdr:to>
      <cdr:x>0.93343</cdr:x>
      <cdr:y>0.59383</cdr:y>
    </cdr:to>
    <cdr:sp macro="" textlink="">
      <cdr:nvSpPr>
        <cdr:cNvPr id="31" name="กล่องข้อความ 30"/>
        <cdr:cNvSpPr txBox="1"/>
      </cdr:nvSpPr>
      <cdr:spPr>
        <a:xfrm xmlns:a="http://schemas.openxmlformats.org/drawingml/2006/main" flipH="1">
          <a:off x="7074277" y="2997139"/>
          <a:ext cx="614996" cy="210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78.32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0.89913</cdr:x>
      <cdr:y>0.40956</cdr:y>
    </cdr:from>
    <cdr:to>
      <cdr:x>0.95187</cdr:x>
      <cdr:y>0.44844</cdr:y>
    </cdr:to>
    <cdr:sp macro="" textlink="">
      <cdr:nvSpPr>
        <cdr:cNvPr id="32" name="กล่องข้อความ 31"/>
        <cdr:cNvSpPr txBox="1"/>
      </cdr:nvSpPr>
      <cdr:spPr>
        <a:xfrm xmlns:a="http://schemas.openxmlformats.org/drawingml/2006/main">
          <a:off x="7406727" y="2212211"/>
          <a:ext cx="434456" cy="21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81.35</a:t>
          </a:r>
          <a:endParaRPr lang="th-TH" sz="1200" b="1" dirty="0">
            <a:solidFill>
              <a:schemeClr val="tx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2522-2C95-439D-B024-9DA5B19B4E2F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2C8E4-2C91-436B-A90B-49DAAEB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99A7E-4A36-461C-9237-5BBF34F906A3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99A7E-4A36-461C-9237-5BBF34F906A3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96DA8-BCA8-4F1F-BC49-4E7B7A0177B2}" type="slidenum">
              <a:rPr lang="th-TH" smtClean="0">
                <a:solidFill>
                  <a:prstClr val="black"/>
                </a:solidFill>
              </a:rPr>
              <a:pPr/>
              <a:t>36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2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1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01BF-A091-B10F-01CE-B8AA5E263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025E0-5968-E4F4-3AF3-0C93D1A10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932DC-B86D-306E-D081-E9C4E178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94E7-B86E-9856-9FD9-948E5E87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3567-0946-A52F-7381-895393B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6086-7DE6-4A72-A1E9-00ACC3EA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8E5EE-2DB7-B28D-EC1B-458CC5EE7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90A5-5C90-0336-BBE1-4A86A93F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E35B-FDE1-2EFB-ACBC-B0F460A4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8E31-47CE-117B-4D32-E15C88FF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296EB-D0C4-A4BD-CA25-E9069177F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D279B-0295-17BE-CA79-C34F7DDC2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26D7-ADF3-A03C-FA78-73888649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015B-1A96-5175-14F6-FF3E5446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2D34-97B8-1F80-F53F-0829A612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AF4F7DE-3723-E901-EA73-0D890E4F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</p:spPr>
        <p:txBody>
          <a:bodyPr/>
          <a:lstStyle/>
          <a:p>
            <a:fld id="{45E68964-9426-4831-8F17-B89633F7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CE6C-50D0-D26E-4E9A-1BD1355F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BED2C-0FEB-7690-779A-4891894E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5484F-A224-F91F-CC0A-9D752991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841F0-47AB-62DA-0FEA-408DB7B6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1A63-EFEA-FB65-331F-93E0E37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F87D-8529-9B9A-32EA-5128C504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70877-B480-9A78-0499-074E50E7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64DE9-F302-F475-F82C-EF8D859E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5E63-8A0D-3E66-C870-02C50E75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614D-E5DB-A146-D98B-81AADC7D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F2CE-3533-24FE-AC6F-10CAABC3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616B-6FDE-E8DB-A217-16CBDFA51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3AD2C-747C-E09F-BAF8-D8647AC2E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42C18-2F17-63A3-A73F-C55902DC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E0B34-9A85-D9DB-AF8D-03FB1C8F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F719-F9B8-9431-E9CA-290C4289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9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1B6D-4CF8-BBD4-389C-C6B28A00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6B5E0-9FBF-9CEF-CED3-D357B25D9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E551B-2FAD-3B38-03AA-5B99411B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DE561-6B28-A755-0EC3-21BE071D8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3FE4-EC60-1E28-ED96-355346BFA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FDE37-04FC-4822-77DB-1617EB36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913D0-CA1D-4E3C-31CD-E5954354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DAA87-6E46-83B2-90D0-FC7CEC39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37DA-5F2D-364B-78F3-8D5CA58A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14D00-652E-80AA-F381-2FE9F261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3118E-D225-2C24-DAD3-53AA923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60804-FAEE-A077-3A31-25874A4D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3B170-EF67-824A-09C6-97468213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1CA44-5161-4CF6-DF2D-71E7383A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CDE7E-006D-191E-DE8E-8486CA29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8888-9406-007F-C70C-9B067655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BF39-B643-BCED-ACBD-925C1E9D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3A0BD-2DDC-143A-005B-93AABDCBB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6FC86-C655-1958-F9F5-CE32B417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03049-366A-3CA3-8A69-C79281F3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6DD55-5FAA-1439-330C-C50F2ABF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639A-B8CC-6C85-AF8A-E3B0B85C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B08C3-FD82-CA7B-3054-7225D7E54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5C37E-AD7D-1D46-FFCD-CB5320FE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81018-1F38-51BD-D21C-DCDA110A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654D9-563A-CE84-33E7-566EBF99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263DF-C9A6-E8B3-1492-BDAF927F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01E3F-D22C-9A7C-170B-7A3473C7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71834-01D9-FD8A-4A49-E07D567D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5D00-DAC1-80D9-5F58-E3FE29678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0D7A-E6BD-473B-82C6-38A79988808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AB20-0BC5-79F3-2C3F-946654A70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D3ADE-AA2D-899D-5861-9721EA4D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CBC903B-7718-97B2-84A4-9E0973C59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85" y="188"/>
            <a:ext cx="9144230" cy="68576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711D9F-96A2-EDB9-A02A-C731A6ED9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287031" y="3027460"/>
            <a:ext cx="11666130" cy="2377553"/>
          </a:xfrm>
          <a:prstGeom prst="rect">
            <a:avLst/>
          </a:prstGeom>
        </p:spPr>
      </p:pic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7" y="343776"/>
            <a:ext cx="1241709" cy="1756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B85C34-D72D-D1A2-8260-98345372B019}"/>
              </a:ext>
            </a:extLst>
          </p:cNvPr>
          <p:cNvSpPr txBox="1"/>
          <p:nvPr/>
        </p:nvSpPr>
        <p:spPr>
          <a:xfrm>
            <a:off x="2136094" y="3222681"/>
            <a:ext cx="7471771" cy="2554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39"/>
            <a:endParaRPr lang="en-US" altLang="zh-CN" sz="3999" b="1" dirty="0">
              <a:solidFill>
                <a:prstClr val="white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  <a:p>
            <a:pPr algn="ctr" defTabSz="457139"/>
            <a:r>
              <a:rPr lang="en-US" altLang="zh-CN" sz="7999" b="1" dirty="0">
                <a:solidFill>
                  <a:prstClr val="white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 </a:t>
            </a:r>
            <a:r>
              <a:rPr lang="th-TH" altLang="zh-CN" sz="7999" b="1" dirty="0">
                <a:solidFill>
                  <a:prstClr val="white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อายุรกรรม </a:t>
            </a:r>
          </a:p>
          <a:p>
            <a:pPr algn="ctr" defTabSz="457139"/>
            <a:r>
              <a:rPr lang="th-TH" altLang="zh-CN" sz="3999" b="1" dirty="0">
                <a:solidFill>
                  <a:prstClr val="white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prstClr val="white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508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6" y="188792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9143" y="288384"/>
            <a:ext cx="491574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3427759" y="1429000"/>
            <a:ext cx="5336483" cy="545727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แผนการพัฒนาคุณภาพ การวิจัย นวัตกรรม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C7B2DE67-C139-54A8-0C63-18EED025B7D7}"/>
              </a:ext>
            </a:extLst>
          </p:cNvPr>
          <p:cNvSpPr/>
          <p:nvPr/>
        </p:nvSpPr>
        <p:spPr>
          <a:xfrm>
            <a:off x="1738748" y="2158750"/>
            <a:ext cx="8714505" cy="4069495"/>
          </a:xfrm>
          <a:prstGeom prst="roundRect">
            <a:avLst>
              <a:gd name="adj" fmla="val 10290"/>
            </a:avLst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850" tIns="0" rIns="108850" bIns="0" anchor="ctr">
            <a:noAutofit/>
          </a:bodyPr>
          <a:lstStyle/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1. พัฒนา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Intermediate  care  </a:t>
            </a: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โรงพยาบาลระดับ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M </a:t>
            </a: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ในการดูแลผู้ป่วย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Stroke</a:t>
            </a:r>
            <a:endParaRPr lang="th-TH" sz="2275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2. พัฒนาระบบฐานข้อมูลการดูแลต่อเนื่องผู้ป่วย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Stroke</a:t>
            </a: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ให้เชื่อมโยงในเครือข่าย</a:t>
            </a:r>
          </a:p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3. พัฒนาระบบการดูแลผู้ป่วย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Intracerebral hemorrhage </a:t>
            </a: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ในโรงพยาบาลและระบบการดูแลต่อเนื่อง</a:t>
            </a:r>
          </a:p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  ในระดับ รพช.</a:t>
            </a:r>
          </a:p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4. พัฒนาแนวทางการป้องกันปอดอักเสบจากการใช้เครื่องช่วยหายใจด้วย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VAP Bundle</a:t>
            </a:r>
          </a:p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5. มีระบบ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Consult </a:t>
            </a: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ทางโทรศัพท์ โดยระบุชื่อผู้ให้คำปรึกษา ทั้ง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OPD </a:t>
            </a: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หรือ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Ward</a:t>
            </a:r>
          </a:p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6. พัฒนาระบบส่งต่อ รพ.สต. ในพื้นที่ และข้อมูลย้อนกลับ เพื่อติดตามผลการรักษา</a:t>
            </a:r>
          </a:p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7. การนัด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Echocardiogram </a:t>
            </a: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 แจ้งผลตรวจทางไลน์</a:t>
            </a:r>
          </a:p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8. พัฒนาระบบการจอง  </a:t>
            </a:r>
            <a:r>
              <a:rPr lang="af-ZA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ICU online</a:t>
            </a:r>
          </a:p>
          <a:p>
            <a:pPr marL="258879">
              <a:lnSpc>
                <a:spcPts val="2655"/>
              </a:lnSpc>
            </a:pPr>
            <a:r>
              <a:rPr lang="th-TH" sz="2275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9. พัฒนาและออกแบบระบบการให้ความรู้แก่กลุ่มเสี่ยงและอสม.</a:t>
            </a:r>
          </a:p>
        </p:txBody>
      </p:sp>
    </p:spTree>
    <p:extLst>
      <p:ext uri="{BB962C8B-B14F-4D97-AF65-F5344CB8AC3E}">
        <p14:creationId xmlns:p14="http://schemas.microsoft.com/office/powerpoint/2010/main" val="19585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2955385" y="324589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056979" y="324589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2994117" y="324588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073564" y="424180"/>
            <a:ext cx="491574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3427759" y="1649686"/>
            <a:ext cx="5336483" cy="975886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ข้อมูลคุณภาพของแต่ละโรค/หัตถการ</a:t>
            </a:r>
            <a:br>
              <a:rPr lang="th-TH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</a:br>
            <a:r>
              <a:rPr lang="th-TH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</a:t>
            </a:r>
            <a:r>
              <a:rPr lang="af-ZA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Clinical Tracer, Clinical Quality Summary)</a:t>
            </a:r>
            <a:endParaRPr lang="th-TH" altLang="en-US" sz="2844" b="1" dirty="0">
              <a:solidFill>
                <a:prstClr val="black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C7B2DE67-C139-54A8-0C63-18EED025B7D7}"/>
              </a:ext>
            </a:extLst>
          </p:cNvPr>
          <p:cNvSpPr/>
          <p:nvPr/>
        </p:nvSpPr>
        <p:spPr>
          <a:xfrm>
            <a:off x="1738748" y="3053274"/>
            <a:ext cx="8714505" cy="1169025"/>
          </a:xfrm>
          <a:prstGeom prst="roundRect">
            <a:avLst>
              <a:gd name="adj" fmla="val 10290"/>
            </a:avLst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850" tIns="0" rIns="108850" bIns="0" anchor="ctr">
            <a:noAutofit/>
          </a:bodyPr>
          <a:lstStyle/>
          <a:p>
            <a:pPr marL="258879" algn="ctr">
              <a:lnSpc>
                <a:spcPts val="2655"/>
              </a:lnSpc>
            </a:pPr>
            <a:r>
              <a:rPr lang="af-ZA" sz="3413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Clinical Tracer   Sepsis</a:t>
            </a:r>
            <a:endParaRPr lang="th-TH" sz="3413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0527F3-579B-762A-4651-56B84FAF4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97" y="6017810"/>
            <a:ext cx="1987503" cy="6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สี่เหลี่ยมผืนผ้า: มุมมน 68">
            <a:extLst>
              <a:ext uri="{FF2B5EF4-FFF2-40B4-BE49-F238E27FC236}">
                <a16:creationId xmlns:a16="http://schemas.microsoft.com/office/drawing/2014/main" id="{B53C4F4C-2053-0CB7-740C-012FD4AD6887}"/>
              </a:ext>
            </a:extLst>
          </p:cNvPr>
          <p:cNvSpPr/>
          <p:nvPr/>
        </p:nvSpPr>
        <p:spPr>
          <a:xfrm>
            <a:off x="565949" y="4453115"/>
            <a:ext cx="10855396" cy="1843405"/>
          </a:xfrm>
          <a:prstGeom prst="roundRect">
            <a:avLst>
              <a:gd name="adj" fmla="val 9746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68" name="สี่เหลี่ยมผืนผ้า: มุมมน 67">
            <a:extLst>
              <a:ext uri="{FF2B5EF4-FFF2-40B4-BE49-F238E27FC236}">
                <a16:creationId xmlns:a16="http://schemas.microsoft.com/office/drawing/2014/main" id="{08192EA5-FCBB-C681-8069-FCAFA1C9C067}"/>
              </a:ext>
            </a:extLst>
          </p:cNvPr>
          <p:cNvSpPr/>
          <p:nvPr/>
        </p:nvSpPr>
        <p:spPr>
          <a:xfrm>
            <a:off x="565949" y="1455378"/>
            <a:ext cx="10855396" cy="2383267"/>
          </a:xfrm>
          <a:prstGeom prst="roundRect">
            <a:avLst>
              <a:gd name="adj" fmla="val 9746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0BD8746-0A03-700D-D64C-A6D54526D946}"/>
              </a:ext>
            </a:extLst>
          </p:cNvPr>
          <p:cNvSpPr/>
          <p:nvPr/>
        </p:nvSpPr>
        <p:spPr>
          <a:xfrm>
            <a:off x="787577" y="4068468"/>
            <a:ext cx="4391445" cy="827531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10240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lnSpc>
                <a:spcPts val="237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ประเด็น/ความท้าทาย/ความเสี่ยงที่สำคัญ</a:t>
            </a:r>
          </a:p>
          <a:p>
            <a:pPr algn="ctr" defTabSz="866943" eaLnBrk="0" fontAlgn="base" hangingPunct="0">
              <a:lnSpc>
                <a:spcPts val="237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การดูแลและบริการที่มีความเสี่ยงสูง 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DEA668A-BB44-905F-477A-25DF99DCBF2A}"/>
              </a:ext>
            </a:extLst>
          </p:cNvPr>
          <p:cNvSpPr/>
          <p:nvPr/>
        </p:nvSpPr>
        <p:spPr>
          <a:xfrm>
            <a:off x="795529" y="1140661"/>
            <a:ext cx="1340565" cy="606960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บริบท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241491"/>
            <a:ext cx="5935065" cy="980493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241491"/>
            <a:ext cx="1149451" cy="9804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7" y="242663"/>
            <a:ext cx="1178376" cy="1002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540062" y="330522"/>
            <a:ext cx="4560006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E17F5-84BC-DBF0-4939-8EC10C9C6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34" y="4656604"/>
            <a:ext cx="10633768" cy="14346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6087" tIns="43044" rIns="86087" bIns="43044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                                                                                    เพื่อลดอัตราการเสียชีวิตของผู้ป่วย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Sepsis </a:t>
            </a:r>
            <a:endParaRPr lang="th-TH" sz="2000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f-ZA" sz="758" dirty="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f-ZA" sz="2000" b="1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Process :  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มีการปรับ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CPG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และ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CNPG 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ใหม่ ใช้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NEWS Score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ประเมิน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Early Warning Signs 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ร่วมกับการเจาะ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Lactate (Point of Care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Testing, POCT )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นำสู่การปฏิบัติอย่างครอบคลุม มีการจัดตั้ง 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Rapid Response Team (RRT)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ในการดูแลผู้ป่วยฉุกเฉินหรือดูแลผู้ป่วยก่อนวิกฤต </a:t>
            </a:r>
            <a:r>
              <a:rPr lang="th-TH" sz="2000" dirty="0" err="1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การทำ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หัตถการที่มีความเสี่ยงสูง มีระบบการ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Consult </a:t>
            </a:r>
            <a:r>
              <a:rPr lang="th-TH" sz="2000" dirty="0" err="1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การทำ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C-Line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ในผู้ป่วยภาวะวิกฤต </a:t>
            </a:r>
            <a:r>
              <a:rPr lang="th-TH" sz="2000" dirty="0" err="1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การทำ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CRRT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เพื่อลดการเสียชีวิตของผู้ป่วย </a:t>
            </a:r>
            <a:r>
              <a:rPr lang="af-ZA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Sepsis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โดยมีแนวทาง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FFCE5AB-0B23-12D0-3FB8-AA75EC239B66}"/>
              </a:ext>
            </a:extLst>
          </p:cNvPr>
          <p:cNvSpPr txBox="1"/>
          <p:nvPr/>
        </p:nvSpPr>
        <p:spPr>
          <a:xfrm>
            <a:off x="788289" y="1790418"/>
            <a:ext cx="10615422" cy="2006611"/>
          </a:xfrm>
          <a:prstGeom prst="rect">
            <a:avLst/>
          </a:prstGeom>
          <a:noFill/>
        </p:spPr>
        <p:txBody>
          <a:bodyPr wrap="square" lIns="114783" tIns="57390" rIns="114783" bIns="57390">
            <a:spAutoFit/>
          </a:bodyPr>
          <a:lstStyle/>
          <a:p>
            <a:pPr indent="573871">
              <a:lnSpc>
                <a:spcPts val="2086"/>
              </a:lnSpc>
            </a:pP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 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PCT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อายุรกรรมมีกลุ่มผู้ป่วย 5โรคสำคัญคือ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Stroke, STEMI, Pneumonia,  ESRD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และ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Sepsis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ดูแลผู้ป่วยที่มีความเสี่ยงสูง เช่น ผู้ป่วยที่มีภาวะ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Sepsis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มีการปรับ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CPG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และ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CNPG 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ใหม่ ใช้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NEWS Score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ประเมิน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Early warning 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ร่วมกับ การเจาะ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Lactate (POCT) 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และพัฒนาศักยภาพบุคลากรควบคู่กัน สามารถคัดกรองผู้ป่วยได้อย่างทันท่วงที</a:t>
            </a:r>
          </a:p>
          <a:p>
            <a:pPr indent="573871">
              <a:lnSpc>
                <a:spcPts val="2086"/>
              </a:lnSpc>
            </a:pP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  ผู้ป่วย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STEMI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หลังจากให้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SK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ที่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ER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จะ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Refer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ที่ รพ.ขอนแก่น เพื่อทำ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PCI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จะส่ง ผลตรวจ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EKG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ไปทาง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Line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ล่วงหน้ามีการประสานส่งต่อข้อมูลโดยแพทย์พร้อมกับรายละเอียด การวินิจฉัย สภาวะผู้ป่วย หัตถการและการรักษาที่ให้แก่ผู้ป่วย ซึ่งส่งผลให้โรงพยาบาลปลายทางรักษาพยาบาลผู้ป่วยอย่างรวดเร็ว ส่วน</a:t>
            </a:r>
            <a:r>
              <a:rPr lang="th-TH" sz="1896" dirty="0" err="1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การทำ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หัตถการที่มีความเสี่ยงสูง มีระบบการ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Consult </a:t>
            </a:r>
            <a:r>
              <a:rPr lang="th-TH" sz="1896" dirty="0" err="1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การทำ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C-Line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ในผู้ป่วยระยะวิกฤต </a:t>
            </a:r>
            <a:r>
              <a:rPr lang="th-TH" sz="1896" dirty="0" err="1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การทำ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CRRT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เพื่อลดการเสียชีวิตของผู้ป่วย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Sepsis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และการจัดตั้ง </a:t>
            </a:r>
            <a:r>
              <a:rPr lang="af-ZA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RRT </a:t>
            </a:r>
            <a:r>
              <a:rPr lang="th-TH" sz="1896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ในการดูแลผู้ป่วยฉุกเฉินหรือดูแลผู้ป่วยก่อนวิกฤต โดยมีแนวทางปฏิบัติที่ชัดเจน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137204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0BD8746-0A03-700D-D64C-A6D54526D946}"/>
              </a:ext>
            </a:extLst>
          </p:cNvPr>
          <p:cNvSpPr/>
          <p:nvPr/>
        </p:nvSpPr>
        <p:spPr>
          <a:xfrm>
            <a:off x="3621059" y="1342216"/>
            <a:ext cx="4949883" cy="449486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68267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/>
            <a:r>
              <a:rPr lang="th-TH" alt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เป้าหมาย ปัจจัยขับเคลื่อน ตัวชี้วัด </a:t>
            </a:r>
            <a:r>
              <a:rPr lang="en-US" alt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Sepsis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300980"/>
            <a:ext cx="5840227" cy="92100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300980"/>
            <a:ext cx="1131084" cy="921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28222"/>
          <a:stretch/>
        </p:blipFill>
        <p:spPr>
          <a:xfrm>
            <a:off x="3342082" y="255658"/>
            <a:ext cx="1159545" cy="989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464762" y="370101"/>
            <a:ext cx="4557879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39"/>
            <a:r>
              <a:rPr lang="en-US" altLang="zh-CN" sz="4799" b="1" dirty="0">
                <a:solidFill>
                  <a:prstClr val="white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 </a:t>
            </a:r>
            <a:r>
              <a:rPr lang="th-TH" altLang="zh-CN" sz="4799" b="1" dirty="0">
                <a:solidFill>
                  <a:prstClr val="white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อายุรกรรม 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220388A9-5131-4AB7-3AD6-A55D2F9BC9D8}"/>
              </a:ext>
            </a:extLst>
          </p:cNvPr>
          <p:cNvSpPr txBox="1"/>
          <p:nvPr/>
        </p:nvSpPr>
        <p:spPr>
          <a:xfrm>
            <a:off x="1090731" y="1926966"/>
            <a:ext cx="1016519" cy="47462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90B09F79-0695-A910-C3B5-F704E10A09B1}"/>
              </a:ext>
            </a:extLst>
          </p:cNvPr>
          <p:cNvSpPr txBox="1"/>
          <p:nvPr/>
        </p:nvSpPr>
        <p:spPr>
          <a:xfrm>
            <a:off x="3439967" y="1930202"/>
            <a:ext cx="1696192" cy="47462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Drivers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485AFED5-B092-099A-B4F2-86A439291CA2}"/>
              </a:ext>
            </a:extLst>
          </p:cNvPr>
          <p:cNvSpPr txBox="1"/>
          <p:nvPr/>
        </p:nvSpPr>
        <p:spPr>
          <a:xfrm>
            <a:off x="5961072" y="1930202"/>
            <a:ext cx="1975115" cy="47462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Drivers</a:t>
            </a: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4B5AAEBC-00D9-C870-1067-ED1E57DA8DC5}"/>
              </a:ext>
            </a:extLst>
          </p:cNvPr>
          <p:cNvSpPr txBox="1"/>
          <p:nvPr/>
        </p:nvSpPr>
        <p:spPr>
          <a:xfrm>
            <a:off x="8585905" y="1930202"/>
            <a:ext cx="2812208" cy="47462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Interventions/Change Idea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BF8EF782-F5E7-C8A8-C72F-F3DA87481531}"/>
              </a:ext>
            </a:extLst>
          </p:cNvPr>
          <p:cNvSpPr/>
          <p:nvPr/>
        </p:nvSpPr>
        <p:spPr>
          <a:xfrm>
            <a:off x="738250" y="3945589"/>
            <a:ext cx="1638418" cy="6141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ลดอัตราการตายผู้ป่วย </a:t>
            </a:r>
            <a:r>
              <a:rPr lang="en-US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Sepsis</a:t>
            </a: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709CDAAD-59E1-49F2-EEC8-F7442FB5D243}"/>
              </a:ext>
            </a:extLst>
          </p:cNvPr>
          <p:cNvSpPr txBox="1"/>
          <p:nvPr/>
        </p:nvSpPr>
        <p:spPr>
          <a:xfrm>
            <a:off x="864904" y="4808030"/>
            <a:ext cx="1350050" cy="500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7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KPI: </a:t>
            </a: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อัตราการตายผู้ป่วย</a:t>
            </a:r>
          </a:p>
          <a:p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Sepsis</a:t>
            </a: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&lt; 30%</a:t>
            </a:r>
            <a:endParaRPr lang="th-TH" sz="1327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5" name="สี่เหลี่ยมผืนผ้า: มุมมน 44">
            <a:extLst>
              <a:ext uri="{FF2B5EF4-FFF2-40B4-BE49-F238E27FC236}">
                <a16:creationId xmlns:a16="http://schemas.microsoft.com/office/drawing/2014/main" id="{EBBB5EDE-7EC1-59B1-1866-0EA78C21BE6C}"/>
              </a:ext>
            </a:extLst>
          </p:cNvPr>
          <p:cNvSpPr/>
          <p:nvPr/>
        </p:nvSpPr>
        <p:spPr>
          <a:xfrm>
            <a:off x="3470855" y="2405239"/>
            <a:ext cx="1638418" cy="4996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การเข้าถึง</a:t>
            </a:r>
          </a:p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บริการรวดเร็ว</a:t>
            </a:r>
          </a:p>
        </p:txBody>
      </p:sp>
      <p:sp>
        <p:nvSpPr>
          <p:cNvPr id="46" name="สี่เหลี่ยมผืนผ้า: มุมมน 45">
            <a:extLst>
              <a:ext uri="{FF2B5EF4-FFF2-40B4-BE49-F238E27FC236}">
                <a16:creationId xmlns:a16="http://schemas.microsoft.com/office/drawing/2014/main" id="{F979AA93-0677-A12F-D741-15E616C9BABF}"/>
              </a:ext>
            </a:extLst>
          </p:cNvPr>
          <p:cNvSpPr/>
          <p:nvPr/>
        </p:nvSpPr>
        <p:spPr>
          <a:xfrm>
            <a:off x="3470855" y="4002809"/>
            <a:ext cx="1638418" cy="4996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68267" bIns="0" rtlCol="0" anchor="ctr"/>
          <a:lstStyle/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การดูแลรักษาที่มีคุณภาพ</a:t>
            </a:r>
          </a:p>
        </p:txBody>
      </p:sp>
      <p:sp>
        <p:nvSpPr>
          <p:cNvPr id="47" name="สี่เหลี่ยมผืนผ้า: มุมมน 46">
            <a:extLst>
              <a:ext uri="{FF2B5EF4-FFF2-40B4-BE49-F238E27FC236}">
                <a16:creationId xmlns:a16="http://schemas.microsoft.com/office/drawing/2014/main" id="{BB69E8B3-09ED-8F0E-903B-FEB0802EB44D}"/>
              </a:ext>
            </a:extLst>
          </p:cNvPr>
          <p:cNvSpPr/>
          <p:nvPr/>
        </p:nvSpPr>
        <p:spPr>
          <a:xfrm>
            <a:off x="3470855" y="5933038"/>
            <a:ext cx="1638418" cy="4996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68267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ได้รับการเสริม</a:t>
            </a:r>
          </a:p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พลังที่ดี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4116B35A-124F-E6AF-A6AC-1D1E629D9926}"/>
              </a:ext>
            </a:extLst>
          </p:cNvPr>
          <p:cNvSpPr txBox="1"/>
          <p:nvPr/>
        </p:nvSpPr>
        <p:spPr>
          <a:xfrm>
            <a:off x="3420630" y="2933066"/>
            <a:ext cx="1866247" cy="93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7"/>
              </a:lnSpc>
            </a:pPr>
            <a:r>
              <a:rPr lang="en-US" sz="1327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: 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ร้อยละการวินิจฉัยถูกต้อง</a:t>
            </a:r>
          </a:p>
          <a:p>
            <a:pPr>
              <a:lnSpc>
                <a:spcPts val="1327"/>
              </a:lnSpc>
            </a:pP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 ร้อยละการเจาะ 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H/C</a:t>
            </a:r>
          </a:p>
          <a:p>
            <a:pPr>
              <a:lnSpc>
                <a:spcPts val="1327"/>
              </a:lnSpc>
            </a:pP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3. ร้อยละการให้ 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ATB</a:t>
            </a:r>
          </a:p>
          <a:p>
            <a:pPr>
              <a:lnSpc>
                <a:spcPts val="1327"/>
              </a:lnSpc>
            </a:pP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4. ร้องละผู้ป่วยได้รับ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IV</a:t>
            </a: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Fluid</a:t>
            </a:r>
          </a:p>
          <a:p>
            <a:pPr>
              <a:lnSpc>
                <a:spcPts val="1327"/>
              </a:lnSpc>
            </a:pP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Resuscitate</a:t>
            </a: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F5C79519-A7AF-11DA-5855-AB89B97746C4}"/>
              </a:ext>
            </a:extLst>
          </p:cNvPr>
          <p:cNvSpPr txBox="1"/>
          <p:nvPr/>
        </p:nvSpPr>
        <p:spPr>
          <a:xfrm>
            <a:off x="3035944" y="4665117"/>
            <a:ext cx="2315057" cy="76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433471">
              <a:lnSpc>
                <a:spcPts val="1327"/>
              </a:lnSpc>
            </a:pPr>
            <a:r>
              <a:rPr lang="en-US" sz="1327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: 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ร้อยละการการเฝ้าระวังด้วย 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Early </a:t>
            </a:r>
          </a:p>
          <a:p>
            <a:pPr indent="-433471">
              <a:lnSpc>
                <a:spcPts val="1327"/>
              </a:lnSpc>
            </a:pP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warning sign</a:t>
            </a:r>
            <a:endParaRPr lang="th-TH" sz="1327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indent="-433471">
              <a:lnSpc>
                <a:spcPts val="1327"/>
              </a:lnSpc>
            </a:pP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 อัตราการตายผู้ป่วย 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Sepsis &lt; 30 %</a:t>
            </a:r>
          </a:p>
          <a:p>
            <a:pPr indent="-433471">
              <a:lnSpc>
                <a:spcPts val="1327"/>
              </a:lnSpc>
            </a:pPr>
            <a:r>
              <a:rPr lang="en-US" sz="1327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KPI :  </a:t>
            </a:r>
            <a:r>
              <a:rPr lang="en-US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1327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ร้อยละการได้รับข้อมูลการปฏิบัติตัว</a:t>
            </a:r>
          </a:p>
        </p:txBody>
      </p:sp>
      <p:sp>
        <p:nvSpPr>
          <p:cNvPr id="50" name="สี่เหลี่ยมผืนผ้า: มุมมน 49">
            <a:extLst>
              <a:ext uri="{FF2B5EF4-FFF2-40B4-BE49-F238E27FC236}">
                <a16:creationId xmlns:a16="http://schemas.microsoft.com/office/drawing/2014/main" id="{7583E733-AA07-0385-0E90-15B0A2F2E799}"/>
              </a:ext>
            </a:extLst>
          </p:cNvPr>
          <p:cNvSpPr/>
          <p:nvPr/>
        </p:nvSpPr>
        <p:spPr>
          <a:xfrm>
            <a:off x="6131030" y="2405239"/>
            <a:ext cx="1638418" cy="4980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Fast track</a:t>
            </a:r>
            <a:endParaRPr lang="th-TH" sz="170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1" name="สี่เหลี่ยมผืนผ้า: มุมมน 50">
            <a:extLst>
              <a:ext uri="{FF2B5EF4-FFF2-40B4-BE49-F238E27FC236}">
                <a16:creationId xmlns:a16="http://schemas.microsoft.com/office/drawing/2014/main" id="{DD85CF38-0A1B-C0EC-E37E-2026FAEDD71A}"/>
              </a:ext>
            </a:extLst>
          </p:cNvPr>
          <p:cNvSpPr/>
          <p:nvPr/>
        </p:nvSpPr>
        <p:spPr>
          <a:xfrm>
            <a:off x="6131030" y="3120694"/>
            <a:ext cx="1638418" cy="4980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EMS</a:t>
            </a:r>
            <a:endParaRPr lang="th-TH" sz="170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2" name="สี่เหลี่ยมผืนผ้า: มุมมน 51">
            <a:extLst>
              <a:ext uri="{FF2B5EF4-FFF2-40B4-BE49-F238E27FC236}">
                <a16:creationId xmlns:a16="http://schemas.microsoft.com/office/drawing/2014/main" id="{787CF6E2-BB4D-8C94-F49D-7A2A1A21C313}"/>
              </a:ext>
            </a:extLst>
          </p:cNvPr>
          <p:cNvSpPr/>
          <p:nvPr/>
        </p:nvSpPr>
        <p:spPr>
          <a:xfrm>
            <a:off x="6142416" y="4003623"/>
            <a:ext cx="1638418" cy="4980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68267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Monitor</a:t>
            </a:r>
            <a:endParaRPr lang="th-TH" sz="170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3" name="สี่เหลี่ยมผืนผ้า: มุมมน 52">
            <a:extLst>
              <a:ext uri="{FF2B5EF4-FFF2-40B4-BE49-F238E27FC236}">
                <a16:creationId xmlns:a16="http://schemas.microsoft.com/office/drawing/2014/main" id="{47E268CA-606D-76AE-A2F2-6EDA4FED088F}"/>
              </a:ext>
            </a:extLst>
          </p:cNvPr>
          <p:cNvSpPr/>
          <p:nvPr/>
        </p:nvSpPr>
        <p:spPr>
          <a:xfrm>
            <a:off x="6131030" y="5108820"/>
            <a:ext cx="1638418" cy="4996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68267" bIns="0" rtlCol="0" anchor="ctr"/>
          <a:lstStyle/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สมรรถนะ</a:t>
            </a:r>
          </a:p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ของบุคลากร</a:t>
            </a:r>
          </a:p>
        </p:txBody>
      </p:sp>
      <p:sp>
        <p:nvSpPr>
          <p:cNvPr id="54" name="สี่เหลี่ยมผืนผ้า: มุมมน 53">
            <a:extLst>
              <a:ext uri="{FF2B5EF4-FFF2-40B4-BE49-F238E27FC236}">
                <a16:creationId xmlns:a16="http://schemas.microsoft.com/office/drawing/2014/main" id="{6ABF63F3-288D-2337-AE1D-24CA58048D95}"/>
              </a:ext>
            </a:extLst>
          </p:cNvPr>
          <p:cNvSpPr/>
          <p:nvPr/>
        </p:nvSpPr>
        <p:spPr>
          <a:xfrm>
            <a:off x="6131030" y="5933038"/>
            <a:ext cx="1638418" cy="4996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68267" bIns="0" rtlCol="0" anchor="ctr"/>
          <a:lstStyle/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ระบบการวางแผน</a:t>
            </a:r>
          </a:p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จำหน่าย</a:t>
            </a:r>
          </a:p>
        </p:txBody>
      </p:sp>
      <p:sp>
        <p:nvSpPr>
          <p:cNvPr id="55" name="สี่เหลี่ยมผืนผ้า: มุมมน 54">
            <a:extLst>
              <a:ext uri="{FF2B5EF4-FFF2-40B4-BE49-F238E27FC236}">
                <a16:creationId xmlns:a16="http://schemas.microsoft.com/office/drawing/2014/main" id="{A06080FB-7447-ECAA-BD70-F86913557E8A}"/>
              </a:ext>
            </a:extLst>
          </p:cNvPr>
          <p:cNvSpPr/>
          <p:nvPr/>
        </p:nvSpPr>
        <p:spPr>
          <a:xfrm>
            <a:off x="9172800" y="2405239"/>
            <a:ext cx="1638418" cy="4996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34133" bIns="0" rtlCol="0" anchor="ctr"/>
          <a:lstStyle/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ทบทวน</a:t>
            </a:r>
          </a:p>
          <a:p>
            <a:pPr algn="ctr">
              <a:lnSpc>
                <a:spcPts val="1707"/>
              </a:lnSpc>
            </a:pP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CPG / NCPG</a:t>
            </a:r>
            <a:endParaRPr lang="th-TH" sz="170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6" name="สี่เหลี่ยมผืนผ้า: มุมมน 55">
            <a:extLst>
              <a:ext uri="{FF2B5EF4-FFF2-40B4-BE49-F238E27FC236}">
                <a16:creationId xmlns:a16="http://schemas.microsoft.com/office/drawing/2014/main" id="{8218416E-1FC0-ABBF-69CF-DB0739A241A6}"/>
              </a:ext>
            </a:extLst>
          </p:cNvPr>
          <p:cNvSpPr/>
          <p:nvPr/>
        </p:nvSpPr>
        <p:spPr>
          <a:xfrm>
            <a:off x="9172800" y="3121890"/>
            <a:ext cx="1638418" cy="4996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34133" bIns="0" rtlCol="0" anchor="ctr"/>
          <a:lstStyle/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 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Line Consult</a:t>
            </a:r>
          </a:p>
          <a:p>
            <a:pPr algn="ctr"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มีเบอร์โทรติดต่อ</a:t>
            </a:r>
          </a:p>
        </p:txBody>
      </p:sp>
      <p:sp>
        <p:nvSpPr>
          <p:cNvPr id="57" name="สี่เหลี่ยมผืนผ้า: มุมมน 56">
            <a:extLst>
              <a:ext uri="{FF2B5EF4-FFF2-40B4-BE49-F238E27FC236}">
                <a16:creationId xmlns:a16="http://schemas.microsoft.com/office/drawing/2014/main" id="{927E0DBD-35C4-3CA0-EC3E-E37694F32325}"/>
              </a:ext>
            </a:extLst>
          </p:cNvPr>
          <p:cNvSpPr/>
          <p:nvPr/>
        </p:nvSpPr>
        <p:spPr>
          <a:xfrm>
            <a:off x="9172800" y="5933038"/>
            <a:ext cx="1638418" cy="4996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34133" bIns="0" rtlCol="0" anchor="ctr"/>
          <a:lstStyle/>
          <a:p>
            <a:pPr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- ทบทวนแนวทาง</a:t>
            </a:r>
          </a:p>
          <a:p>
            <a:pPr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- การติดตามนิเทศ</a:t>
            </a:r>
          </a:p>
        </p:txBody>
      </p:sp>
      <p:sp>
        <p:nvSpPr>
          <p:cNvPr id="58" name="สี่เหลี่ยมผืนผ้า: มุมมน 57">
            <a:extLst>
              <a:ext uri="{FF2B5EF4-FFF2-40B4-BE49-F238E27FC236}">
                <a16:creationId xmlns:a16="http://schemas.microsoft.com/office/drawing/2014/main" id="{3D9093E6-63FD-0123-76FC-40D566EAFEF7}"/>
              </a:ext>
            </a:extLst>
          </p:cNvPr>
          <p:cNvSpPr/>
          <p:nvPr/>
        </p:nvSpPr>
        <p:spPr>
          <a:xfrm>
            <a:off x="9172800" y="3770371"/>
            <a:ext cx="1638418" cy="96455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34133" bIns="0" rtlCol="0" anchor="ctr"/>
          <a:lstStyle/>
          <a:p>
            <a:pPr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- ทบทวนแนวปฏิบัติ</a:t>
            </a:r>
          </a:p>
          <a:p>
            <a:pPr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การประเมิน 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SOS</a:t>
            </a: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 </a:t>
            </a:r>
          </a:p>
          <a:p>
            <a:pPr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การ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Record</a:t>
            </a:r>
            <a:endParaRPr lang="th-TH" sz="170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- การติดตามนิเทศ</a:t>
            </a:r>
          </a:p>
        </p:txBody>
      </p:sp>
      <p:sp>
        <p:nvSpPr>
          <p:cNvPr id="59" name="สี่เหลี่ยมผืนผ้า: มุมมน 58">
            <a:extLst>
              <a:ext uri="{FF2B5EF4-FFF2-40B4-BE49-F238E27FC236}">
                <a16:creationId xmlns:a16="http://schemas.microsoft.com/office/drawing/2014/main" id="{55A99518-E039-6540-6450-3825B5E04294}"/>
              </a:ext>
            </a:extLst>
          </p:cNvPr>
          <p:cNvSpPr/>
          <p:nvPr/>
        </p:nvSpPr>
        <p:spPr>
          <a:xfrm>
            <a:off x="9172800" y="4929672"/>
            <a:ext cx="1638418" cy="8579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34133" bIns="0" rtlCol="0" anchor="ctr"/>
          <a:lstStyle/>
          <a:p>
            <a:pPr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Ventilator Round</a:t>
            </a:r>
            <a:endParaRPr lang="th-TH" sz="170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อบรมวิกฤต 4 เดือน</a:t>
            </a:r>
          </a:p>
          <a:p>
            <a:pPr>
              <a:lnSpc>
                <a:spcPts val="1707"/>
              </a:lnSpc>
            </a:pPr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สอนหน้างาน</a:t>
            </a:r>
          </a:p>
        </p:txBody>
      </p:sp>
      <p:cxnSp>
        <p:nvCxnSpPr>
          <p:cNvPr id="61" name="ลูกศรเชื่อมต่อแบบตรง 60">
            <a:extLst>
              <a:ext uri="{FF2B5EF4-FFF2-40B4-BE49-F238E27FC236}">
                <a16:creationId xmlns:a16="http://schemas.microsoft.com/office/drawing/2014/main" id="{1B603294-F76C-547E-A7FA-15550EBFBEE2}"/>
              </a:ext>
            </a:extLst>
          </p:cNvPr>
          <p:cNvCxnSpPr>
            <a:cxnSpLocks/>
            <a:stCxn id="50" idx="3"/>
            <a:endCxn id="55" idx="1"/>
          </p:cNvCxnSpPr>
          <p:nvPr/>
        </p:nvCxnSpPr>
        <p:spPr>
          <a:xfrm>
            <a:off x="7769447" y="2654263"/>
            <a:ext cx="1403352" cy="814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>
            <a:extLst>
              <a:ext uri="{FF2B5EF4-FFF2-40B4-BE49-F238E27FC236}">
                <a16:creationId xmlns:a16="http://schemas.microsoft.com/office/drawing/2014/main" id="{39750EA1-21E7-AE69-E862-5E1E411D3F35}"/>
              </a:ext>
            </a:extLst>
          </p:cNvPr>
          <p:cNvCxnSpPr>
            <a:cxnSpLocks/>
            <a:stCxn id="50" idx="3"/>
            <a:endCxn id="56" idx="1"/>
          </p:cNvCxnSpPr>
          <p:nvPr/>
        </p:nvCxnSpPr>
        <p:spPr>
          <a:xfrm>
            <a:off x="7769447" y="2654262"/>
            <a:ext cx="1403352" cy="717466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>
            <a:extLst>
              <a:ext uri="{FF2B5EF4-FFF2-40B4-BE49-F238E27FC236}">
                <a16:creationId xmlns:a16="http://schemas.microsoft.com/office/drawing/2014/main" id="{9BCBC2D1-06AB-A685-C12A-B552B3760AAC}"/>
              </a:ext>
            </a:extLst>
          </p:cNvPr>
          <p:cNvCxnSpPr>
            <a:cxnSpLocks/>
            <a:stCxn id="51" idx="3"/>
            <a:endCxn id="56" idx="1"/>
          </p:cNvCxnSpPr>
          <p:nvPr/>
        </p:nvCxnSpPr>
        <p:spPr>
          <a:xfrm>
            <a:off x="7769447" y="3369718"/>
            <a:ext cx="1403352" cy="2011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>
            <a:extLst>
              <a:ext uri="{FF2B5EF4-FFF2-40B4-BE49-F238E27FC236}">
                <a16:creationId xmlns:a16="http://schemas.microsoft.com/office/drawing/2014/main" id="{8D57ECD7-1525-043E-B843-79E1CC252A8D}"/>
              </a:ext>
            </a:extLst>
          </p:cNvPr>
          <p:cNvCxnSpPr>
            <a:cxnSpLocks/>
            <a:stCxn id="52" idx="3"/>
            <a:endCxn id="58" idx="1"/>
          </p:cNvCxnSpPr>
          <p:nvPr/>
        </p:nvCxnSpPr>
        <p:spPr>
          <a:xfrm>
            <a:off x="7780834" y="4252647"/>
            <a:ext cx="1391966" cy="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ลูกศรเชื่อมต่อแบบตรง 68">
            <a:extLst>
              <a:ext uri="{FF2B5EF4-FFF2-40B4-BE49-F238E27FC236}">
                <a16:creationId xmlns:a16="http://schemas.microsoft.com/office/drawing/2014/main" id="{BE2B16E8-A918-83CA-7068-AC2E4CA1FCA8}"/>
              </a:ext>
            </a:extLst>
          </p:cNvPr>
          <p:cNvCxnSpPr>
            <a:cxnSpLocks/>
            <a:stCxn id="53" idx="3"/>
            <a:endCxn id="59" idx="1"/>
          </p:cNvCxnSpPr>
          <p:nvPr/>
        </p:nvCxnSpPr>
        <p:spPr>
          <a:xfrm>
            <a:off x="7769447" y="5358658"/>
            <a:ext cx="1403352" cy="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ลูกศรเชื่อมต่อแบบตรง 70">
            <a:extLst>
              <a:ext uri="{FF2B5EF4-FFF2-40B4-BE49-F238E27FC236}">
                <a16:creationId xmlns:a16="http://schemas.microsoft.com/office/drawing/2014/main" id="{5D84B1B9-E876-8D87-8147-2B8CBE9BE5CB}"/>
              </a:ext>
            </a:extLst>
          </p:cNvPr>
          <p:cNvCxnSpPr>
            <a:cxnSpLocks/>
            <a:stCxn id="54" idx="3"/>
            <a:endCxn id="57" idx="1"/>
          </p:cNvCxnSpPr>
          <p:nvPr/>
        </p:nvCxnSpPr>
        <p:spPr>
          <a:xfrm>
            <a:off x="7769447" y="6182876"/>
            <a:ext cx="1403352" cy="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>
            <a:extLst>
              <a:ext uri="{FF2B5EF4-FFF2-40B4-BE49-F238E27FC236}">
                <a16:creationId xmlns:a16="http://schemas.microsoft.com/office/drawing/2014/main" id="{94E0FA35-A68F-753B-678B-BFF8BF69D206}"/>
              </a:ext>
            </a:extLst>
          </p:cNvPr>
          <p:cNvCxnSpPr>
            <a:cxnSpLocks/>
            <a:stCxn id="50" idx="1"/>
            <a:endCxn id="45" idx="3"/>
          </p:cNvCxnSpPr>
          <p:nvPr/>
        </p:nvCxnSpPr>
        <p:spPr>
          <a:xfrm flipH="1">
            <a:off x="5109272" y="2654263"/>
            <a:ext cx="1021757" cy="814"/>
          </a:xfrm>
          <a:prstGeom prst="line">
            <a:avLst/>
          </a:prstGeom>
          <a:ln w="19050">
            <a:solidFill>
              <a:srgbClr val="996633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>
            <a:extLst>
              <a:ext uri="{FF2B5EF4-FFF2-40B4-BE49-F238E27FC236}">
                <a16:creationId xmlns:a16="http://schemas.microsoft.com/office/drawing/2014/main" id="{A1A7F27C-6009-EB71-8F7F-30B1B27C0F64}"/>
              </a:ext>
            </a:extLst>
          </p:cNvPr>
          <p:cNvCxnSpPr>
            <a:cxnSpLocks/>
            <a:endCxn id="45" idx="3"/>
          </p:cNvCxnSpPr>
          <p:nvPr/>
        </p:nvCxnSpPr>
        <p:spPr>
          <a:xfrm flipH="1" flipV="1">
            <a:off x="5109273" y="2655077"/>
            <a:ext cx="1000972" cy="641190"/>
          </a:xfrm>
          <a:prstGeom prst="line">
            <a:avLst/>
          </a:prstGeom>
          <a:ln w="19050">
            <a:solidFill>
              <a:srgbClr val="996633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>
            <a:extLst>
              <a:ext uri="{FF2B5EF4-FFF2-40B4-BE49-F238E27FC236}">
                <a16:creationId xmlns:a16="http://schemas.microsoft.com/office/drawing/2014/main" id="{2783BE0F-CB9C-BA70-283E-D895A29BE61E}"/>
              </a:ext>
            </a:extLst>
          </p:cNvPr>
          <p:cNvCxnSpPr>
            <a:cxnSpLocks/>
            <a:stCxn id="52" idx="1"/>
            <a:endCxn id="46" idx="3"/>
          </p:cNvCxnSpPr>
          <p:nvPr/>
        </p:nvCxnSpPr>
        <p:spPr>
          <a:xfrm flipH="1">
            <a:off x="5109273" y="4252647"/>
            <a:ext cx="1033143" cy="0"/>
          </a:xfrm>
          <a:prstGeom prst="line">
            <a:avLst/>
          </a:prstGeom>
          <a:ln w="19050">
            <a:solidFill>
              <a:srgbClr val="996633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>
            <a:extLst>
              <a:ext uri="{FF2B5EF4-FFF2-40B4-BE49-F238E27FC236}">
                <a16:creationId xmlns:a16="http://schemas.microsoft.com/office/drawing/2014/main" id="{E49349F5-C04B-C43D-5E48-1FD4BC250B6C}"/>
              </a:ext>
            </a:extLst>
          </p:cNvPr>
          <p:cNvCxnSpPr>
            <a:cxnSpLocks/>
            <a:stCxn id="53" idx="1"/>
            <a:endCxn id="46" idx="3"/>
          </p:cNvCxnSpPr>
          <p:nvPr/>
        </p:nvCxnSpPr>
        <p:spPr>
          <a:xfrm flipH="1" flipV="1">
            <a:off x="5109272" y="4252647"/>
            <a:ext cx="1021757" cy="1106011"/>
          </a:xfrm>
          <a:prstGeom prst="line">
            <a:avLst/>
          </a:prstGeom>
          <a:ln w="19050">
            <a:solidFill>
              <a:srgbClr val="996633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>
            <a:extLst>
              <a:ext uri="{FF2B5EF4-FFF2-40B4-BE49-F238E27FC236}">
                <a16:creationId xmlns:a16="http://schemas.microsoft.com/office/drawing/2014/main" id="{15D7989B-6EBF-BF84-0C40-4D3BE4041993}"/>
              </a:ext>
            </a:extLst>
          </p:cNvPr>
          <p:cNvCxnSpPr>
            <a:stCxn id="47" idx="3"/>
            <a:endCxn id="54" idx="1"/>
          </p:cNvCxnSpPr>
          <p:nvPr/>
        </p:nvCxnSpPr>
        <p:spPr>
          <a:xfrm>
            <a:off x="5109272" y="6182876"/>
            <a:ext cx="1021757" cy="0"/>
          </a:xfrm>
          <a:prstGeom prst="line">
            <a:avLst/>
          </a:prstGeom>
          <a:ln w="19050">
            <a:solidFill>
              <a:srgbClr val="996633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ตัวเชื่อมต่อตรง 84">
            <a:extLst>
              <a:ext uri="{FF2B5EF4-FFF2-40B4-BE49-F238E27FC236}">
                <a16:creationId xmlns:a16="http://schemas.microsoft.com/office/drawing/2014/main" id="{83002B2E-8A82-C05E-167A-DAA6F1695279}"/>
              </a:ext>
            </a:extLst>
          </p:cNvPr>
          <p:cNvCxnSpPr>
            <a:stCxn id="45" idx="1"/>
            <a:endCxn id="6" idx="3"/>
          </p:cNvCxnSpPr>
          <p:nvPr/>
        </p:nvCxnSpPr>
        <p:spPr>
          <a:xfrm flipH="1">
            <a:off x="2376668" y="2655077"/>
            <a:ext cx="1094187" cy="1597570"/>
          </a:xfrm>
          <a:prstGeom prst="line">
            <a:avLst/>
          </a:prstGeom>
          <a:ln w="19050">
            <a:solidFill>
              <a:srgbClr val="996633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>
            <a:extLst>
              <a:ext uri="{FF2B5EF4-FFF2-40B4-BE49-F238E27FC236}">
                <a16:creationId xmlns:a16="http://schemas.microsoft.com/office/drawing/2014/main" id="{172BB198-2F1F-A137-4692-A1D24E6524A1}"/>
              </a:ext>
            </a:extLst>
          </p:cNvPr>
          <p:cNvCxnSpPr>
            <a:stCxn id="46" idx="1"/>
            <a:endCxn id="6" idx="3"/>
          </p:cNvCxnSpPr>
          <p:nvPr/>
        </p:nvCxnSpPr>
        <p:spPr>
          <a:xfrm flipH="1">
            <a:off x="2376668" y="4252647"/>
            <a:ext cx="1094187" cy="0"/>
          </a:xfrm>
          <a:prstGeom prst="line">
            <a:avLst/>
          </a:prstGeom>
          <a:ln w="19050">
            <a:solidFill>
              <a:srgbClr val="996633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ตัวเชื่อมต่อตรง 88">
            <a:extLst>
              <a:ext uri="{FF2B5EF4-FFF2-40B4-BE49-F238E27FC236}">
                <a16:creationId xmlns:a16="http://schemas.microsoft.com/office/drawing/2014/main" id="{066184FC-456C-A7F5-C22B-4598B154CE0B}"/>
              </a:ext>
            </a:extLst>
          </p:cNvPr>
          <p:cNvCxnSpPr>
            <a:stCxn id="47" idx="1"/>
            <a:endCxn id="6" idx="3"/>
          </p:cNvCxnSpPr>
          <p:nvPr/>
        </p:nvCxnSpPr>
        <p:spPr>
          <a:xfrm flipH="1" flipV="1">
            <a:off x="2376668" y="4252647"/>
            <a:ext cx="1094187" cy="1930230"/>
          </a:xfrm>
          <a:prstGeom prst="line">
            <a:avLst/>
          </a:prstGeom>
          <a:ln w="19050">
            <a:solidFill>
              <a:srgbClr val="996633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27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241491"/>
            <a:ext cx="5935065" cy="980493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241491"/>
            <a:ext cx="1149451" cy="9804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7" y="242663"/>
            <a:ext cx="1178376" cy="1002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540062" y="330522"/>
            <a:ext cx="4560006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20639E5-C762-6B37-4565-C2C8D685D4ED}"/>
              </a:ext>
            </a:extLst>
          </p:cNvPr>
          <p:cNvSpPr/>
          <p:nvPr/>
        </p:nvSpPr>
        <p:spPr>
          <a:xfrm>
            <a:off x="3621059" y="1342216"/>
            <a:ext cx="4949883" cy="449486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4133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/>
            <a:r>
              <a:rPr lang="en-US" alt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Process Flowchart </a:t>
            </a:r>
            <a:r>
              <a:rPr lang="th-TH" alt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การดูแลผู้ป่วย </a:t>
            </a:r>
            <a:r>
              <a:rPr lang="en-US" alt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Sepsis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BAE7D18-C848-D72D-92DD-D8B2C2131608}"/>
              </a:ext>
            </a:extLst>
          </p:cNvPr>
          <p:cNvSpPr/>
          <p:nvPr/>
        </p:nvSpPr>
        <p:spPr>
          <a:xfrm>
            <a:off x="1916545" y="2167193"/>
            <a:ext cx="1812751" cy="149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Risk</a:t>
            </a:r>
          </a:p>
          <a:p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ผู้ป่วยมาพบแพทย์</a:t>
            </a:r>
          </a:p>
          <a:p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ล่าช้า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82F3CCDC-6646-9BE2-C4E4-9A668E306A73}"/>
              </a:ext>
            </a:extLst>
          </p:cNvPr>
          <p:cNvSpPr/>
          <p:nvPr/>
        </p:nvSpPr>
        <p:spPr>
          <a:xfrm>
            <a:off x="4083471" y="2167193"/>
            <a:ext cx="1812751" cy="149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Risk</a:t>
            </a:r>
          </a:p>
          <a:p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การประเมิน/วินิจฉัย</a:t>
            </a:r>
          </a:p>
          <a:p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ล่าช้า ไม่ถูกต้อง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755C2083-5C35-6857-59B2-A4CDBF69300F}"/>
              </a:ext>
            </a:extLst>
          </p:cNvPr>
          <p:cNvSpPr/>
          <p:nvPr/>
        </p:nvSpPr>
        <p:spPr>
          <a:xfrm>
            <a:off x="6250397" y="2167193"/>
            <a:ext cx="1812751" cy="15507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Risk</a:t>
            </a:r>
          </a:p>
          <a:p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ความล่าช้าของการให้</a:t>
            </a:r>
          </a:p>
          <a:p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ATB</a:t>
            </a: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 </a:t>
            </a: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H/C </a:t>
            </a: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IV </a:t>
            </a:r>
          </a:p>
          <a:p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Fluid Resuscitate </a:t>
            </a:r>
          </a:p>
          <a:p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เกิดภาวะ</a:t>
            </a: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Shock</a:t>
            </a:r>
            <a:endParaRPr lang="th-TH" sz="1896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484F80A4-1BC9-5471-D083-3D9AF2DD5482}"/>
              </a:ext>
            </a:extLst>
          </p:cNvPr>
          <p:cNvSpPr/>
          <p:nvPr/>
        </p:nvSpPr>
        <p:spPr>
          <a:xfrm>
            <a:off x="8417325" y="2167193"/>
            <a:ext cx="1812751" cy="15507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Risk</a:t>
            </a:r>
          </a:p>
          <a:p>
            <a:pPr>
              <a:lnSpc>
                <a:spcPts val="1896"/>
              </a:lnSpc>
            </a:pP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การวางแผนจำหน่าย</a:t>
            </a:r>
          </a:p>
          <a:p>
            <a:pPr>
              <a:lnSpc>
                <a:spcPts val="1896"/>
              </a:lnSpc>
            </a:pP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ไม่ครอบคลุมปัญหา</a:t>
            </a:r>
          </a:p>
          <a:p>
            <a:pPr>
              <a:lnSpc>
                <a:spcPts val="1896"/>
              </a:lnSpc>
            </a:pP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 ผู้ป่วยขาดความรู้ </a:t>
            </a:r>
          </a:p>
          <a:p>
            <a:pPr>
              <a:lnSpc>
                <a:spcPts val="1896"/>
              </a:lnSpc>
            </a:pP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ทักษะในการดูแล</a:t>
            </a:r>
          </a:p>
          <a:p>
            <a:pPr>
              <a:lnSpc>
                <a:spcPts val="1896"/>
              </a:lnSpc>
            </a:pP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ตนเอง</a:t>
            </a:r>
          </a:p>
        </p:txBody>
      </p:sp>
      <p:sp>
        <p:nvSpPr>
          <p:cNvPr id="18" name="ลูกศร: รูปห้าเหลี่ยม 17">
            <a:extLst>
              <a:ext uri="{FF2B5EF4-FFF2-40B4-BE49-F238E27FC236}">
                <a16:creationId xmlns:a16="http://schemas.microsoft.com/office/drawing/2014/main" id="{8F859B5D-737A-0495-82DA-CC200A059720}"/>
              </a:ext>
            </a:extLst>
          </p:cNvPr>
          <p:cNvSpPr/>
          <p:nvPr/>
        </p:nvSpPr>
        <p:spPr>
          <a:xfrm>
            <a:off x="1916545" y="4048729"/>
            <a:ext cx="1706856" cy="1495800"/>
          </a:xfrm>
          <a:prstGeom prst="homePlate">
            <a:avLst>
              <a:gd name="adj" fmla="val 3517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133" bIns="0" rtlCol="0" anchor="ctr"/>
          <a:lstStyle/>
          <a:p>
            <a:pPr algn="ctr">
              <a:lnSpc>
                <a:spcPts val="2655"/>
              </a:lnSpc>
            </a:pPr>
            <a:r>
              <a:rPr lang="th-TH" sz="265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 </a:t>
            </a:r>
            <a:r>
              <a:rPr lang="en-US" sz="265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Sepsis</a:t>
            </a:r>
          </a:p>
          <a:p>
            <a:pPr algn="ctr">
              <a:lnSpc>
                <a:spcPts val="2655"/>
              </a:lnSpc>
            </a:pPr>
            <a:r>
              <a:rPr lang="th-TH" sz="265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มา </a:t>
            </a:r>
            <a:r>
              <a:rPr lang="en-US" sz="265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ER</a:t>
            </a:r>
            <a:endParaRPr lang="th-TH" sz="265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ลูกศร: รูปห้าเหลี่ยม 21">
            <a:extLst>
              <a:ext uri="{FF2B5EF4-FFF2-40B4-BE49-F238E27FC236}">
                <a16:creationId xmlns:a16="http://schemas.microsoft.com/office/drawing/2014/main" id="{F012E563-178E-1470-3FDC-92B519D2CA70}"/>
              </a:ext>
            </a:extLst>
          </p:cNvPr>
          <p:cNvSpPr/>
          <p:nvPr/>
        </p:nvSpPr>
        <p:spPr>
          <a:xfrm>
            <a:off x="4083471" y="4048729"/>
            <a:ext cx="1706856" cy="1495800"/>
          </a:xfrm>
          <a:prstGeom prst="homePlate">
            <a:avLst>
              <a:gd name="adj" fmla="val 3517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133" bIns="0" rtlCol="0" anchor="ctr"/>
          <a:lstStyle/>
          <a:p>
            <a:pPr algn="ctr">
              <a:lnSpc>
                <a:spcPts val="2655"/>
              </a:lnSpc>
            </a:pPr>
            <a:r>
              <a:rPr lang="th-TH" sz="2655" b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วินิจฉัย</a:t>
            </a:r>
          </a:p>
        </p:txBody>
      </p:sp>
      <p:sp>
        <p:nvSpPr>
          <p:cNvPr id="23" name="ลูกศร: รูปห้าเหลี่ยม 22">
            <a:extLst>
              <a:ext uri="{FF2B5EF4-FFF2-40B4-BE49-F238E27FC236}">
                <a16:creationId xmlns:a16="http://schemas.microsoft.com/office/drawing/2014/main" id="{705254D3-10B4-9590-31F6-59B6FE84100E}"/>
              </a:ext>
            </a:extLst>
          </p:cNvPr>
          <p:cNvSpPr/>
          <p:nvPr/>
        </p:nvSpPr>
        <p:spPr>
          <a:xfrm>
            <a:off x="6250398" y="4048729"/>
            <a:ext cx="1706856" cy="1495800"/>
          </a:xfrm>
          <a:prstGeom prst="homePlate">
            <a:avLst>
              <a:gd name="adj" fmla="val 3517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133" bIns="0" rtlCol="0" anchor="ctr"/>
          <a:lstStyle/>
          <a:p>
            <a:pPr algn="ctr">
              <a:lnSpc>
                <a:spcPts val="2655"/>
              </a:lnSpc>
            </a:pPr>
            <a:r>
              <a:rPr lang="th-TH" sz="2655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ดูแลรักษา</a:t>
            </a:r>
          </a:p>
        </p:txBody>
      </p:sp>
      <p:sp>
        <p:nvSpPr>
          <p:cNvPr id="24" name="ลูกศร: รูปห้าเหลี่ยม 23">
            <a:extLst>
              <a:ext uri="{FF2B5EF4-FFF2-40B4-BE49-F238E27FC236}">
                <a16:creationId xmlns:a16="http://schemas.microsoft.com/office/drawing/2014/main" id="{0413F84E-9BD2-E041-99A7-1DFA2BBAF388}"/>
              </a:ext>
            </a:extLst>
          </p:cNvPr>
          <p:cNvSpPr/>
          <p:nvPr/>
        </p:nvSpPr>
        <p:spPr>
          <a:xfrm>
            <a:off x="8417325" y="4048729"/>
            <a:ext cx="1706856" cy="1495800"/>
          </a:xfrm>
          <a:prstGeom prst="homePlate">
            <a:avLst>
              <a:gd name="adj" fmla="val 3517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133" bIns="0" rtlCol="0" anchor="ctr"/>
          <a:lstStyle/>
          <a:p>
            <a:pPr algn="ctr">
              <a:lnSpc>
                <a:spcPts val="2655"/>
              </a:lnSpc>
            </a:pPr>
            <a:r>
              <a:rPr lang="th-TH" sz="265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</a:t>
            </a:r>
          </a:p>
          <a:p>
            <a:pPr algn="ctr">
              <a:lnSpc>
                <a:spcPts val="2655"/>
              </a:lnSpc>
            </a:pPr>
            <a:r>
              <a:rPr lang="th-TH" sz="265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จำหน่าย</a:t>
            </a:r>
          </a:p>
        </p:txBody>
      </p:sp>
      <p:sp>
        <p:nvSpPr>
          <p:cNvPr id="25" name="ลูกศร: ขวาท้ายขีด 24">
            <a:extLst>
              <a:ext uri="{FF2B5EF4-FFF2-40B4-BE49-F238E27FC236}">
                <a16:creationId xmlns:a16="http://schemas.microsoft.com/office/drawing/2014/main" id="{2924B85A-8D64-7270-B458-9C2234AD554C}"/>
              </a:ext>
            </a:extLst>
          </p:cNvPr>
          <p:cNvSpPr/>
          <p:nvPr/>
        </p:nvSpPr>
        <p:spPr>
          <a:xfrm>
            <a:off x="3676349" y="4589663"/>
            <a:ext cx="354175" cy="44948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26" name="ลูกศร: ขวาท้ายขีด 25">
            <a:extLst>
              <a:ext uri="{FF2B5EF4-FFF2-40B4-BE49-F238E27FC236}">
                <a16:creationId xmlns:a16="http://schemas.microsoft.com/office/drawing/2014/main" id="{D863E373-4BE5-CCF8-9B8F-233D66175D63}"/>
              </a:ext>
            </a:extLst>
          </p:cNvPr>
          <p:cNvSpPr/>
          <p:nvPr/>
        </p:nvSpPr>
        <p:spPr>
          <a:xfrm>
            <a:off x="5843275" y="4549255"/>
            <a:ext cx="354175" cy="44948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27" name="ลูกศร: ขวาท้ายขีด 26">
            <a:extLst>
              <a:ext uri="{FF2B5EF4-FFF2-40B4-BE49-F238E27FC236}">
                <a16:creationId xmlns:a16="http://schemas.microsoft.com/office/drawing/2014/main" id="{750648BB-2E70-8AC0-5E18-1B0946E5FC09}"/>
              </a:ext>
            </a:extLst>
          </p:cNvPr>
          <p:cNvSpPr/>
          <p:nvPr/>
        </p:nvSpPr>
        <p:spPr>
          <a:xfrm>
            <a:off x="8010201" y="4601618"/>
            <a:ext cx="354175" cy="44948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</p:spTree>
    <p:extLst>
      <p:ext uri="{BB962C8B-B14F-4D97-AF65-F5344CB8AC3E}">
        <p14:creationId xmlns:p14="http://schemas.microsoft.com/office/powerpoint/2010/main" val="288154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6" y="188792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9143" y="288384"/>
            <a:ext cx="491574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3229363" y="1429000"/>
            <a:ext cx="5733275" cy="545727"/>
          </a:xfrm>
          <a:prstGeom prst="roundRect">
            <a:avLst>
              <a:gd name="adj" fmla="val 50000"/>
            </a:avLst>
          </a:prstGeom>
          <a:solidFill>
            <a:srgbClr val="FFDB69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การจัดการกระบวนการ (</a:t>
            </a:r>
            <a:r>
              <a:rPr lang="af-ZA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Process Management)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54F1F43A-2F93-F45E-9373-FC820C002EE2}"/>
              </a:ext>
            </a:extLst>
          </p:cNvPr>
          <p:cNvGraphicFramePr>
            <a:graphicFrameLocks noGrp="1"/>
          </p:cNvGraphicFramePr>
          <p:nvPr/>
        </p:nvGraphicFramePr>
        <p:xfrm>
          <a:off x="1326580" y="2066818"/>
          <a:ext cx="9538840" cy="4439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679">
                  <a:extLst>
                    <a:ext uri="{9D8B030D-6E8A-4147-A177-3AD203B41FA5}">
                      <a16:colId xmlns:a16="http://schemas.microsoft.com/office/drawing/2014/main" val="3651359894"/>
                    </a:ext>
                  </a:extLst>
                </a:gridCol>
                <a:gridCol w="1979953">
                  <a:extLst>
                    <a:ext uri="{9D8B030D-6E8A-4147-A177-3AD203B41FA5}">
                      <a16:colId xmlns:a16="http://schemas.microsoft.com/office/drawing/2014/main" val="1263410993"/>
                    </a:ext>
                  </a:extLst>
                </a:gridCol>
                <a:gridCol w="3262498">
                  <a:extLst>
                    <a:ext uri="{9D8B030D-6E8A-4147-A177-3AD203B41FA5}">
                      <a16:colId xmlns:a16="http://schemas.microsoft.com/office/drawing/2014/main" val="1737578622"/>
                    </a:ext>
                  </a:extLst>
                </a:gridCol>
                <a:gridCol w="2384710">
                  <a:extLst>
                    <a:ext uri="{9D8B030D-6E8A-4147-A177-3AD203B41FA5}">
                      <a16:colId xmlns:a16="http://schemas.microsoft.com/office/drawing/2014/main" val="2994459156"/>
                    </a:ext>
                  </a:extLst>
                </a:gridCol>
              </a:tblGrid>
              <a:tr h="66506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0658" marR="40658" marT="36589" marB="36589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 rtl="0" font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0658" marR="40658" marT="36589" marB="36589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0658" marR="40658" marT="36589" marB="36589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40658" marR="40658" marT="36589" marB="36589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19153"/>
                  </a:ext>
                </a:extLst>
              </a:tr>
              <a:tr h="492300"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detection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ร้อยละการประเมิน/วินิจฉัยถูกต้อง รวดเร็ว</a:t>
                      </a:r>
                      <a:endParaRPr lang="th-TH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 / CPG Technology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39329"/>
                  </a:ext>
                </a:extLst>
              </a:tr>
              <a:tr h="751017"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triage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sepsis </a:t>
                      </a: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ได้รับการดูแลตาม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Bundle of care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 / CPG Safety/Risk - based thinking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13479"/>
                  </a:ext>
                </a:extLst>
              </a:tr>
              <a:tr h="1024114"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ร้อยละการเจาะ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 / C</a:t>
                      </a:r>
                      <a:endParaRPr lang="th-TH" sz="1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285750" indent="-285750"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ร้อยละการให้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ATB</a:t>
                      </a:r>
                      <a:endParaRPr lang="th-TH" sz="1900" b="0" i="0" u="none" strike="noStrike" dirty="0">
                        <a:solidFill>
                          <a:srgbClr val="000000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285750" indent="-285750"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ร้อยละผู้ป่วยได้รับ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IV Fluid Resuscitate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 /</a:t>
                      </a: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นวัตกรรม 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/ CNPG Safety / Risk – based thinking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82709"/>
                  </a:ext>
                </a:extLst>
              </a:tr>
              <a:tr h="691859"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b="0" i="0" u="none" strike="noStrike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ฝึกทักษะการดูแลตนเองสำหรับผู้ป่วยและผู้ดูแลหลัก</a:t>
                      </a:r>
                      <a:endParaRPr lang="th-TH" sz="1900" b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ร้อยละผลการประเมินความสามารถในการดูแลตนเองก่อนจำหน่ายของผู้ป่วยและครอบครัว</a:t>
                      </a:r>
                      <a:endParaRPr lang="th-TH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 – centered design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62954"/>
                  </a:ext>
                </a:extLst>
              </a:tr>
              <a:tr h="815600"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 &amp; empowerment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 education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ร้อยละผลการประเมินความสามารถในการดูแลตนเองที่บ้านของผู้ป่วยและครอบครัว</a:t>
                      </a:r>
                      <a:endParaRPr lang="th-TH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Humanized healthcare Human -centered design </a:t>
                      </a:r>
                      <a:r>
                        <a:rPr lang="th-TH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th-TH" sz="19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68267" marR="40658" marT="10240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8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67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230139"/>
            <a:ext cx="6003776" cy="991845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230139"/>
            <a:ext cx="1162760" cy="9918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7" y="231060"/>
            <a:ext cx="1192018" cy="1013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9144" y="349801"/>
            <a:ext cx="4719026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2375054" y="1380773"/>
            <a:ext cx="7441893" cy="545727"/>
          </a:xfrm>
          <a:prstGeom prst="roundRect">
            <a:avLst>
              <a:gd name="adj" fmla="val 50000"/>
            </a:avLst>
          </a:prstGeom>
          <a:solidFill>
            <a:srgbClr val="FFDB69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af-ZA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Interventions)</a:t>
            </a:r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F4C5FAB8-B231-6818-ADAD-6331144F0D97}"/>
              </a:ext>
            </a:extLst>
          </p:cNvPr>
          <p:cNvGraphicFramePr/>
          <p:nvPr/>
        </p:nvGraphicFramePr>
        <p:xfrm>
          <a:off x="907157" y="1926499"/>
          <a:ext cx="9514395" cy="460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8582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B0854A5-1769-CA48-855F-176AF9ADF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1" y="733715"/>
            <a:ext cx="4314712" cy="3525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711D9F-96A2-EDB9-A02A-C731A6ED9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287031" y="3027460"/>
            <a:ext cx="11666130" cy="2377553"/>
          </a:xfrm>
          <a:prstGeom prst="rect">
            <a:avLst/>
          </a:prstGeom>
        </p:spPr>
      </p:pic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7" y="343776"/>
            <a:ext cx="1241709" cy="1756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B85C34-D72D-D1A2-8260-98345372B019}"/>
              </a:ext>
            </a:extLst>
          </p:cNvPr>
          <p:cNvSpPr txBox="1"/>
          <p:nvPr/>
        </p:nvSpPr>
        <p:spPr>
          <a:xfrm>
            <a:off x="2136094" y="3222680"/>
            <a:ext cx="7471771" cy="1938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39"/>
            <a:endParaRPr lang="en-US" altLang="zh-CN" sz="3999" b="1" dirty="0">
              <a:solidFill>
                <a:prstClr val="white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  <a:p>
            <a:pPr algn="ctr" defTabSz="457139"/>
            <a:r>
              <a:rPr lang="en-US" altLang="zh-CN" sz="7999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Clinical Tracer  STEMI</a:t>
            </a:r>
            <a:r>
              <a:rPr lang="th-TH" altLang="zh-CN" sz="3999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2440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0BD8746-0A03-700D-D64C-A6D54526D946}"/>
              </a:ext>
            </a:extLst>
          </p:cNvPr>
          <p:cNvSpPr/>
          <p:nvPr/>
        </p:nvSpPr>
        <p:spPr>
          <a:xfrm>
            <a:off x="3621059" y="1342216"/>
            <a:ext cx="4949883" cy="449486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68267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/>
            <a:r>
              <a:rPr lang="th-TH" alt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เป้าหมายปัจจัยขับเคลื่อน</a:t>
            </a:r>
            <a:endParaRPr lang="en-US" altLang="en-US" sz="2275" b="1" dirty="0">
              <a:solidFill>
                <a:prstClr val="black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080812" y="277986"/>
            <a:ext cx="6716667" cy="92100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300980"/>
            <a:ext cx="1131084" cy="921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28222"/>
          <a:stretch/>
        </p:blipFill>
        <p:spPr>
          <a:xfrm>
            <a:off x="3342082" y="255658"/>
            <a:ext cx="1159545" cy="989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464762" y="370101"/>
            <a:ext cx="518667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39"/>
            <a:r>
              <a:rPr lang="th-TH" altLang="zh-CN" sz="4799" b="1" dirty="0">
                <a:solidFill>
                  <a:prstClr val="white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เป้าหมายปัจจัยขับเคลื่อน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220388A9-5131-4AB7-3AD6-A55D2F9BC9D8}"/>
              </a:ext>
            </a:extLst>
          </p:cNvPr>
          <p:cNvSpPr txBox="1"/>
          <p:nvPr/>
        </p:nvSpPr>
        <p:spPr>
          <a:xfrm>
            <a:off x="1141580" y="1926966"/>
            <a:ext cx="1016519" cy="47462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90B09F79-0695-A910-C3B5-F704E10A09B1}"/>
              </a:ext>
            </a:extLst>
          </p:cNvPr>
          <p:cNvSpPr txBox="1"/>
          <p:nvPr/>
        </p:nvSpPr>
        <p:spPr>
          <a:xfrm>
            <a:off x="3487734" y="1928485"/>
            <a:ext cx="1696192" cy="47462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Drivers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485AFED5-B092-099A-B4F2-86A439291CA2}"/>
              </a:ext>
            </a:extLst>
          </p:cNvPr>
          <p:cNvSpPr txBox="1"/>
          <p:nvPr/>
        </p:nvSpPr>
        <p:spPr>
          <a:xfrm>
            <a:off x="6165895" y="1930202"/>
            <a:ext cx="1975115" cy="47462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Drivers</a:t>
            </a: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4B5AAEBC-00D9-C870-1067-ED1E57DA8DC5}"/>
              </a:ext>
            </a:extLst>
          </p:cNvPr>
          <p:cNvSpPr txBox="1"/>
          <p:nvPr/>
        </p:nvSpPr>
        <p:spPr>
          <a:xfrm>
            <a:off x="8609184" y="1930202"/>
            <a:ext cx="2812208" cy="47462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Interventions/Change Idea</a:t>
            </a:r>
          </a:p>
        </p:txBody>
      </p:sp>
      <p:sp>
        <p:nvSpPr>
          <p:cNvPr id="5" name="สี่เหลี่ยมผืนผ้ามุมมน 11">
            <a:extLst>
              <a:ext uri="{FF2B5EF4-FFF2-40B4-BE49-F238E27FC236}">
                <a16:creationId xmlns:a16="http://schemas.microsoft.com/office/drawing/2014/main" id="{1C5CE36B-8A53-0092-7FAD-C8015BA3BD5E}"/>
              </a:ext>
            </a:extLst>
          </p:cNvPr>
          <p:cNvSpPr/>
          <p:nvPr/>
        </p:nvSpPr>
        <p:spPr>
          <a:xfrm>
            <a:off x="698728" y="4111812"/>
            <a:ext cx="1901952" cy="7454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ผู้ป่วยปลอดภัย</a:t>
            </a:r>
          </a:p>
        </p:txBody>
      </p:sp>
      <p:sp>
        <p:nvSpPr>
          <p:cNvPr id="7" name="สี่เหลี่ยมผืนผ้ามุมมน 12">
            <a:extLst>
              <a:ext uri="{FF2B5EF4-FFF2-40B4-BE49-F238E27FC236}">
                <a16:creationId xmlns:a16="http://schemas.microsoft.com/office/drawing/2014/main" id="{C2F05E58-7DD0-73DA-AB30-0735688CB2F2}"/>
              </a:ext>
            </a:extLst>
          </p:cNvPr>
          <p:cNvSpPr/>
          <p:nvPr/>
        </p:nvSpPr>
        <p:spPr>
          <a:xfrm>
            <a:off x="3386856" y="2760160"/>
            <a:ext cx="1901952" cy="7454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การเข้าถึงบริการรวดเร็ว</a:t>
            </a:r>
          </a:p>
        </p:txBody>
      </p:sp>
      <p:sp>
        <p:nvSpPr>
          <p:cNvPr id="8" name="สี่เหลี่ยมผืนผ้ามุมมน 13">
            <a:extLst>
              <a:ext uri="{FF2B5EF4-FFF2-40B4-BE49-F238E27FC236}">
                <a16:creationId xmlns:a16="http://schemas.microsoft.com/office/drawing/2014/main" id="{4CFF6B61-FEEB-772A-8148-EA6D7F84A5A2}"/>
              </a:ext>
            </a:extLst>
          </p:cNvPr>
          <p:cNvSpPr/>
          <p:nvPr/>
        </p:nvSpPr>
        <p:spPr>
          <a:xfrm>
            <a:off x="3386856" y="4111812"/>
            <a:ext cx="1901952" cy="7454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การดูแลรักษา</a:t>
            </a:r>
          </a:p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ที่มีคุณภาพ</a:t>
            </a:r>
          </a:p>
        </p:txBody>
      </p:sp>
      <p:sp>
        <p:nvSpPr>
          <p:cNvPr id="9" name="สี่เหลี่ยมผืนผ้ามุมมน 14">
            <a:extLst>
              <a:ext uri="{FF2B5EF4-FFF2-40B4-BE49-F238E27FC236}">
                <a16:creationId xmlns:a16="http://schemas.microsoft.com/office/drawing/2014/main" id="{4834F481-E2A2-D00C-BE55-C0A9D76C0440}"/>
              </a:ext>
            </a:extLst>
          </p:cNvPr>
          <p:cNvSpPr/>
          <p:nvPr/>
        </p:nvSpPr>
        <p:spPr>
          <a:xfrm>
            <a:off x="3386856" y="5427170"/>
            <a:ext cx="1901952" cy="7454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ได้รับการเสริมพลังที่ดี</a:t>
            </a:r>
          </a:p>
        </p:txBody>
      </p:sp>
      <p:sp>
        <p:nvSpPr>
          <p:cNvPr id="10" name="สี่เหลี่ยมผืนผ้ามุมมน 15">
            <a:extLst>
              <a:ext uri="{FF2B5EF4-FFF2-40B4-BE49-F238E27FC236}">
                <a16:creationId xmlns:a16="http://schemas.microsoft.com/office/drawing/2014/main" id="{5142352B-C49A-D7BD-C9A3-517FF78AE095}"/>
              </a:ext>
            </a:extLst>
          </p:cNvPr>
          <p:cNvSpPr/>
          <p:nvPr/>
        </p:nvSpPr>
        <p:spPr>
          <a:xfrm>
            <a:off x="6224017" y="2407880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</a:t>
            </a:r>
            <a:r>
              <a:rPr lang="en-US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Fast track</a:t>
            </a:r>
            <a:endParaRPr lang="th-TH" sz="1707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สี่เหลี่ยมผืนผ้ามุมมน 16">
            <a:extLst>
              <a:ext uri="{FF2B5EF4-FFF2-40B4-BE49-F238E27FC236}">
                <a16:creationId xmlns:a16="http://schemas.microsoft.com/office/drawing/2014/main" id="{C22373AD-FC8F-2D8C-626B-288C9318C682}"/>
              </a:ext>
            </a:extLst>
          </p:cNvPr>
          <p:cNvSpPr/>
          <p:nvPr/>
        </p:nvSpPr>
        <p:spPr>
          <a:xfrm>
            <a:off x="6224017" y="5949410"/>
            <a:ext cx="1901952" cy="54763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ระบบดูแลต่อเนื่อง</a:t>
            </a:r>
          </a:p>
        </p:txBody>
      </p:sp>
      <p:sp>
        <p:nvSpPr>
          <p:cNvPr id="20" name="สี่เหลี่ยมผืนผ้ามุมมน 17">
            <a:extLst>
              <a:ext uri="{FF2B5EF4-FFF2-40B4-BE49-F238E27FC236}">
                <a16:creationId xmlns:a16="http://schemas.microsoft.com/office/drawing/2014/main" id="{B05046C0-1624-18E1-CABC-8B714CDFC5B3}"/>
              </a:ext>
            </a:extLst>
          </p:cNvPr>
          <p:cNvSpPr/>
          <p:nvPr/>
        </p:nvSpPr>
        <p:spPr>
          <a:xfrm>
            <a:off x="6224017" y="3776392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 </a:t>
            </a:r>
            <a:r>
              <a:rPr lang="en-US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monitor</a:t>
            </a:r>
            <a:endParaRPr lang="th-TH" sz="1707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สี่เหลี่ยมผืนผ้ามุมมน 18">
            <a:extLst>
              <a:ext uri="{FF2B5EF4-FFF2-40B4-BE49-F238E27FC236}">
                <a16:creationId xmlns:a16="http://schemas.microsoft.com/office/drawing/2014/main" id="{6751DCD5-C19E-9019-E798-718D70316DBA}"/>
              </a:ext>
            </a:extLst>
          </p:cNvPr>
          <p:cNvSpPr/>
          <p:nvPr/>
        </p:nvSpPr>
        <p:spPr>
          <a:xfrm>
            <a:off x="6224017" y="5252392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ระบบวางแผนจำหน่าย</a:t>
            </a:r>
          </a:p>
        </p:txBody>
      </p:sp>
      <p:sp>
        <p:nvSpPr>
          <p:cNvPr id="22" name="สี่เหลี่ยมผืนผ้ามุมมน 19">
            <a:extLst>
              <a:ext uri="{FF2B5EF4-FFF2-40B4-BE49-F238E27FC236}">
                <a16:creationId xmlns:a16="http://schemas.microsoft.com/office/drawing/2014/main" id="{78A7C977-1C01-6760-B004-94BBD36E2ACF}"/>
              </a:ext>
            </a:extLst>
          </p:cNvPr>
          <p:cNvSpPr/>
          <p:nvPr/>
        </p:nvSpPr>
        <p:spPr>
          <a:xfrm>
            <a:off x="9064312" y="2407880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จัดทำแนวทาง</a:t>
            </a:r>
            <a:r>
              <a:rPr lang="en-US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Fast track</a:t>
            </a: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/สื่อสาร</a:t>
            </a:r>
          </a:p>
        </p:txBody>
      </p:sp>
      <p:sp>
        <p:nvSpPr>
          <p:cNvPr id="23" name="สี่เหลี่ยมผืนผ้ามุมมน 20">
            <a:extLst>
              <a:ext uri="{FF2B5EF4-FFF2-40B4-BE49-F238E27FC236}">
                <a16:creationId xmlns:a16="http://schemas.microsoft.com/office/drawing/2014/main" id="{8E602826-BFED-534C-DA09-FE291C0520F7}"/>
              </a:ext>
            </a:extLst>
          </p:cNvPr>
          <p:cNvSpPr/>
          <p:nvPr/>
        </p:nvSpPr>
        <p:spPr>
          <a:xfrm>
            <a:off x="9064312" y="3068505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en-US" sz="1707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Line</a:t>
            </a:r>
            <a:r>
              <a:rPr lang="th-TH" sz="1707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Consult</a:t>
            </a:r>
            <a:endParaRPr lang="th-TH" sz="1707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สี่เหลี่ยมผืนผ้ามุมมน 21">
            <a:extLst>
              <a:ext uri="{FF2B5EF4-FFF2-40B4-BE49-F238E27FC236}">
                <a16:creationId xmlns:a16="http://schemas.microsoft.com/office/drawing/2014/main" id="{20A9DB87-E2F8-2314-D8E9-3460AA250066}"/>
              </a:ext>
            </a:extLst>
          </p:cNvPr>
          <p:cNvSpPr/>
          <p:nvPr/>
        </p:nvSpPr>
        <p:spPr>
          <a:xfrm>
            <a:off x="9064312" y="3771448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ทบทวน </a:t>
            </a:r>
            <a:r>
              <a:rPr lang="en-US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CPG,CNPG</a:t>
            </a:r>
            <a:endParaRPr lang="th-TH" sz="1707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สี่เหลี่ยมผืนผ้ามุมมน 22">
            <a:extLst>
              <a:ext uri="{FF2B5EF4-FFF2-40B4-BE49-F238E27FC236}">
                <a16:creationId xmlns:a16="http://schemas.microsoft.com/office/drawing/2014/main" id="{FBFA4F61-4E8F-01CF-7F60-79580D583EB8}"/>
              </a:ext>
            </a:extLst>
          </p:cNvPr>
          <p:cNvSpPr/>
          <p:nvPr/>
        </p:nvSpPr>
        <p:spPr>
          <a:xfrm>
            <a:off x="9064312" y="4512945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พัฒนาสมรรถนะ</a:t>
            </a:r>
          </a:p>
        </p:txBody>
      </p:sp>
      <p:sp>
        <p:nvSpPr>
          <p:cNvPr id="26" name="สี่เหลี่ยมผืนผ้ามุมมน 23">
            <a:extLst>
              <a:ext uri="{FF2B5EF4-FFF2-40B4-BE49-F238E27FC236}">
                <a16:creationId xmlns:a16="http://schemas.microsoft.com/office/drawing/2014/main" id="{C8A01F40-CE49-48D0-C43E-BF6138140A30}"/>
              </a:ext>
            </a:extLst>
          </p:cNvPr>
          <p:cNvSpPr/>
          <p:nvPr/>
        </p:nvSpPr>
        <p:spPr>
          <a:xfrm>
            <a:off x="9064312" y="5252392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ทบทวนแนวทาง</a:t>
            </a:r>
          </a:p>
        </p:txBody>
      </p:sp>
      <p:sp>
        <p:nvSpPr>
          <p:cNvPr id="27" name="สี่เหลี่ยมผืนผ้ามุมมน 24">
            <a:extLst>
              <a:ext uri="{FF2B5EF4-FFF2-40B4-BE49-F238E27FC236}">
                <a16:creationId xmlns:a16="http://schemas.microsoft.com/office/drawing/2014/main" id="{C1A318EB-C6FC-287A-74DD-F94260CFA484}"/>
              </a:ext>
            </a:extLst>
          </p:cNvPr>
          <p:cNvSpPr/>
          <p:nvPr/>
        </p:nvSpPr>
        <p:spPr>
          <a:xfrm>
            <a:off x="9064312" y="5941150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พัฒนาเครือข่าย</a:t>
            </a:r>
          </a:p>
        </p:txBody>
      </p:sp>
      <p:sp>
        <p:nvSpPr>
          <p:cNvPr id="28" name="สี่เหลี่ยมผืนผ้ามุมมน 25">
            <a:extLst>
              <a:ext uri="{FF2B5EF4-FFF2-40B4-BE49-F238E27FC236}">
                <a16:creationId xmlns:a16="http://schemas.microsoft.com/office/drawing/2014/main" id="{F61A4FC6-B543-C9D2-3F71-B83075C2FC71}"/>
              </a:ext>
            </a:extLst>
          </p:cNvPr>
          <p:cNvSpPr/>
          <p:nvPr/>
        </p:nvSpPr>
        <p:spPr>
          <a:xfrm>
            <a:off x="6224017" y="3090622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</a:t>
            </a:r>
            <a:r>
              <a:rPr lang="en-US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EMS</a:t>
            </a:r>
            <a:endParaRPr lang="th-TH" sz="1707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9" name="สี่เหลี่ยมผืนผ้ามุมมน 26">
            <a:extLst>
              <a:ext uri="{FF2B5EF4-FFF2-40B4-BE49-F238E27FC236}">
                <a16:creationId xmlns:a16="http://schemas.microsoft.com/office/drawing/2014/main" id="{D98E48ED-0BEE-1822-E1FA-558EFF97FC29}"/>
              </a:ext>
            </a:extLst>
          </p:cNvPr>
          <p:cNvSpPr/>
          <p:nvPr/>
        </p:nvSpPr>
        <p:spPr>
          <a:xfrm>
            <a:off x="6224017" y="4524381"/>
            <a:ext cx="1901952" cy="555899"/>
          </a:xfrm>
          <a:prstGeom prst="roundRect">
            <a:avLst/>
          </a:prstGeom>
          <a:gradFill>
            <a:gsLst>
              <a:gs pos="0">
                <a:srgbClr val="FFD5FF"/>
              </a:gs>
              <a:gs pos="50000">
                <a:srgbClr val="FFEBFF"/>
              </a:gs>
              <a:gs pos="100000">
                <a:srgbClr val="FFCCFF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99" tIns="43349" rIns="8669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7"/>
              </a:lnSpc>
            </a:pPr>
            <a:r>
              <a:rPr lang="th-TH" sz="1707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สมรรถนะบุคลากร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0DA423DB-DD5B-0730-142A-BF2A41F6CA41}"/>
              </a:ext>
            </a:extLst>
          </p:cNvPr>
          <p:cNvSpPr txBox="1"/>
          <p:nvPr/>
        </p:nvSpPr>
        <p:spPr>
          <a:xfrm>
            <a:off x="660327" y="4940118"/>
            <a:ext cx="2004019" cy="54759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</a:t>
            </a:r>
            <a:r>
              <a:rPr lang="en-US" sz="1422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1</a:t>
            </a:r>
            <a:r>
              <a:rPr lang="th-TH" sz="1422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อัตราตายในรพ.ของผู้ป่วย</a:t>
            </a:r>
          </a:p>
          <a:p>
            <a:r>
              <a:rPr lang="th-TH" sz="1422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        </a:t>
            </a:r>
            <a:r>
              <a:rPr lang="en-US" sz="1422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STEMI</a:t>
            </a:r>
          </a:p>
        </p:txBody>
      </p:sp>
      <p:cxnSp>
        <p:nvCxnSpPr>
          <p:cNvPr id="31" name="ลูกศรเชื่อมต่อแบบตรง 30">
            <a:extLst>
              <a:ext uri="{FF2B5EF4-FFF2-40B4-BE49-F238E27FC236}">
                <a16:creationId xmlns:a16="http://schemas.microsoft.com/office/drawing/2014/main" id="{B5C3456C-7007-4195-605D-CA159E164B3C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2600679" y="3132910"/>
            <a:ext cx="786176" cy="1351653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>
            <a:extLst>
              <a:ext uri="{FF2B5EF4-FFF2-40B4-BE49-F238E27FC236}">
                <a16:creationId xmlns:a16="http://schemas.microsoft.com/office/drawing/2014/main" id="{4E29599B-0762-66C5-E9B9-70F6817FF805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flipH="1">
            <a:off x="2600679" y="4484562"/>
            <a:ext cx="786176" cy="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>
            <a:extLst>
              <a:ext uri="{FF2B5EF4-FFF2-40B4-BE49-F238E27FC236}">
                <a16:creationId xmlns:a16="http://schemas.microsoft.com/office/drawing/2014/main" id="{778B4FA0-DE9A-9D4C-53FE-F01551B3A8C5}"/>
              </a:ext>
            </a:extLst>
          </p:cNvPr>
          <p:cNvCxnSpPr>
            <a:cxnSpLocks/>
            <a:stCxn id="9" idx="1"/>
            <a:endCxn id="5" idx="3"/>
          </p:cNvCxnSpPr>
          <p:nvPr/>
        </p:nvCxnSpPr>
        <p:spPr>
          <a:xfrm flipH="1" flipV="1">
            <a:off x="2600679" y="4484563"/>
            <a:ext cx="786176" cy="1315357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>
            <a:extLst>
              <a:ext uri="{FF2B5EF4-FFF2-40B4-BE49-F238E27FC236}">
                <a16:creationId xmlns:a16="http://schemas.microsoft.com/office/drawing/2014/main" id="{98A99FC3-B92B-6035-F94D-65843FF57CAD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>
          <a:xfrm flipH="1">
            <a:off x="5288808" y="2685829"/>
            <a:ext cx="935209" cy="44708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>
            <a:extLst>
              <a:ext uri="{FF2B5EF4-FFF2-40B4-BE49-F238E27FC236}">
                <a16:creationId xmlns:a16="http://schemas.microsoft.com/office/drawing/2014/main" id="{146A10E1-5DB2-3C9D-4C61-704D17D27F52}"/>
              </a:ext>
            </a:extLst>
          </p:cNvPr>
          <p:cNvCxnSpPr>
            <a:cxnSpLocks/>
            <a:stCxn id="28" idx="1"/>
            <a:endCxn id="7" idx="3"/>
          </p:cNvCxnSpPr>
          <p:nvPr/>
        </p:nvCxnSpPr>
        <p:spPr>
          <a:xfrm flipH="1" flipV="1">
            <a:off x="5288808" y="3132910"/>
            <a:ext cx="935209" cy="235662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>
            <a:extLst>
              <a:ext uri="{FF2B5EF4-FFF2-40B4-BE49-F238E27FC236}">
                <a16:creationId xmlns:a16="http://schemas.microsoft.com/office/drawing/2014/main" id="{86F08353-D710-8344-8D7F-54D60498C225}"/>
              </a:ext>
            </a:extLst>
          </p:cNvPr>
          <p:cNvCxnSpPr>
            <a:cxnSpLocks/>
            <a:stCxn id="20" idx="1"/>
            <a:endCxn id="8" idx="3"/>
          </p:cNvCxnSpPr>
          <p:nvPr/>
        </p:nvCxnSpPr>
        <p:spPr>
          <a:xfrm flipH="1">
            <a:off x="5288808" y="4054342"/>
            <a:ext cx="935209" cy="43022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>
            <a:extLst>
              <a:ext uri="{FF2B5EF4-FFF2-40B4-BE49-F238E27FC236}">
                <a16:creationId xmlns:a16="http://schemas.microsoft.com/office/drawing/2014/main" id="{E67CAFBF-112B-1570-0DBD-41A23E952750}"/>
              </a:ext>
            </a:extLst>
          </p:cNvPr>
          <p:cNvCxnSpPr>
            <a:cxnSpLocks/>
            <a:stCxn id="29" idx="1"/>
            <a:endCxn id="8" idx="3"/>
          </p:cNvCxnSpPr>
          <p:nvPr/>
        </p:nvCxnSpPr>
        <p:spPr>
          <a:xfrm flipH="1" flipV="1">
            <a:off x="5288808" y="4484562"/>
            <a:ext cx="935209" cy="317769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>
            <a:extLst>
              <a:ext uri="{FF2B5EF4-FFF2-40B4-BE49-F238E27FC236}">
                <a16:creationId xmlns:a16="http://schemas.microsoft.com/office/drawing/2014/main" id="{439C1D62-62E7-1AB7-26B1-FB5A10D72946}"/>
              </a:ext>
            </a:extLst>
          </p:cNvPr>
          <p:cNvCxnSpPr>
            <a:cxnSpLocks/>
            <a:stCxn id="21" idx="1"/>
            <a:endCxn id="9" idx="3"/>
          </p:cNvCxnSpPr>
          <p:nvPr/>
        </p:nvCxnSpPr>
        <p:spPr>
          <a:xfrm flipH="1">
            <a:off x="5288808" y="5530342"/>
            <a:ext cx="935209" cy="269577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>
            <a:extLst>
              <a:ext uri="{FF2B5EF4-FFF2-40B4-BE49-F238E27FC236}">
                <a16:creationId xmlns:a16="http://schemas.microsoft.com/office/drawing/2014/main" id="{5C24698A-FC07-E01E-0296-9EF854D2364F}"/>
              </a:ext>
            </a:extLst>
          </p:cNvPr>
          <p:cNvCxnSpPr>
            <a:cxnSpLocks/>
            <a:stCxn id="15" idx="1"/>
            <a:endCxn id="9" idx="3"/>
          </p:cNvCxnSpPr>
          <p:nvPr/>
        </p:nvCxnSpPr>
        <p:spPr>
          <a:xfrm flipH="1" flipV="1">
            <a:off x="5288808" y="5799919"/>
            <a:ext cx="935209" cy="42331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>
            <a:extLst>
              <a:ext uri="{FF2B5EF4-FFF2-40B4-BE49-F238E27FC236}">
                <a16:creationId xmlns:a16="http://schemas.microsoft.com/office/drawing/2014/main" id="{6E65A8DC-40C4-0076-2545-7E13207C12AB}"/>
              </a:ext>
            </a:extLst>
          </p:cNvPr>
          <p:cNvCxnSpPr>
            <a:cxnSpLocks/>
            <a:stCxn id="22" idx="1"/>
            <a:endCxn id="10" idx="3"/>
          </p:cNvCxnSpPr>
          <p:nvPr/>
        </p:nvCxnSpPr>
        <p:spPr>
          <a:xfrm flipH="1">
            <a:off x="8125969" y="2685829"/>
            <a:ext cx="938343" cy="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>
            <a:extLst>
              <a:ext uri="{FF2B5EF4-FFF2-40B4-BE49-F238E27FC236}">
                <a16:creationId xmlns:a16="http://schemas.microsoft.com/office/drawing/2014/main" id="{71984314-20BA-C4A3-BA6F-6F0E88A25404}"/>
              </a:ext>
            </a:extLst>
          </p:cNvPr>
          <p:cNvCxnSpPr>
            <a:cxnSpLocks/>
            <a:stCxn id="23" idx="1"/>
            <a:endCxn id="10" idx="3"/>
          </p:cNvCxnSpPr>
          <p:nvPr/>
        </p:nvCxnSpPr>
        <p:spPr>
          <a:xfrm flipH="1" flipV="1">
            <a:off x="8125969" y="2685830"/>
            <a:ext cx="938343" cy="660625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>
            <a:extLst>
              <a:ext uri="{FF2B5EF4-FFF2-40B4-BE49-F238E27FC236}">
                <a16:creationId xmlns:a16="http://schemas.microsoft.com/office/drawing/2014/main" id="{F2046A37-D2EF-2611-9F0E-A19DFB3934C0}"/>
              </a:ext>
            </a:extLst>
          </p:cNvPr>
          <p:cNvCxnSpPr>
            <a:cxnSpLocks/>
            <a:stCxn id="24" idx="1"/>
            <a:endCxn id="20" idx="3"/>
          </p:cNvCxnSpPr>
          <p:nvPr/>
        </p:nvCxnSpPr>
        <p:spPr>
          <a:xfrm flipH="1">
            <a:off x="8125969" y="4049397"/>
            <a:ext cx="938343" cy="4945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>
            <a:extLst>
              <a:ext uri="{FF2B5EF4-FFF2-40B4-BE49-F238E27FC236}">
                <a16:creationId xmlns:a16="http://schemas.microsoft.com/office/drawing/2014/main" id="{6C403D2A-711F-0F2A-DCCF-9F6CD1F4CBE6}"/>
              </a:ext>
            </a:extLst>
          </p:cNvPr>
          <p:cNvCxnSpPr>
            <a:cxnSpLocks/>
            <a:stCxn id="25" idx="1"/>
            <a:endCxn id="29" idx="3"/>
          </p:cNvCxnSpPr>
          <p:nvPr/>
        </p:nvCxnSpPr>
        <p:spPr>
          <a:xfrm flipH="1">
            <a:off x="8125969" y="4790894"/>
            <a:ext cx="938343" cy="11437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>
            <a:extLst>
              <a:ext uri="{FF2B5EF4-FFF2-40B4-BE49-F238E27FC236}">
                <a16:creationId xmlns:a16="http://schemas.microsoft.com/office/drawing/2014/main" id="{B80B8656-3433-06E5-D728-2FC85A846B92}"/>
              </a:ext>
            </a:extLst>
          </p:cNvPr>
          <p:cNvCxnSpPr>
            <a:cxnSpLocks/>
            <a:stCxn id="26" idx="1"/>
            <a:endCxn id="21" idx="3"/>
          </p:cNvCxnSpPr>
          <p:nvPr/>
        </p:nvCxnSpPr>
        <p:spPr>
          <a:xfrm flipH="1">
            <a:off x="8125969" y="5530342"/>
            <a:ext cx="938343" cy="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61">
            <a:extLst>
              <a:ext uri="{FF2B5EF4-FFF2-40B4-BE49-F238E27FC236}">
                <a16:creationId xmlns:a16="http://schemas.microsoft.com/office/drawing/2014/main" id="{88D6F4BC-F185-709C-9A78-173A40B93673}"/>
              </a:ext>
            </a:extLst>
          </p:cNvPr>
          <p:cNvCxnSpPr>
            <a:cxnSpLocks/>
            <a:stCxn id="27" idx="1"/>
            <a:endCxn id="15" idx="3"/>
          </p:cNvCxnSpPr>
          <p:nvPr/>
        </p:nvCxnSpPr>
        <p:spPr>
          <a:xfrm flipH="1">
            <a:off x="8125969" y="6219100"/>
            <a:ext cx="938343" cy="4130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>
            <a:extLst>
              <a:ext uri="{FF2B5EF4-FFF2-40B4-BE49-F238E27FC236}">
                <a16:creationId xmlns:a16="http://schemas.microsoft.com/office/drawing/2014/main" id="{B6D061D4-2F6D-72F2-DCFC-C7DB7497FB69}"/>
              </a:ext>
            </a:extLst>
          </p:cNvPr>
          <p:cNvCxnSpPr>
            <a:cxnSpLocks/>
            <a:stCxn id="24" idx="1"/>
            <a:endCxn id="29" idx="3"/>
          </p:cNvCxnSpPr>
          <p:nvPr/>
        </p:nvCxnSpPr>
        <p:spPr>
          <a:xfrm flipH="1">
            <a:off x="8125969" y="4049397"/>
            <a:ext cx="938343" cy="752934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>
            <a:extLst>
              <a:ext uri="{FF2B5EF4-FFF2-40B4-BE49-F238E27FC236}">
                <a16:creationId xmlns:a16="http://schemas.microsoft.com/office/drawing/2014/main" id="{08D50F82-A9E5-1908-2789-ADE61472A57B}"/>
              </a:ext>
            </a:extLst>
          </p:cNvPr>
          <p:cNvCxnSpPr>
            <a:cxnSpLocks/>
            <a:stCxn id="24" idx="1"/>
            <a:endCxn id="21" idx="3"/>
          </p:cNvCxnSpPr>
          <p:nvPr/>
        </p:nvCxnSpPr>
        <p:spPr>
          <a:xfrm flipH="1">
            <a:off x="8125969" y="4049397"/>
            <a:ext cx="938343" cy="1480945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ลูกศรเชื่อมต่อแบบตรง 67">
            <a:extLst>
              <a:ext uri="{FF2B5EF4-FFF2-40B4-BE49-F238E27FC236}">
                <a16:creationId xmlns:a16="http://schemas.microsoft.com/office/drawing/2014/main" id="{B59FB1EC-1DDC-A9B2-ED49-CFBFEAC6F2C9}"/>
              </a:ext>
            </a:extLst>
          </p:cNvPr>
          <p:cNvCxnSpPr>
            <a:cxnSpLocks/>
            <a:stCxn id="24" idx="1"/>
            <a:endCxn id="15" idx="3"/>
          </p:cNvCxnSpPr>
          <p:nvPr/>
        </p:nvCxnSpPr>
        <p:spPr>
          <a:xfrm flipH="1">
            <a:off x="8125969" y="4049397"/>
            <a:ext cx="938343" cy="2173833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ลูกศรเชื่อมต่อแบบตรง 69">
            <a:extLst>
              <a:ext uri="{FF2B5EF4-FFF2-40B4-BE49-F238E27FC236}">
                <a16:creationId xmlns:a16="http://schemas.microsoft.com/office/drawing/2014/main" id="{8FFDB870-8B58-E2B9-2504-93818EAED572}"/>
              </a:ext>
            </a:extLst>
          </p:cNvPr>
          <p:cNvCxnSpPr>
            <a:cxnSpLocks/>
            <a:stCxn id="24" idx="1"/>
            <a:endCxn id="10" idx="3"/>
          </p:cNvCxnSpPr>
          <p:nvPr/>
        </p:nvCxnSpPr>
        <p:spPr>
          <a:xfrm flipH="1" flipV="1">
            <a:off x="8125969" y="2685829"/>
            <a:ext cx="938343" cy="1363568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สี่เหลี่ยมผืนผ้า 71">
            <a:extLst>
              <a:ext uri="{FF2B5EF4-FFF2-40B4-BE49-F238E27FC236}">
                <a16:creationId xmlns:a16="http://schemas.microsoft.com/office/drawing/2014/main" id="{FF0C560C-33ED-6159-1C79-BCC89A5275F8}"/>
              </a:ext>
            </a:extLst>
          </p:cNvPr>
          <p:cNvSpPr/>
          <p:nvPr/>
        </p:nvSpPr>
        <p:spPr>
          <a:xfrm>
            <a:off x="8081433" y="4005976"/>
            <a:ext cx="1045373" cy="328755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th-TH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EB,</a:t>
            </a:r>
            <a:r>
              <a:rPr lang="th-TH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 </a:t>
            </a:r>
            <a:endParaRPr lang="th-TH" sz="1422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3" name="สี่เหลี่ยมผืนผ้า 72">
            <a:extLst>
              <a:ext uri="{FF2B5EF4-FFF2-40B4-BE49-F238E27FC236}">
                <a16:creationId xmlns:a16="http://schemas.microsoft.com/office/drawing/2014/main" id="{D560AD8B-502D-8D9A-AFAA-3FB08137F163}"/>
              </a:ext>
            </a:extLst>
          </p:cNvPr>
          <p:cNvSpPr/>
          <p:nvPr/>
        </p:nvSpPr>
        <p:spPr>
          <a:xfrm>
            <a:off x="8169573" y="5959215"/>
            <a:ext cx="917133" cy="328755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th-TH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422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4" name="สี่เหลี่ยมผืนผ้า 73">
            <a:extLst>
              <a:ext uri="{FF2B5EF4-FFF2-40B4-BE49-F238E27FC236}">
                <a16:creationId xmlns:a16="http://schemas.microsoft.com/office/drawing/2014/main" id="{F2253780-3DFF-89FC-EA67-C04596438352}"/>
              </a:ext>
            </a:extLst>
          </p:cNvPr>
          <p:cNvSpPr/>
          <p:nvPr/>
        </p:nvSpPr>
        <p:spPr>
          <a:xfrm>
            <a:off x="8102619" y="2417585"/>
            <a:ext cx="935209" cy="328776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th-TH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422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6" name="สี่เหลี่ยมผืนผ้า 75">
            <a:extLst>
              <a:ext uri="{FF2B5EF4-FFF2-40B4-BE49-F238E27FC236}">
                <a16:creationId xmlns:a16="http://schemas.microsoft.com/office/drawing/2014/main" id="{622BB049-30AD-515D-8E62-4C5723077F6C}"/>
              </a:ext>
            </a:extLst>
          </p:cNvPr>
          <p:cNvSpPr/>
          <p:nvPr/>
        </p:nvSpPr>
        <p:spPr>
          <a:xfrm>
            <a:off x="8125968" y="4527698"/>
            <a:ext cx="1011709" cy="547597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th-TH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EB,</a:t>
            </a:r>
            <a:r>
              <a:rPr lang="th-TH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</a:t>
            </a:r>
          </a:p>
          <a:p>
            <a:r>
              <a:rPr lang="en-US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Safety/Risk</a:t>
            </a:r>
            <a:r>
              <a:rPr lang="th-TH" sz="1422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endParaRPr lang="th-TH" sz="1422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78" name="ลูกศรเชื่อมต่อแบบตรง 77">
            <a:extLst>
              <a:ext uri="{FF2B5EF4-FFF2-40B4-BE49-F238E27FC236}">
                <a16:creationId xmlns:a16="http://schemas.microsoft.com/office/drawing/2014/main" id="{A0F53E25-AF18-E32E-08BC-A171B2831354}"/>
              </a:ext>
            </a:extLst>
          </p:cNvPr>
          <p:cNvCxnSpPr>
            <a:cxnSpLocks/>
            <a:stCxn id="22" idx="1"/>
            <a:endCxn id="28" idx="3"/>
          </p:cNvCxnSpPr>
          <p:nvPr/>
        </p:nvCxnSpPr>
        <p:spPr>
          <a:xfrm flipH="1">
            <a:off x="8125969" y="2685829"/>
            <a:ext cx="938343" cy="682743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ลูกศรเชื่อมต่อแบบตรง 79">
            <a:extLst>
              <a:ext uri="{FF2B5EF4-FFF2-40B4-BE49-F238E27FC236}">
                <a16:creationId xmlns:a16="http://schemas.microsoft.com/office/drawing/2014/main" id="{1EEA65DD-FF6B-80B3-8C1E-7C1B9D5557A7}"/>
              </a:ext>
            </a:extLst>
          </p:cNvPr>
          <p:cNvCxnSpPr>
            <a:cxnSpLocks/>
            <a:stCxn id="24" idx="1"/>
            <a:endCxn id="28" idx="3"/>
          </p:cNvCxnSpPr>
          <p:nvPr/>
        </p:nvCxnSpPr>
        <p:spPr>
          <a:xfrm flipH="1" flipV="1">
            <a:off x="8125969" y="3368572"/>
            <a:ext cx="938343" cy="680825"/>
          </a:xfrm>
          <a:prstGeom prst="straightConnector1">
            <a:avLst/>
          </a:prstGeom>
          <a:ln w="19050">
            <a:solidFill>
              <a:srgbClr val="996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2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080812" y="277986"/>
            <a:ext cx="6716667" cy="92100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300980"/>
            <a:ext cx="1131084" cy="921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28222"/>
          <a:stretch/>
        </p:blipFill>
        <p:spPr>
          <a:xfrm>
            <a:off x="3342082" y="255658"/>
            <a:ext cx="1159545" cy="989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464762" y="370101"/>
            <a:ext cx="5186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Process Flowchart </a:t>
            </a:r>
            <a:r>
              <a:rPr lang="th-TH" sz="36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การดูแลผู้ป่วย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D94175-A57E-C220-3A2C-6289811238F7}"/>
              </a:ext>
            </a:extLst>
          </p:cNvPr>
          <p:cNvSpPr/>
          <p:nvPr/>
        </p:nvSpPr>
        <p:spPr>
          <a:xfrm>
            <a:off x="7327428" y="2412803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8547F0E-8536-49D2-D0AB-B06B08D64324}"/>
              </a:ext>
            </a:extLst>
          </p:cNvPr>
          <p:cNvSpPr/>
          <p:nvPr/>
        </p:nvSpPr>
        <p:spPr>
          <a:xfrm>
            <a:off x="4931911" y="2405295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3B6162A-90A3-384A-14C1-D23BF5BE2BB8}"/>
              </a:ext>
            </a:extLst>
          </p:cNvPr>
          <p:cNvSpPr/>
          <p:nvPr/>
        </p:nvSpPr>
        <p:spPr>
          <a:xfrm>
            <a:off x="2606091" y="2397645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18D2FFB-5791-2231-7AE8-E8DE030B8892}"/>
              </a:ext>
            </a:extLst>
          </p:cNvPr>
          <p:cNvSpPr/>
          <p:nvPr/>
        </p:nvSpPr>
        <p:spPr>
          <a:xfrm>
            <a:off x="280271" y="2412803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47" name="Freeform 62">
            <a:extLst>
              <a:ext uri="{FF2B5EF4-FFF2-40B4-BE49-F238E27FC236}">
                <a16:creationId xmlns:a16="http://schemas.microsoft.com/office/drawing/2014/main" id="{546D3656-E89C-8DF2-F2B4-25A82ADE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67" y="4890650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 </a:t>
            </a:r>
            <a:r>
              <a:rPr lang="en-US" sz="1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STEMI</a:t>
            </a:r>
            <a:r>
              <a:rPr lang="th-TH" sz="1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มา </a:t>
            </a:r>
            <a:r>
              <a:rPr lang="en-US" sz="18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</a:t>
            </a:r>
            <a:endParaRPr lang="th-TH" sz="18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8" name="Freeform 133">
            <a:extLst>
              <a:ext uri="{FF2B5EF4-FFF2-40B4-BE49-F238E27FC236}">
                <a16:creationId xmlns:a16="http://schemas.microsoft.com/office/drawing/2014/main" id="{49A87A3E-13A5-19B7-A8C6-D35A0276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584" y="4898141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</p:txBody>
      </p:sp>
      <p:sp>
        <p:nvSpPr>
          <p:cNvPr id="49" name="Freeform 203">
            <a:extLst>
              <a:ext uri="{FF2B5EF4-FFF2-40B4-BE49-F238E27FC236}">
                <a16:creationId xmlns:a16="http://schemas.microsoft.com/office/drawing/2014/main" id="{311D7592-5B30-E6BD-11FF-9648F2C3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62" y="4891891"/>
            <a:ext cx="2315984" cy="77462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ดูแลรักษา</a:t>
            </a:r>
            <a:endParaRPr lang="en-US" sz="20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0" name="Freeform 203">
            <a:extLst>
              <a:ext uri="{FF2B5EF4-FFF2-40B4-BE49-F238E27FC236}">
                <a16:creationId xmlns:a16="http://schemas.microsoft.com/office/drawing/2014/main" id="{AE4F6E99-6D00-7F34-DD58-0FEB93F30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205" y="4890650"/>
            <a:ext cx="2319695" cy="775865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วางแผนจำหน่าย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663C0B7-F41A-D996-2024-5F6CB9D6D1C2}"/>
              </a:ext>
            </a:extLst>
          </p:cNvPr>
          <p:cNvSpPr/>
          <p:nvPr/>
        </p:nvSpPr>
        <p:spPr>
          <a:xfrm>
            <a:off x="9762893" y="2412803"/>
            <a:ext cx="2101895" cy="299635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52" name="Freeform 133">
            <a:extLst>
              <a:ext uri="{FF2B5EF4-FFF2-40B4-BE49-F238E27FC236}">
                <a16:creationId xmlns:a16="http://schemas.microsoft.com/office/drawing/2014/main" id="{17336483-4460-0D60-3A04-74B3C326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248" y="4889822"/>
            <a:ext cx="2211540" cy="739690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ดูแลต่อเนื่อง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481339-4509-A7FC-57DD-0F47574ECC63}"/>
              </a:ext>
            </a:extLst>
          </p:cNvPr>
          <p:cNvSpPr txBox="1"/>
          <p:nvPr/>
        </p:nvSpPr>
        <p:spPr>
          <a:xfrm>
            <a:off x="344717" y="2714407"/>
            <a:ext cx="196775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ผู้ป่วยมาช้ากว่า </a:t>
            </a:r>
            <a:endParaRPr lang="en-US" sz="20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6 </a:t>
            </a:r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ชม</a:t>
            </a:r>
          </a:p>
          <a:p>
            <a:endParaRPr lang="th-TH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FD1A2F-B75B-41DC-1FE3-80D147A407B8}"/>
              </a:ext>
            </a:extLst>
          </p:cNvPr>
          <p:cNvSpPr txBox="1"/>
          <p:nvPr/>
        </p:nvSpPr>
        <p:spPr>
          <a:xfrm>
            <a:off x="2646038" y="2714406"/>
            <a:ext cx="21018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การประเมิน/วินิจฉัยไม่ถูกต้อง/ล่าช้า</a:t>
            </a:r>
          </a:p>
          <a:p>
            <a:endParaRPr lang="th-TH" sz="20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38473C-0FD5-922D-D28F-1668E24ACC25}"/>
              </a:ext>
            </a:extLst>
          </p:cNvPr>
          <p:cNvSpPr txBox="1"/>
          <p:nvPr/>
        </p:nvSpPr>
        <p:spPr>
          <a:xfrm>
            <a:off x="4971859" y="2714406"/>
            <a:ext cx="20619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4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การให้ยา 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SK </a:t>
            </a:r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ล่าช้า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การส่งต่อไปทำ 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PCI </a:t>
            </a:r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ล่าช้า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endParaRPr lang="th-TH" sz="20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ภาวะแทรกซ้อนจาก </a:t>
            </a:r>
            <a:r>
              <a:rPr lang="en-US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SK</a:t>
            </a:r>
            <a:endParaRPr lang="th-TH" sz="20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292447-FE9F-3FA3-5DB0-1B39843527D2}"/>
              </a:ext>
            </a:extLst>
          </p:cNvPr>
          <p:cNvSpPr txBox="1"/>
          <p:nvPr/>
        </p:nvSpPr>
        <p:spPr>
          <a:xfrm>
            <a:off x="7367376" y="2714406"/>
            <a:ext cx="201311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การวางแผนจำหน่ายไม่ครอบคลุมปัญหาทำให้ผู้ป่วย/ญาติขาดทักษะการดูแลตนเอง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F84B5E-CB5B-045C-7C80-C30F44E53FD1}"/>
              </a:ext>
            </a:extLst>
          </p:cNvPr>
          <p:cNvSpPr txBox="1"/>
          <p:nvPr/>
        </p:nvSpPr>
        <p:spPr>
          <a:xfrm>
            <a:off x="9884413" y="2714406"/>
            <a:ext cx="20946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0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การสื่อสารข้อมูลไม่มีประสิทธิภาพ</a:t>
            </a:r>
          </a:p>
          <a:p>
            <a:r>
              <a:rPr lang="th-TH" sz="20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ผู้ป่วยไม่ได้รับการเยี่ยม</a:t>
            </a:r>
          </a:p>
        </p:txBody>
      </p:sp>
    </p:spTree>
    <p:extLst>
      <p:ext uri="{BB962C8B-B14F-4D97-AF65-F5344CB8AC3E}">
        <p14:creationId xmlns:p14="http://schemas.microsoft.com/office/powerpoint/2010/main" val="204261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สี่เหลี่ยมผืนผ้า: มุมมน 68">
            <a:extLst>
              <a:ext uri="{FF2B5EF4-FFF2-40B4-BE49-F238E27FC236}">
                <a16:creationId xmlns:a16="http://schemas.microsoft.com/office/drawing/2014/main" id="{B53C4F4C-2053-0CB7-740C-012FD4AD6887}"/>
              </a:ext>
            </a:extLst>
          </p:cNvPr>
          <p:cNvSpPr/>
          <p:nvPr/>
        </p:nvSpPr>
        <p:spPr>
          <a:xfrm>
            <a:off x="565949" y="4895999"/>
            <a:ext cx="10855396" cy="1400520"/>
          </a:xfrm>
          <a:prstGeom prst="roundRect">
            <a:avLst>
              <a:gd name="adj" fmla="val 9746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68" name="สี่เหลี่ยมผืนผ้า: มุมมน 67">
            <a:extLst>
              <a:ext uri="{FF2B5EF4-FFF2-40B4-BE49-F238E27FC236}">
                <a16:creationId xmlns:a16="http://schemas.microsoft.com/office/drawing/2014/main" id="{08192EA5-FCBB-C681-8069-FCAFA1C9C067}"/>
              </a:ext>
            </a:extLst>
          </p:cNvPr>
          <p:cNvSpPr/>
          <p:nvPr/>
        </p:nvSpPr>
        <p:spPr>
          <a:xfrm>
            <a:off x="565949" y="1984831"/>
            <a:ext cx="10855396" cy="2206186"/>
          </a:xfrm>
          <a:prstGeom prst="roundRect">
            <a:avLst>
              <a:gd name="adj" fmla="val 9746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0BD8746-0A03-700D-D64C-A6D54526D946}"/>
              </a:ext>
            </a:extLst>
          </p:cNvPr>
          <p:cNvSpPr/>
          <p:nvPr/>
        </p:nvSpPr>
        <p:spPr>
          <a:xfrm>
            <a:off x="816990" y="4580298"/>
            <a:ext cx="1946713" cy="589522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ขอบเขตบริการ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DEA668A-BB44-905F-477A-25DF99DCBF2A}"/>
              </a:ext>
            </a:extLst>
          </p:cNvPr>
          <p:cNvSpPr/>
          <p:nvPr/>
        </p:nvSpPr>
        <p:spPr>
          <a:xfrm>
            <a:off x="795529" y="1670113"/>
            <a:ext cx="3934986" cy="606960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พันธกิจ/ความมุ่งหมายของ </a:t>
            </a:r>
            <a:r>
              <a:rPr lang="en-US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CLT/PCT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6" y="188792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540061" y="288384"/>
            <a:ext cx="4960629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E17F5-84BC-DBF0-4939-8EC10C9C6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77" y="5389244"/>
            <a:ext cx="10633768" cy="70248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6087" tIns="43044" rIns="86087" bIns="43044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         ให้บริการผู้ป่วย อายุ 15 ปีขึ้นไปที่มีปัญหาสุขภาพด้านอายุรกรรมทั้งในและนอกเวลาราชการ  โดยเริ่มตั้งแต่ระดับ  </a:t>
            </a:r>
            <a:r>
              <a:rPr lang="en-US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PCU 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ผู้ป่วยนอก ผู้ป่วยใน ครอบคลุมทั้งด้านการส่งเสริมสุขภาพ  การป้องกัน  การรักษา การฟื้นฟูสภาพ  การวางแผนการจำหน่าย  และการดูแลต่อเนื่องถึงชุมชน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FFCE5AB-0B23-12D0-3FB8-AA75EC239B66}"/>
              </a:ext>
            </a:extLst>
          </p:cNvPr>
          <p:cNvSpPr txBox="1"/>
          <p:nvPr/>
        </p:nvSpPr>
        <p:spPr>
          <a:xfrm>
            <a:off x="788289" y="2371070"/>
            <a:ext cx="10615422" cy="1654784"/>
          </a:xfrm>
          <a:prstGeom prst="rect">
            <a:avLst/>
          </a:prstGeom>
          <a:noFill/>
        </p:spPr>
        <p:txBody>
          <a:bodyPr wrap="square" lIns="114783" tIns="57390" rIns="114783" bIns="57390">
            <a:spAutoFit/>
          </a:bodyPr>
          <a:lstStyle/>
          <a:p>
            <a:pPr indent="573871"/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ทีมนำทางคลินิกอายุรกรรมให้การบริการดูแลรักษาผู้ป่วยโรคทางอายุรกรรมในระดับทุติยภูมิ  ครอบคลุมองค์รวม  4  มิติ  ทั้งผู้ป่วยภาวะวิกฤต พระภิกษุ ผู้ต้องขังและผู้ป่วยทั่วไป  ตลอดจนให้คำปรึกษาและดูแลผู้ป่วยร่วมกับสหสาขาวิชาชีพอื่นทั้งแผนกผู้ป่วยในและผู้ป่วยนอก  โดยใช้หลักวิชาการที่ได้มาตรฐาน เพื่อให้ผู้ป่วยปลอดภัยจากภาวะแทรกซ้อน ผู้ป่วยและญาติมีส่วนร่วมในการรักษาพยาบาลและมีความมั่นใจในการดูแลตนเอง ผู้รับบริการพึงพอใจ องค์กรมีการพัฒนาคุณภาพอย่างต่อเนื่อง มีการจัดสิ่งแวดล้อมที่เอื้อต่อการสร้างเสริมสุขภาพ บุคลากรได้รับการพัฒนาศักยภาพอย่างเหมาะสม มีขวัญกำลังใจและมีความสุขในการปฏิบัติงาน ภายใต้ระบบการบริหารแบบธรรมา</a:t>
            </a:r>
            <a:r>
              <a:rPr lang="th-TH" sz="2000" dirty="0" err="1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ภิ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บาล</a:t>
            </a:r>
          </a:p>
        </p:txBody>
      </p:sp>
    </p:spTree>
    <p:extLst>
      <p:ext uri="{BB962C8B-B14F-4D97-AF65-F5344CB8AC3E}">
        <p14:creationId xmlns:p14="http://schemas.microsoft.com/office/powerpoint/2010/main" val="55964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080812" y="277986"/>
            <a:ext cx="7115611" cy="92100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300980"/>
            <a:ext cx="1131084" cy="9210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28222"/>
          <a:stretch/>
        </p:blipFill>
        <p:spPr>
          <a:xfrm>
            <a:off x="3342082" y="255658"/>
            <a:ext cx="1159545" cy="989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464762" y="446100"/>
            <a:ext cx="5731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การจัดกระบวนการ การดูแลผู้ป่วย 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STEMI</a:t>
            </a:r>
            <a:endParaRPr lang="th-TH" sz="3200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ตาราง 3">
            <a:extLst>
              <a:ext uri="{FF2B5EF4-FFF2-40B4-BE49-F238E27FC236}">
                <a16:creationId xmlns:a16="http://schemas.microsoft.com/office/drawing/2014/main" id="{8BD1B891-5596-D7A3-5BA5-FCD3D1088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44133"/>
              </p:ext>
            </p:extLst>
          </p:nvPr>
        </p:nvGraphicFramePr>
        <p:xfrm>
          <a:off x="217943" y="1579351"/>
          <a:ext cx="11756113" cy="49776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9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1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73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2000" dirty="0">
                        <a:solidFill>
                          <a:schemeClr val="bg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92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Detection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ร้อยละของการได้รับยา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Streptokinase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ภายใน 6 ชั่วโมงหลังมีอาการ</a:t>
                      </a:r>
                    </a:p>
                    <a:p>
                      <a:pPr algn="l"/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ร้อยละการมาโรงพยาบาลด้วยบริการ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EMS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EMS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System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83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Diagnosis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ร้อยละผู้ป่วยได้รับการตรวจ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EKG 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และอ่านผลภายใน 10 นาที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ร้อยละของการได้รับยา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Streptokinase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ภายใน 30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นาที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หลังจากมาถึงโรงพยาบาล</a:t>
                      </a:r>
                      <a:endParaRPr lang="th-TH" sz="1600" kern="1200" baseline="0" dirty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92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ร้อยละการเกิดภาวะแทรกซ้อนจากการให้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SK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ร้อยละการเกิดภาวะ</a:t>
                      </a:r>
                      <a:r>
                        <a:rPr lang="th-TH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Cardiogenic Shock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en-US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01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ทักษะการดูแลตนเองสำหรับผู้ป่วยและผู้ดูแลหลัก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ร้อยละผลการประเมินความสามารถในการดูแลตนเองก่อนจำหน่ายของผู้ป่วยและครอบครัว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92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 &amp; Empowerment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education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 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STEMI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และครอบครัวมีความรู้ในการจัดการตนเอง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Humanize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 healthcare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4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 of Care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Home visit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อัตราการเยี่ยมบ้าน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16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96441" marR="96441" marT="48218" marB="482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05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 b="28222"/>
          <a:stretch/>
        </p:blipFill>
        <p:spPr>
          <a:xfrm>
            <a:off x="810502" y="250380"/>
            <a:ext cx="906155" cy="773127"/>
          </a:xfrm>
          <a:prstGeom prst="rect">
            <a:avLst/>
          </a:prstGeom>
        </p:spPr>
      </p:pic>
      <p:graphicFrame>
        <p:nvGraphicFramePr>
          <p:cNvPr id="6" name="แผนภูมิ 1">
            <a:extLst>
              <a:ext uri="{FF2B5EF4-FFF2-40B4-BE49-F238E27FC236}">
                <a16:creationId xmlns:a16="http://schemas.microsoft.com/office/drawing/2014/main" id="{79F2C2AC-5724-90C7-447B-57E21A9E1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056991"/>
              </p:ext>
            </p:extLst>
          </p:nvPr>
        </p:nvGraphicFramePr>
        <p:xfrm>
          <a:off x="370936" y="931433"/>
          <a:ext cx="11576649" cy="552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932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711D9F-96A2-EDB9-A02A-C731A6ED9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278754" y="2100119"/>
            <a:ext cx="11666770" cy="2377683"/>
          </a:xfrm>
          <a:prstGeom prst="rect">
            <a:avLst/>
          </a:prstGeom>
        </p:spPr>
      </p:pic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7857" y="6635606"/>
            <a:ext cx="12204777" cy="224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936" y="-46300"/>
            <a:ext cx="3086582" cy="1840376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9" y="343606"/>
            <a:ext cx="1241777" cy="17565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B85C34-D72D-D1A2-8260-98345372B019}"/>
              </a:ext>
            </a:extLst>
          </p:cNvPr>
          <p:cNvSpPr txBox="1"/>
          <p:nvPr/>
        </p:nvSpPr>
        <p:spPr>
          <a:xfrm>
            <a:off x="1903922" y="2899200"/>
            <a:ext cx="70064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Clinical Tracer  TB</a:t>
            </a:r>
            <a:endParaRPr lang="th-TH" sz="88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7372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608007" y="507971"/>
            <a:ext cx="9597706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765633" y="507970"/>
            <a:ext cx="1315179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77"/>
            <a:endParaRPr lang="en-US" sz="1599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63" y="303422"/>
            <a:ext cx="1241709" cy="1756417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3DAC06EA-07DC-C169-65A9-FFB27019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851" y="684705"/>
            <a:ext cx="8164824" cy="6797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6087" tIns="43044" rIns="86087" bIns="43044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เป้าหมาย ปัจจัยการขับเคลื่อน  ตัวชี้วัด</a:t>
            </a:r>
            <a:r>
              <a:rPr lang="th-TH" sz="3600" b="1" kern="100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 </a:t>
            </a:r>
            <a:r>
              <a:rPr lang="en-US" sz="3600" b="1" kern="100" dirty="0">
                <a:solidFill>
                  <a:schemeClr val="bg1"/>
                </a:solidFill>
                <a:latin typeface="Browallia New" panose="020B0604020202020204" pitchFamily="34" charset="-34"/>
                <a:ea typeface="Calibri"/>
                <a:cs typeface="Browallia New" panose="020B0604020202020204" pitchFamily="34" charset="-34"/>
              </a:rPr>
              <a:t>Tuberculosis (TB)</a:t>
            </a:r>
            <a:endParaRPr lang="en-US" sz="3600" kern="1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5" name="กล่องข้อความ 27">
            <a:extLst>
              <a:ext uri="{FF2B5EF4-FFF2-40B4-BE49-F238E27FC236}">
                <a16:creationId xmlns:a16="http://schemas.microsoft.com/office/drawing/2014/main" id="{CACC3E12-BAAF-5711-9EE0-902D113FA713}"/>
              </a:ext>
            </a:extLst>
          </p:cNvPr>
          <p:cNvSpPr txBox="1"/>
          <p:nvPr/>
        </p:nvSpPr>
        <p:spPr>
          <a:xfrm>
            <a:off x="956048" y="1889106"/>
            <a:ext cx="1212808" cy="456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44"/>
              </a:spcAft>
            </a:pPr>
            <a:endParaRPr lang="en-US" sz="16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19" name="สี่เหลี่ยมผืนผ้ามุมมน 6">
            <a:extLst>
              <a:ext uri="{FF2B5EF4-FFF2-40B4-BE49-F238E27FC236}">
                <a16:creationId xmlns:a16="http://schemas.microsoft.com/office/drawing/2014/main" id="{0481099A-0EAA-E479-C9E0-DFFC554263C0}"/>
              </a:ext>
            </a:extLst>
          </p:cNvPr>
          <p:cNvSpPr/>
          <p:nvPr/>
        </p:nvSpPr>
        <p:spPr>
          <a:xfrm>
            <a:off x="422516" y="3184344"/>
            <a:ext cx="1431127" cy="13514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ลดอัตราการเสียชีวิต≤5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%</a:t>
            </a:r>
            <a:endParaRPr lang="en-US" sz="1400" b="1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0" name="สี่เหลี่ยมผืนผ้ามุมมน 7">
            <a:extLst>
              <a:ext uri="{FF2B5EF4-FFF2-40B4-BE49-F238E27FC236}">
                <a16:creationId xmlns:a16="http://schemas.microsoft.com/office/drawing/2014/main" id="{A72AAC15-0194-0C52-0433-587846179FEC}"/>
              </a:ext>
            </a:extLst>
          </p:cNvPr>
          <p:cNvSpPr/>
          <p:nvPr/>
        </p:nvSpPr>
        <p:spPr>
          <a:xfrm>
            <a:off x="2274343" y="2828727"/>
            <a:ext cx="2394811" cy="615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การป้องกันส่งเสริมสุขภาพ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1" name="สี่เหลี่ยมผืนผ้ามุมมน 8">
            <a:extLst>
              <a:ext uri="{FF2B5EF4-FFF2-40B4-BE49-F238E27FC236}">
                <a16:creationId xmlns:a16="http://schemas.microsoft.com/office/drawing/2014/main" id="{DF02799B-4513-D03C-D706-CACBB0AA512F}"/>
              </a:ext>
            </a:extLst>
          </p:cNvPr>
          <p:cNvSpPr/>
          <p:nvPr/>
        </p:nvSpPr>
        <p:spPr>
          <a:xfrm>
            <a:off x="2274343" y="3634344"/>
            <a:ext cx="2394811" cy="6099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การเข้าถึงและรับบริการที่ดี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2" name="สี่เหลี่ยมผืนผ้ามุมมน 9">
            <a:extLst>
              <a:ext uri="{FF2B5EF4-FFF2-40B4-BE49-F238E27FC236}">
                <a16:creationId xmlns:a16="http://schemas.microsoft.com/office/drawing/2014/main" id="{CABD17DA-9553-3571-43AE-7663F1BD4FB1}"/>
              </a:ext>
            </a:extLst>
          </p:cNvPr>
          <p:cNvSpPr/>
          <p:nvPr/>
        </p:nvSpPr>
        <p:spPr>
          <a:xfrm>
            <a:off x="2313674" y="4451409"/>
            <a:ext cx="2355480" cy="7842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ดูแลรักษาและเฝ้าระวังที่เหมาะสมถูกต้องโดยเฉพาะกลุ่ม 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TB 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ดื้อยา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3" name="สี่เหลี่ยมผืนผ้ามุมมน 10">
            <a:extLst>
              <a:ext uri="{FF2B5EF4-FFF2-40B4-BE49-F238E27FC236}">
                <a16:creationId xmlns:a16="http://schemas.microsoft.com/office/drawing/2014/main" id="{095A9FCF-2797-8588-1CDE-494027D600B8}"/>
              </a:ext>
            </a:extLst>
          </p:cNvPr>
          <p:cNvSpPr/>
          <p:nvPr/>
        </p:nvSpPr>
        <p:spPr>
          <a:xfrm>
            <a:off x="2311484" y="5537049"/>
            <a:ext cx="2355479" cy="5464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แผนการดูแลส่งต่อฟื้นฟูที่ดี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4" name="สี่เหลี่ยมผืนผ้ามุมมน 11">
            <a:extLst>
              <a:ext uri="{FF2B5EF4-FFF2-40B4-BE49-F238E27FC236}">
                <a16:creationId xmlns:a16="http://schemas.microsoft.com/office/drawing/2014/main" id="{4D3B8237-D0C3-4EFD-6C00-BD0FA9555CC8}"/>
              </a:ext>
            </a:extLst>
          </p:cNvPr>
          <p:cNvSpPr/>
          <p:nvPr/>
        </p:nvSpPr>
        <p:spPr>
          <a:xfrm>
            <a:off x="5195854" y="2274533"/>
            <a:ext cx="2147026" cy="8739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ประชาสัมพันธ์ การคัดกรอง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TB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ในกลุ่มเสี่ยง 2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P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เจ้าหน้าที่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5" name="สี่เหลี่ยมผืนผ้ามุมมน 12">
            <a:extLst>
              <a:ext uri="{FF2B5EF4-FFF2-40B4-BE49-F238E27FC236}">
                <a16:creationId xmlns:a16="http://schemas.microsoft.com/office/drawing/2014/main" id="{951D4424-382D-0B69-C896-0DFA2BDAA5E4}"/>
              </a:ext>
            </a:extLst>
          </p:cNvPr>
          <p:cNvSpPr/>
          <p:nvPr/>
        </p:nvSpPr>
        <p:spPr>
          <a:xfrm>
            <a:off x="5168120" y="3328036"/>
            <a:ext cx="2181365" cy="7236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50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ระบบ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EMS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50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ระบบช่องทางด่วน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TB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6" name="สี่เหลี่ยมผืนผ้ามุมมน 13">
            <a:extLst>
              <a:ext uri="{FF2B5EF4-FFF2-40B4-BE49-F238E27FC236}">
                <a16:creationId xmlns:a16="http://schemas.microsoft.com/office/drawing/2014/main" id="{D34ADFE2-9D92-7763-1557-3198D0DEDC70}"/>
              </a:ext>
            </a:extLst>
          </p:cNvPr>
          <p:cNvSpPr/>
          <p:nvPr/>
        </p:nvSpPr>
        <p:spPr>
          <a:xfrm>
            <a:off x="5153315" y="4277643"/>
            <a:ext cx="2178865" cy="9330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ระบบ 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Fast Track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ระบบการ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Mornitor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เภสัช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,</a:t>
            </a:r>
            <a:r>
              <a:rPr lang="en-US" sz="1400" b="1" dirty="0" err="1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Lab,Clinic,Ward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7" name="สี่เหลี่ยมผืนผ้ามุมมน 14">
            <a:extLst>
              <a:ext uri="{FF2B5EF4-FFF2-40B4-BE49-F238E27FC236}">
                <a16:creationId xmlns:a16="http://schemas.microsoft.com/office/drawing/2014/main" id="{20BB823A-A32D-6517-4711-4EBB897BBAD4}"/>
              </a:ext>
            </a:extLst>
          </p:cNvPr>
          <p:cNvSpPr/>
          <p:nvPr/>
        </p:nvSpPr>
        <p:spPr>
          <a:xfrm>
            <a:off x="5099752" y="5365236"/>
            <a:ext cx="2164195" cy="10192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ระบบการวางแผนจำหน่าย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ระบบการเยี่ยมบ้าน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HHC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ctr">
              <a:lnSpc>
                <a:spcPct val="80000"/>
              </a:lnSpc>
              <a:spcAft>
                <a:spcPts val="844"/>
              </a:spcAft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ระบบกายภาพบำบัด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8" name="สี่เหลี่ยมผืนผ้ามุมมน 15">
            <a:extLst>
              <a:ext uri="{FF2B5EF4-FFF2-40B4-BE49-F238E27FC236}">
                <a16:creationId xmlns:a16="http://schemas.microsoft.com/office/drawing/2014/main" id="{A40794FE-407A-BAFC-264E-8CDFE7649B7D}"/>
              </a:ext>
            </a:extLst>
          </p:cNvPr>
          <p:cNvSpPr/>
          <p:nvPr/>
        </p:nvSpPr>
        <p:spPr>
          <a:xfrm>
            <a:off x="7920859" y="2253589"/>
            <a:ext cx="4189721" cy="966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thaiDist"/>
            <a:endParaRPr lang="th-TH" sz="1400" b="1" dirty="0">
              <a:solidFill>
                <a:srgbClr val="000000"/>
              </a:solidFill>
              <a:latin typeface="Browallia New" panose="020B0604020202020204" pitchFamily="34" charset="-34"/>
              <a:ea typeface="Tahoma"/>
              <a:cs typeface="Browallia New" panose="020B0604020202020204" pitchFamily="34" charset="-34"/>
            </a:endParaRPr>
          </a:p>
          <a:p>
            <a:pPr algn="thaiDist"/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อสม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,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เจ้าหน้าที่รพ.สต. ให้ความรู้ในกลุ่มเสี่ยง</a:t>
            </a:r>
            <a:endParaRPr lang="en-US" sz="1400" b="1" dirty="0">
              <a:solidFill>
                <a:srgbClr val="000000"/>
              </a:solidFill>
              <a:latin typeface="Browallia New" panose="020B0604020202020204" pitchFamily="34" charset="-34"/>
              <a:ea typeface="Tahoma"/>
              <a:cs typeface="Browallia New" panose="020B0604020202020204" pitchFamily="34" charset="-34"/>
            </a:endParaRPr>
          </a:p>
          <a:p>
            <a:pPr algn="thaiDist"/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NCDS,UP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ผู้สูงอายุ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,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ผู้ร่วมใกล้ชิดกับผู้ป่วย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,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ผู้สัมผัส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TB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ร่วมบ้าน</a:t>
            </a:r>
          </a:p>
          <a:p>
            <a:pPr algn="thaiDist"/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จัดป้ายให้ความรู้ มุมเรียนรู้ ใน รพ.สต.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thaiDist"/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โครงการสร้างเสริมสุขภาพโดยพลังเครือข่าย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 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29" name="สี่เหลี่ยมผืนผ้ามุมมน 16">
            <a:extLst>
              <a:ext uri="{FF2B5EF4-FFF2-40B4-BE49-F238E27FC236}">
                <a16:creationId xmlns:a16="http://schemas.microsoft.com/office/drawing/2014/main" id="{948E2553-1883-1A2A-57EC-CE2F2A52B2E5}"/>
              </a:ext>
            </a:extLst>
          </p:cNvPr>
          <p:cNvSpPr/>
          <p:nvPr/>
        </p:nvSpPr>
        <p:spPr>
          <a:xfrm>
            <a:off x="7882099" y="3343839"/>
            <a:ext cx="4189721" cy="15191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thaiDist"/>
            <a:endParaRPr lang="th-TH" sz="1400" dirty="0">
              <a:solidFill>
                <a:srgbClr val="000000"/>
              </a:solidFill>
              <a:latin typeface="Browallia New" panose="020B0604020202020204" pitchFamily="34" charset="-34"/>
              <a:ea typeface="Tahoma"/>
              <a:cs typeface="Browallia New" panose="020B0604020202020204" pitchFamily="34" charset="-34"/>
            </a:endParaRPr>
          </a:p>
          <a:p>
            <a:pPr algn="thaiDist"/>
            <a:endParaRPr lang="th-TH" sz="1400" b="1" dirty="0">
              <a:solidFill>
                <a:srgbClr val="000000"/>
              </a:solidFill>
              <a:latin typeface="Browallia New" panose="020B0604020202020204" pitchFamily="34" charset="-34"/>
              <a:ea typeface="Tahoma"/>
              <a:cs typeface="Browallia New" panose="020B0604020202020204" pitchFamily="34" charset="-34"/>
            </a:endParaRPr>
          </a:p>
          <a:p>
            <a:pPr algn="thaiDist"/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-โทร1669 กรณีพบผู้ป่วยอาการวิกฤต 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TB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ประชาสัมพันธ์ระบบ 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EMS 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ในรพ.สต</a:t>
            </a:r>
            <a:endParaRPr lang="en-US" sz="1400" b="1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thaiDist"/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มีระบบ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Consult 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ทางโทรศัพท์ ปรึกษา</a:t>
            </a:r>
            <a:endParaRPr lang="en-US" sz="1400" b="1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thaiDist"/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จัดทำแนวทางการดูแลผู้ป่วยสงสัย 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TB</a:t>
            </a:r>
            <a:endParaRPr lang="en-US" sz="1400" b="1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thaiDist"/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การได้รับยาในโรงพยาบาล</a:t>
            </a:r>
            <a:endParaRPr lang="en-US" sz="1400" b="1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thaiDist"/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เข้า </a:t>
            </a:r>
            <a:r>
              <a:rPr lang="en-US" sz="1400" b="1" dirty="0" err="1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ClinicTB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ประสานเข้า 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Admitted 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ห้องแยก</a:t>
            </a:r>
            <a:endParaRPr lang="en-US" sz="1400" b="1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 algn="thaiDist"/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 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30" name="สี่เหลี่ยมผืนผ้ามุมมน 17">
            <a:extLst>
              <a:ext uri="{FF2B5EF4-FFF2-40B4-BE49-F238E27FC236}">
                <a16:creationId xmlns:a16="http://schemas.microsoft.com/office/drawing/2014/main" id="{A3F0D24B-7F36-4D99-CBFD-A90D3A501C02}"/>
              </a:ext>
            </a:extLst>
          </p:cNvPr>
          <p:cNvSpPr/>
          <p:nvPr/>
        </p:nvSpPr>
        <p:spPr>
          <a:xfrm>
            <a:off x="7906493" y="4956074"/>
            <a:ext cx="4137465" cy="5809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07000"/>
              </a:lnSpc>
            </a:pPr>
            <a:endParaRPr lang="th-TH" sz="1400" b="1" dirty="0">
              <a:solidFill>
                <a:srgbClr val="000000"/>
              </a:solidFill>
              <a:latin typeface="Browallia New" panose="020B0604020202020204" pitchFamily="34" charset="-34"/>
              <a:ea typeface="Tahoma"/>
              <a:cs typeface="Browallia New" panose="020B0604020202020204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-ปรึกษาอารุแพทย์เพื่อให้การรักษาประเมินผู้ป่วยตามแนวทาง การรักษา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Compliance, </a:t>
            </a:r>
            <a:r>
              <a:rPr lang="en-US" sz="1400" b="1" dirty="0" err="1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Complication,Re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admit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 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50000"/>
              </a:lnSpc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 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31" name="สี่เหลี่ยมผืนผ้ามุมมน 18">
            <a:extLst>
              <a:ext uri="{FF2B5EF4-FFF2-40B4-BE49-F238E27FC236}">
                <a16:creationId xmlns:a16="http://schemas.microsoft.com/office/drawing/2014/main" id="{8173AE5D-2852-C574-B63F-B78E7F2023E9}"/>
              </a:ext>
            </a:extLst>
          </p:cNvPr>
          <p:cNvSpPr/>
          <p:nvPr/>
        </p:nvSpPr>
        <p:spPr>
          <a:xfrm>
            <a:off x="7920859" y="5712388"/>
            <a:ext cx="4154768" cy="791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07000"/>
              </a:lnSpc>
            </a:pPr>
            <a:endParaRPr lang="en-US" sz="1400" b="1" dirty="0">
              <a:solidFill>
                <a:srgbClr val="000000"/>
              </a:solidFill>
              <a:latin typeface="Browallia New" panose="020B0604020202020204" pitchFamily="34" charset="-34"/>
              <a:ea typeface="Tahoma"/>
              <a:cs typeface="Browallia New" panose="020B0604020202020204" pitchFamily="34" charset="-34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แนวทางการวางแผนจำหน่าย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Care giver,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แนวทางการประเมิน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ทีม</a:t>
            </a:r>
            <a:r>
              <a:rPr lang="en-US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HHC,</a:t>
            </a: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ระบบส่งต่อ รพ.สต. ในพื้นที่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1400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จัดทำแนวทางการฟื้นฟูผู้ป่วย โดยนักกายภาพบำบัด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1400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 </a:t>
            </a:r>
            <a:endParaRPr lang="en-US" sz="1400" kern="100" dirty="0"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cxnSp>
        <p:nvCxnSpPr>
          <p:cNvPr id="32" name="ลูกศรเชื่อมต่อแบบตรง 19">
            <a:extLst>
              <a:ext uri="{FF2B5EF4-FFF2-40B4-BE49-F238E27FC236}">
                <a16:creationId xmlns:a16="http://schemas.microsoft.com/office/drawing/2014/main" id="{E07D9CF3-C9AD-32C0-95ED-9AAB232EE0A7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1853643" y="3136450"/>
            <a:ext cx="420700" cy="72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20">
            <a:extLst>
              <a:ext uri="{FF2B5EF4-FFF2-40B4-BE49-F238E27FC236}">
                <a16:creationId xmlns:a16="http://schemas.microsoft.com/office/drawing/2014/main" id="{DA8ED2AA-AA8D-8C96-2C3D-F1E5730A093E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1138080" y="4535778"/>
            <a:ext cx="1186291" cy="133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21">
            <a:extLst>
              <a:ext uri="{FF2B5EF4-FFF2-40B4-BE49-F238E27FC236}">
                <a16:creationId xmlns:a16="http://schemas.microsoft.com/office/drawing/2014/main" id="{EF8CE7FA-3980-CAC6-489F-2F121930EE9A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853643" y="3860061"/>
            <a:ext cx="454232" cy="9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22">
            <a:extLst>
              <a:ext uri="{FF2B5EF4-FFF2-40B4-BE49-F238E27FC236}">
                <a16:creationId xmlns:a16="http://schemas.microsoft.com/office/drawing/2014/main" id="{1D3B3831-698E-3D9E-DC04-775633A0E528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853643" y="3860061"/>
            <a:ext cx="455626" cy="1008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23">
            <a:extLst>
              <a:ext uri="{FF2B5EF4-FFF2-40B4-BE49-F238E27FC236}">
                <a16:creationId xmlns:a16="http://schemas.microsoft.com/office/drawing/2014/main" id="{08A22D13-0D9A-ADE1-93DB-9A48BA1C30CC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4669154" y="2743238"/>
            <a:ext cx="555076" cy="393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24">
            <a:extLst>
              <a:ext uri="{FF2B5EF4-FFF2-40B4-BE49-F238E27FC236}">
                <a16:creationId xmlns:a16="http://schemas.microsoft.com/office/drawing/2014/main" id="{4CA80097-3FD9-A946-5021-21F3EC35294E}"/>
              </a:ext>
            </a:extLst>
          </p:cNvPr>
          <p:cNvCxnSpPr>
            <a:cxnSpLocks/>
          </p:cNvCxnSpPr>
          <p:nvPr/>
        </p:nvCxnSpPr>
        <p:spPr>
          <a:xfrm flipH="1">
            <a:off x="4669154" y="3825252"/>
            <a:ext cx="526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25">
            <a:extLst>
              <a:ext uri="{FF2B5EF4-FFF2-40B4-BE49-F238E27FC236}">
                <a16:creationId xmlns:a16="http://schemas.microsoft.com/office/drawing/2014/main" id="{AB34D60C-61F4-F8D7-8B0E-C0BE3C2E7C82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4724379" y="4739139"/>
            <a:ext cx="428936" cy="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26">
            <a:extLst>
              <a:ext uri="{FF2B5EF4-FFF2-40B4-BE49-F238E27FC236}">
                <a16:creationId xmlns:a16="http://schemas.microsoft.com/office/drawing/2014/main" id="{40AC28BC-DE1B-6E1B-60ED-97CE6C7425E9}"/>
              </a:ext>
            </a:extLst>
          </p:cNvPr>
          <p:cNvCxnSpPr>
            <a:cxnSpLocks/>
          </p:cNvCxnSpPr>
          <p:nvPr/>
        </p:nvCxnSpPr>
        <p:spPr>
          <a:xfrm flipH="1">
            <a:off x="4625109" y="5651628"/>
            <a:ext cx="474643" cy="17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27">
            <a:extLst>
              <a:ext uri="{FF2B5EF4-FFF2-40B4-BE49-F238E27FC236}">
                <a16:creationId xmlns:a16="http://schemas.microsoft.com/office/drawing/2014/main" id="{696CB938-498F-7C02-0365-7D373CF46E6D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7342880" y="2705845"/>
            <a:ext cx="577979" cy="3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28">
            <a:extLst>
              <a:ext uri="{FF2B5EF4-FFF2-40B4-BE49-F238E27FC236}">
                <a16:creationId xmlns:a16="http://schemas.microsoft.com/office/drawing/2014/main" id="{931AEB96-BFF3-5097-80DB-10E5B8BD94C6}"/>
              </a:ext>
            </a:extLst>
          </p:cNvPr>
          <p:cNvCxnSpPr>
            <a:cxnSpLocks/>
          </p:cNvCxnSpPr>
          <p:nvPr/>
        </p:nvCxnSpPr>
        <p:spPr>
          <a:xfrm flipH="1">
            <a:off x="7342880" y="3634344"/>
            <a:ext cx="539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29">
            <a:extLst>
              <a:ext uri="{FF2B5EF4-FFF2-40B4-BE49-F238E27FC236}">
                <a16:creationId xmlns:a16="http://schemas.microsoft.com/office/drawing/2014/main" id="{392CB57F-11DA-283B-C504-A646286E6443}"/>
              </a:ext>
            </a:extLst>
          </p:cNvPr>
          <p:cNvCxnSpPr>
            <a:cxnSpLocks/>
            <a:stCxn id="30" idx="1"/>
            <a:endCxn id="26" idx="3"/>
          </p:cNvCxnSpPr>
          <p:nvPr/>
        </p:nvCxnSpPr>
        <p:spPr>
          <a:xfrm flipH="1" flipV="1">
            <a:off x="7332180" y="4744155"/>
            <a:ext cx="574313" cy="50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30">
            <a:extLst>
              <a:ext uri="{FF2B5EF4-FFF2-40B4-BE49-F238E27FC236}">
                <a16:creationId xmlns:a16="http://schemas.microsoft.com/office/drawing/2014/main" id="{B4C29646-5B41-5256-7E7F-B2DC1D48072D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7262273" y="6083516"/>
            <a:ext cx="658586" cy="2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ounded Rectangle 3">
            <a:extLst>
              <a:ext uri="{FF2B5EF4-FFF2-40B4-BE49-F238E27FC236}">
                <a16:creationId xmlns:a16="http://schemas.microsoft.com/office/drawing/2014/main" id="{52002EDB-6A7F-65FC-73AA-270C2F983D7F}"/>
              </a:ext>
            </a:extLst>
          </p:cNvPr>
          <p:cNvSpPr/>
          <p:nvPr/>
        </p:nvSpPr>
        <p:spPr>
          <a:xfrm>
            <a:off x="852408" y="1706254"/>
            <a:ext cx="1212808" cy="4485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/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Purpose</a:t>
            </a:r>
            <a:endParaRPr lang="en-US" sz="2000" b="1" kern="1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71" name="Rounded Rectangle 3">
            <a:extLst>
              <a:ext uri="{FF2B5EF4-FFF2-40B4-BE49-F238E27FC236}">
                <a16:creationId xmlns:a16="http://schemas.microsoft.com/office/drawing/2014/main" id="{B098154B-C002-81DE-5E0D-AD42A44250F0}"/>
              </a:ext>
            </a:extLst>
          </p:cNvPr>
          <p:cNvSpPr/>
          <p:nvPr/>
        </p:nvSpPr>
        <p:spPr>
          <a:xfrm>
            <a:off x="2517306" y="1714880"/>
            <a:ext cx="1649252" cy="4485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44"/>
              </a:spcAft>
            </a:pPr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Primary Driver</a:t>
            </a:r>
            <a:endParaRPr lang="en-US" sz="2000" kern="1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72" name="Rounded Rectangle 3">
            <a:extLst>
              <a:ext uri="{FF2B5EF4-FFF2-40B4-BE49-F238E27FC236}">
                <a16:creationId xmlns:a16="http://schemas.microsoft.com/office/drawing/2014/main" id="{4DD81F1C-581E-FF98-A200-FC66E961DA34}"/>
              </a:ext>
            </a:extLst>
          </p:cNvPr>
          <p:cNvSpPr/>
          <p:nvPr/>
        </p:nvSpPr>
        <p:spPr>
          <a:xfrm>
            <a:off x="5317587" y="1704443"/>
            <a:ext cx="2117831" cy="4485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44"/>
              </a:spcAft>
            </a:pPr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Secondary Driver</a:t>
            </a:r>
            <a:endParaRPr lang="en-US" sz="2000" kern="1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  <p:sp>
        <p:nvSpPr>
          <p:cNvPr id="73" name="Rounded Rectangle 3">
            <a:extLst>
              <a:ext uri="{FF2B5EF4-FFF2-40B4-BE49-F238E27FC236}">
                <a16:creationId xmlns:a16="http://schemas.microsoft.com/office/drawing/2014/main" id="{34BDC46C-D225-C8EF-8CF2-BBCA60372934}"/>
              </a:ext>
            </a:extLst>
          </p:cNvPr>
          <p:cNvSpPr/>
          <p:nvPr/>
        </p:nvSpPr>
        <p:spPr>
          <a:xfrm>
            <a:off x="9536760" y="1662705"/>
            <a:ext cx="1427413" cy="4485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44"/>
              </a:spcAft>
            </a:pPr>
            <a:r>
              <a:rPr lang="en-US" sz="2000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Intervention</a:t>
            </a:r>
            <a:endParaRPr lang="en-US" sz="2000" kern="100" dirty="0">
              <a:solidFill>
                <a:schemeClr val="bg1"/>
              </a:solidFill>
              <a:latin typeface="Browallia New" panose="020B0604020202020204" pitchFamily="34" charset="-34"/>
              <a:ea typeface="Calibri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720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1219972" y="359668"/>
            <a:ext cx="10406243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1353882" y="362813"/>
            <a:ext cx="1315179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28" y="155121"/>
            <a:ext cx="1241709" cy="175641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6E9B0D-CB6F-3C8B-55C1-120BDBBD0D8A}"/>
              </a:ext>
            </a:extLst>
          </p:cNvPr>
          <p:cNvSpPr/>
          <p:nvPr/>
        </p:nvSpPr>
        <p:spPr>
          <a:xfrm>
            <a:off x="7302570" y="2235266"/>
            <a:ext cx="2101780" cy="3237383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58D55F-2274-6315-A537-38E55C7440A1}"/>
              </a:ext>
            </a:extLst>
          </p:cNvPr>
          <p:cNvSpPr/>
          <p:nvPr/>
        </p:nvSpPr>
        <p:spPr>
          <a:xfrm>
            <a:off x="4907185" y="2235266"/>
            <a:ext cx="2101780" cy="3229875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9C41E1-E98D-3517-A8CC-7901845E77DC}"/>
              </a:ext>
            </a:extLst>
          </p:cNvPr>
          <p:cNvSpPr/>
          <p:nvPr/>
        </p:nvSpPr>
        <p:spPr>
          <a:xfrm>
            <a:off x="2581493" y="2235266"/>
            <a:ext cx="2101780" cy="3222226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AEC9F3-1871-2082-61AD-23CFD4B91A3B}"/>
              </a:ext>
            </a:extLst>
          </p:cNvPr>
          <p:cNvSpPr/>
          <p:nvPr/>
        </p:nvSpPr>
        <p:spPr>
          <a:xfrm>
            <a:off x="255800" y="2235266"/>
            <a:ext cx="2101780" cy="3237383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8" name="Freeform 62">
            <a:extLst>
              <a:ext uri="{FF2B5EF4-FFF2-40B4-BE49-F238E27FC236}">
                <a16:creationId xmlns:a16="http://schemas.microsoft.com/office/drawing/2014/main" id="{15C1F80C-74DB-B7D4-4532-6019495B8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3" y="4954170"/>
            <a:ext cx="2456116" cy="739649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วางแผนจำหน่าย</a:t>
            </a:r>
            <a:endParaRPr lang="en-US" sz="1896" dirty="0">
              <a:solidFill>
                <a:schemeClr val="bg1"/>
              </a:solidFill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9" name="Freeform 133">
            <a:extLst>
              <a:ext uri="{FF2B5EF4-FFF2-40B4-BE49-F238E27FC236}">
                <a16:creationId xmlns:a16="http://schemas.microsoft.com/office/drawing/2014/main" id="{727CFF3C-C3EE-4791-CCBC-FAFC9514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988" y="4961660"/>
            <a:ext cx="2211419" cy="739649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วินิจฉัย</a:t>
            </a:r>
            <a:endParaRPr lang="en-US" sz="1896" dirty="0">
              <a:solidFill>
                <a:schemeClr val="bg1"/>
              </a:solidFill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10" name="Freeform 203">
            <a:extLst>
              <a:ext uri="{FF2B5EF4-FFF2-40B4-BE49-F238E27FC236}">
                <a16:creationId xmlns:a16="http://schemas.microsoft.com/office/drawing/2014/main" id="{C6FA9805-AE7F-1A6D-C368-827A7401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353" y="4954170"/>
            <a:ext cx="2319568" cy="775822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ผู้ป่วย </a:t>
            </a:r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TB </a:t>
            </a:r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มา </a:t>
            </a:r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OPD</a:t>
            </a:r>
            <a:endParaRPr lang="en-US" sz="1896" dirty="0">
              <a:solidFill>
                <a:schemeClr val="bg1"/>
              </a:solidFill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4014B0-E88B-B4D7-3DB9-80E2C719DD0C}"/>
              </a:ext>
            </a:extLst>
          </p:cNvPr>
          <p:cNvSpPr/>
          <p:nvPr/>
        </p:nvSpPr>
        <p:spPr>
          <a:xfrm>
            <a:off x="9737902" y="2235263"/>
            <a:ext cx="2101780" cy="323738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5" name="Freeform 133">
            <a:extLst>
              <a:ext uri="{FF2B5EF4-FFF2-40B4-BE49-F238E27FC236}">
                <a16:creationId xmlns:a16="http://schemas.microsoft.com/office/drawing/2014/main" id="{043642C1-CF59-B920-47FC-97E1F6D6B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262" y="4953342"/>
            <a:ext cx="2211419" cy="739649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ดูแลต่อเนื่อง</a:t>
            </a:r>
            <a:endParaRPr lang="en-US" sz="1896" dirty="0">
              <a:solidFill>
                <a:schemeClr val="bg1"/>
              </a:solidFill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3AFA23-8A75-33ED-DFE0-613514C1F288}"/>
              </a:ext>
            </a:extLst>
          </p:cNvPr>
          <p:cNvSpPr txBox="1"/>
          <p:nvPr/>
        </p:nvSpPr>
        <p:spPr>
          <a:xfrm>
            <a:off x="243262" y="2527844"/>
            <a:ext cx="2021653" cy="1551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96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Risk</a:t>
            </a:r>
            <a:r>
              <a:rPr lang="en-US" sz="1517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ผู้ป่วยไอ ไข้เรื้อรัง ร่วมกับอาการอื่นๆ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ผู้ป่วยให้ประวัติไม่ชัดเจน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ประสิทธิภาพของการคัดกรอง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latin typeface="Browallia New" panose="020B0604020202020204" pitchFamily="34" charset="-34"/>
                <a:ea typeface="Times New Roman"/>
                <a:cs typeface="Browallia New" panose="020B0604020202020204" pitchFamily="34" charset="-34"/>
              </a:rPr>
              <a:t> 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E109D-E4CD-62FB-B0E1-D668E2D25C1A}"/>
              </a:ext>
            </a:extLst>
          </p:cNvPr>
          <p:cNvSpPr txBox="1"/>
          <p:nvPr/>
        </p:nvSpPr>
        <p:spPr>
          <a:xfrm>
            <a:off x="2572328" y="2526087"/>
            <a:ext cx="2101780" cy="675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Risk</a:t>
            </a:r>
            <a:r>
              <a:rPr lang="en-US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การประเมิน/วินิจฉัยไม่ครอบคลุม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AACDD-51E6-BD33-EB1F-0EF935EAC69A}"/>
              </a:ext>
            </a:extLst>
          </p:cNvPr>
          <p:cNvSpPr txBox="1"/>
          <p:nvPr/>
        </p:nvSpPr>
        <p:spPr>
          <a:xfrm>
            <a:off x="4921732" y="2526089"/>
            <a:ext cx="2061833" cy="1317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96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Risk</a:t>
            </a:r>
            <a:r>
              <a:rPr lang="en-US" sz="1896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</a:t>
            </a:r>
            <a:endParaRPr lang="en-US" sz="1896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การ </a:t>
            </a:r>
            <a:r>
              <a:rPr lang="en-US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Stat </a:t>
            </a:r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ยา </a:t>
            </a:r>
            <a:r>
              <a:rPr lang="en-US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TB </a:t>
            </a:r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ภายใน 30 นาที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การเกิดภาวะแทรกซ้อน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การแยกผู้ป่วยออกจากผู้ป่วยทั่วไป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8CBAA6-D626-7C2B-96B3-66EF0AD4520F}"/>
              </a:ext>
            </a:extLst>
          </p:cNvPr>
          <p:cNvSpPr txBox="1"/>
          <p:nvPr/>
        </p:nvSpPr>
        <p:spPr>
          <a:xfrm>
            <a:off x="7361632" y="2526089"/>
            <a:ext cx="2013008" cy="1376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Risk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การวางแผนจำหน่ายไม่ครอบคลุม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ปัญหาทำให้ผู้ป่วย/ผู้ดูแล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ขาดทักษะการดูแลตนเอง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AE58B6-7ABF-7FC7-76AF-32B7750391EA}"/>
              </a:ext>
            </a:extLst>
          </p:cNvPr>
          <p:cNvSpPr txBox="1"/>
          <p:nvPr/>
        </p:nvSpPr>
        <p:spPr>
          <a:xfrm>
            <a:off x="9753186" y="2526089"/>
            <a:ext cx="2094540" cy="90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75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Risk</a:t>
            </a:r>
            <a:r>
              <a:rPr lang="en-US" sz="1517" b="1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 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การสื่อสารข้อมูลไม่มีประสิทธิภาพ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srgbClr val="000000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- ผู้ป่วยไม่ได้รับการเยี่ยม</a:t>
            </a:r>
            <a:endParaRPr lang="en-US" sz="1517" dirty="0"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C6928DE8-C7E7-BE68-F252-89E499FC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184" y="4928449"/>
            <a:ext cx="2211419" cy="739649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ดูแลรักษา</a:t>
            </a:r>
            <a:endParaRPr lang="en-US" sz="1896" dirty="0">
              <a:solidFill>
                <a:schemeClr val="bg1"/>
              </a:solidFill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A084F-5F07-2553-12AD-B33139F23119}"/>
              </a:ext>
            </a:extLst>
          </p:cNvPr>
          <p:cNvSpPr txBox="1"/>
          <p:nvPr/>
        </p:nvSpPr>
        <p:spPr>
          <a:xfrm>
            <a:off x="2663425" y="553082"/>
            <a:ext cx="8910356" cy="675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Process Flowchart </a:t>
            </a:r>
            <a:r>
              <a:rPr lang="th-TH" sz="3792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การดูแลผู้ป่วย </a:t>
            </a:r>
            <a:r>
              <a:rPr 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Tahoma"/>
                <a:cs typeface="Browallia New" panose="020B0604020202020204" pitchFamily="34" charset="-34"/>
              </a:rPr>
              <a:t>Tuberculosis ( TB )</a:t>
            </a:r>
            <a:endParaRPr lang="en-US" sz="1896" dirty="0">
              <a:solidFill>
                <a:schemeClr val="bg1"/>
              </a:solidFill>
              <a:latin typeface="Browallia New" panose="020B0604020202020204" pitchFamily="34" charset="-34"/>
              <a:ea typeface="Times New Roman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3416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429237" y="1601676"/>
          <a:ext cx="11527024" cy="4756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900" kern="1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en-US" sz="19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9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en-US" sz="19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9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en-US" sz="19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9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en-US" sz="19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detection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 </a:t>
                      </a:r>
                      <a:r>
                        <a:rPr lang="en-US" sz="1500" kern="1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TB </a:t>
                      </a:r>
                      <a:r>
                        <a:rPr lang="th-TH" sz="1500" kern="1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ทุกรายได้รับยาภายใน 30 นาที</a:t>
                      </a:r>
                      <a:endParaRPr lang="en-US" sz="1500" kern="1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 </a:t>
                      </a:r>
                      <a:r>
                        <a:rPr lang="en-US" sz="1500" kern="1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TB </a:t>
                      </a:r>
                      <a:r>
                        <a:rPr lang="th-TH" sz="1500" kern="1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ได้รับการวินิจฉัยถูกต้อง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 </a:t>
                      </a: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TB</a:t>
                      </a: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ได้รับการดูแลอย่างเหมาะสม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  <a:r>
                        <a:rPr lang="th-TH" sz="1500" kern="12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en-US" sz="1500" kern="12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 thinking</a:t>
                      </a:r>
                      <a:endParaRPr lang="en-US" sz="1500" kern="1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-อัตราการเกิดภาวะแทรกซ้อน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อัตราการได้รับยาต่อเนื่อง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-ลดอัตราการเสียชีวิต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</a:t>
                      </a: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en-US" sz="15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 thinking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ฝึกทักษะการดูแลตนเองสำหรับผู้ป่วยและผู้ดูแลหลัก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ร้อยละผลการประเมินความสามารถในการดูแลตนเองก่อนจำหน่ายของผู้ป่วยและครอบครัว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 design</a:t>
                      </a:r>
                      <a:endParaRPr lang="en-US" sz="1500" dirty="0">
                        <a:effectLst/>
                        <a:latin typeface="Browallia New" panose="020B0604020202020204" pitchFamily="34" charset="-34"/>
                        <a:ea typeface="Times New Roman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 &amp; empowerment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 education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ร้อยละผลการประเมินความสามารถในการดูแลตนเองที่บ้านของผู้ป่วยและครอบครัว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Humanized healthcare</a:t>
                      </a:r>
                      <a:endParaRPr lang="en-US" sz="15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 design</a:t>
                      </a:r>
                      <a:endParaRPr lang="en-US" sz="15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en-US" sz="1500" dirty="0">
                        <a:effectLst/>
                        <a:latin typeface="Browallia New" panose="020B0604020202020204" pitchFamily="34" charset="-34"/>
                        <a:ea typeface="Times New Roman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 of care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Home visit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อัตราการเยี่ยมบ้าน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500" kern="1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 design</a:t>
                      </a:r>
                      <a:endParaRPr lang="en-US" sz="150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en-US" sz="150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en-US" sz="1500" dirty="0">
                        <a:effectLst/>
                        <a:latin typeface="Browallia New" panose="020B0604020202020204" pitchFamily="34" charset="-34"/>
                        <a:ea typeface="Times New Roman"/>
                        <a:cs typeface="Browallia New" panose="020B0604020202020204" pitchFamily="34" charset="-34"/>
                      </a:endParaRPr>
                    </a:p>
                  </a:txBody>
                  <a:tcPr marL="60090" marR="600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DDFBF0F-ECF8-AD34-3D66-DC178FF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FC09346-6BFB-E31D-46DA-9C3F9887FC46}"/>
              </a:ext>
            </a:extLst>
          </p:cNvPr>
          <p:cNvSpPr/>
          <p:nvPr/>
        </p:nvSpPr>
        <p:spPr>
          <a:xfrm>
            <a:off x="2320975" y="195360"/>
            <a:ext cx="8963868" cy="85063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45BCD27-24F4-6474-81DE-9C9608205BAC}"/>
              </a:ext>
            </a:extLst>
          </p:cNvPr>
          <p:cNvSpPr/>
          <p:nvPr/>
        </p:nvSpPr>
        <p:spPr>
          <a:xfrm>
            <a:off x="2477465" y="174939"/>
            <a:ext cx="1160662" cy="9118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F0273-7385-0F34-013E-3FEA4DD9D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0" y="-52986"/>
            <a:ext cx="3086413" cy="184027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97087" y="331335"/>
            <a:ext cx="8056361" cy="114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77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การจัดกระบวนการ การดูแลผู้ป่วย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Tuberculosis ( TB )</a:t>
            </a:r>
          </a:p>
          <a:p>
            <a:pPr algn="ctr" defTabSz="914277"/>
            <a:endParaRPr lang="en-US" sz="3413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B804BAE0-6FE0-4CE1-FC0A-F2E21E68D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14" y="-25540"/>
            <a:ext cx="1092139" cy="1544847"/>
          </a:xfrm>
          <a:prstGeom prst="rect">
            <a:avLst/>
          </a:prstGeom>
        </p:spPr>
      </p:pic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33EF90DA-63FC-34CB-82C4-BD5BA5E09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/>
        </p:nvGraphicFramePr>
        <p:xfrm>
          <a:off x="1385077" y="1215815"/>
          <a:ext cx="10309412" cy="512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EE061991-160B-9B35-1B0D-D3EA92F2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26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2A5517-297B-A6CD-AD44-3F021DB67412}"/>
              </a:ext>
            </a:extLst>
          </p:cNvPr>
          <p:cNvSpPr/>
          <p:nvPr/>
        </p:nvSpPr>
        <p:spPr>
          <a:xfrm>
            <a:off x="2320975" y="195360"/>
            <a:ext cx="7380212" cy="85063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B33800B-884C-6EC5-F4E2-D4C0DD800281}"/>
              </a:ext>
            </a:extLst>
          </p:cNvPr>
          <p:cNvSpPr/>
          <p:nvPr/>
        </p:nvSpPr>
        <p:spPr>
          <a:xfrm>
            <a:off x="2477465" y="174939"/>
            <a:ext cx="1160662" cy="9118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1BC21-267C-77F1-876E-C56FF2744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0" y="-52986"/>
            <a:ext cx="3086413" cy="1840275"/>
          </a:xfrm>
          <a:prstGeom prst="rect">
            <a:avLst/>
          </a:prstGeom>
        </p:spPr>
      </p:pic>
      <p:pic>
        <p:nvPicPr>
          <p:cNvPr id="7" name="รูปภาพ 27">
            <a:extLst>
              <a:ext uri="{FF2B5EF4-FFF2-40B4-BE49-F238E27FC236}">
                <a16:creationId xmlns:a16="http://schemas.microsoft.com/office/drawing/2014/main" id="{8703257A-32E7-567F-ECAE-8B990691B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14" y="-25540"/>
            <a:ext cx="1092139" cy="1544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CD96C2-AFCA-ADB9-ADCA-0F32D62A933E}"/>
              </a:ext>
            </a:extLst>
          </p:cNvPr>
          <p:cNvSpPr txBox="1"/>
          <p:nvPr/>
        </p:nvSpPr>
        <p:spPr>
          <a:xfrm>
            <a:off x="3582952" y="324432"/>
            <a:ext cx="6095999" cy="61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4000" b="1" i="0" u="none" strike="noStrike" kern="1200" baseline="0">
                <a:solidFill>
                  <a:srgbClr val="ED7D31">
                    <a:lumMod val="75000"/>
                  </a:srgbClr>
                </a:solidFill>
                <a:latin typeface="TH Baijam" pitchFamily="2" charset="-34"/>
                <a:ea typeface="+mn-ea"/>
                <a:cs typeface="TH Baijam" pitchFamily="2" charset="-34"/>
              </a:defRPr>
            </a:pPr>
            <a:r>
              <a:rPr lang="th-TH" sz="3413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อัตราการตายผู้ป่วยวัณโรคเสมหะบวก</a:t>
            </a:r>
          </a:p>
        </p:txBody>
      </p:sp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5F50E04E-383A-A361-9BB1-FFC0991C46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6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711D9F-96A2-EDB9-A02A-C731A6ED9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321779" y="2240224"/>
            <a:ext cx="11666130" cy="2377553"/>
          </a:xfrm>
          <a:prstGeom prst="rect">
            <a:avLst/>
          </a:prstGeom>
        </p:spPr>
      </p:pic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01" y="-46109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7" y="343776"/>
            <a:ext cx="1241709" cy="1756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B85C34-D72D-D1A2-8260-98345372B019}"/>
              </a:ext>
            </a:extLst>
          </p:cNvPr>
          <p:cNvSpPr txBox="1"/>
          <p:nvPr/>
        </p:nvSpPr>
        <p:spPr>
          <a:xfrm>
            <a:off x="778153" y="3072680"/>
            <a:ext cx="9073556" cy="137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343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Clinical Tracer  Stroke </a:t>
            </a:r>
            <a:endParaRPr lang="th-TH" sz="8343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2289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73280" y="3179091"/>
            <a:ext cx="2366330" cy="6104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ลดอัตราการตายผู้ป่วย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Stroke </a:t>
            </a:r>
            <a:endParaRPr lang="th-TH" sz="170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264795" y="3179091"/>
            <a:ext cx="1836821" cy="6104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การเข้าถึงบริการรวดเร็ว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791512" y="2653390"/>
            <a:ext cx="2467659" cy="4895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707" dirty="0">
              <a:solidFill>
                <a:prstClr val="black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pPr algn="ctr"/>
            <a:r>
              <a:rPr lang="th-TH" sz="170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ระบบ</a:t>
            </a:r>
            <a:r>
              <a:rPr lang="en-US" sz="170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Refer/EMS</a:t>
            </a:r>
          </a:p>
          <a:p>
            <a:endParaRPr lang="th-TH" sz="1707" dirty="0">
              <a:solidFill>
                <a:prstClr val="black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783510" y="5899111"/>
            <a:ext cx="2429714" cy="5125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monitor</a:t>
            </a:r>
            <a:endParaRPr lang="th-TH" sz="170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9406978" y="1653870"/>
            <a:ext cx="2628882" cy="549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ให้ความรู้/35 ปีคัดกรอง 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HT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/ 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DM 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และคัดกรอง 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CVD risk</a:t>
            </a: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9401253" y="5792055"/>
            <a:ext cx="2628882" cy="549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พัฒนาระบบบริการ /</a:t>
            </a:r>
            <a:r>
              <a:rPr lang="en-US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warning sign/</a:t>
            </a:r>
            <a:r>
              <a:rPr lang="th-TH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ให้ข้อมูล /ป้องกันภาวะแทรกซ้อน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5772610" y="4221493"/>
            <a:ext cx="2486560" cy="552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ระบบ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Fast track</a:t>
            </a:r>
            <a:endParaRPr lang="th-TH" sz="170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228147" y="3834604"/>
            <a:ext cx="2729851" cy="325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KPI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: 1) 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อัตราการตายของผู้ป่วย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Stroke &lt; 7 %</a:t>
            </a:r>
          </a:p>
        </p:txBody>
      </p:sp>
      <p:sp>
        <p:nvSpPr>
          <p:cNvPr id="80" name="สี่เหลี่ยมผืนผ้า 79"/>
          <p:cNvSpPr/>
          <p:nvPr/>
        </p:nvSpPr>
        <p:spPr>
          <a:xfrm>
            <a:off x="7218503" y="3494928"/>
            <a:ext cx="229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200" dirty="0">
              <a:solidFill>
                <a:prstClr val="black"/>
              </a:solidFill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7266478" y="4294700"/>
            <a:ext cx="229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200" dirty="0">
              <a:solidFill>
                <a:prstClr val="black"/>
              </a:solidFill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3208802" y="3949738"/>
            <a:ext cx="2297885" cy="17261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KPI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: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1)onset to door&lt;3.5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ชม.</a:t>
            </a:r>
            <a:endParaRPr lang="en-US" sz="1327" dirty="0">
              <a:solidFill>
                <a:prstClr val="black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r>
              <a:rPr lang="en-US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2) Door to needle time&lt; 60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นาที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&gt; 60 %</a:t>
            </a:r>
            <a:endParaRPr lang="th-TH" sz="1327" dirty="0">
              <a:solidFill>
                <a:prstClr val="black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r>
              <a:rPr lang="th-TH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3)ร้อยละผู้ป่วยที่เข้าระบบ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Stroke fast track &gt;20 %</a:t>
            </a:r>
          </a:p>
          <a:p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4)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Door to refer &lt; 30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นาที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&gt; 80 %</a:t>
            </a:r>
          </a:p>
          <a:p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5)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itchFamily="34" charset="-34"/>
              </a:rPr>
              <a:t>ผู้ป่วยที่เข้าเกณฑ์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itchFamily="34" charset="-34"/>
              </a:rPr>
              <a:t>hemorrhagic stroke fast track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itchFamily="34" charset="-34"/>
              </a:rPr>
              <a:t>เข้าระบบได้ </a:t>
            </a:r>
            <a:r>
              <a:rPr lang="en-US" sz="1327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&gt; 60 %</a:t>
            </a:r>
          </a:p>
          <a:p>
            <a:r>
              <a:rPr lang="en-US" sz="1327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6)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itchFamily="34" charset="-34"/>
              </a:rPr>
              <a:t>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itchFamily="34" charset="-34"/>
              </a:rPr>
              <a:t>Door to OR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itchFamily="34" charset="-34"/>
              </a:rPr>
              <a:t>ภายใน 90 นาที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itchFamily="34" charset="-34"/>
              </a:rPr>
              <a:t>&gt; 50 %</a:t>
            </a:r>
          </a:p>
        </p:txBody>
      </p:sp>
      <p:sp>
        <p:nvSpPr>
          <p:cNvPr id="95" name="กล่องข้อความ 32"/>
          <p:cNvSpPr txBox="1"/>
          <p:nvPr/>
        </p:nvSpPr>
        <p:spPr>
          <a:xfrm>
            <a:off x="6049411" y="3123100"/>
            <a:ext cx="1967394" cy="1317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KPI:</a:t>
            </a:r>
          </a:p>
          <a:p>
            <a:r>
              <a:rPr lang="en-US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1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)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อัตราการคัดกรอง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CVD risk</a:t>
            </a:r>
          </a:p>
          <a:p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2 ) อัตราการการ </a:t>
            </a:r>
            <a:r>
              <a:rPr lang="en-US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refer in</a:t>
            </a:r>
          </a:p>
          <a:p>
            <a:r>
              <a:rPr lang="en-US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3)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อัตราการการออกรับโดย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EMS/</a:t>
            </a:r>
            <a:r>
              <a:rPr lang="th-TH" sz="1327" dirty="0" err="1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อปท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.</a:t>
            </a:r>
          </a:p>
          <a:p>
            <a:endParaRPr lang="en-US" sz="132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98" name="กล่องข้อความ 32"/>
          <p:cNvSpPr txBox="1"/>
          <p:nvPr/>
        </p:nvSpPr>
        <p:spPr>
          <a:xfrm>
            <a:off x="5998681" y="4820831"/>
            <a:ext cx="2235300" cy="909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KPI:</a:t>
            </a:r>
          </a:p>
          <a:p>
            <a:r>
              <a:rPr lang="en-US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1)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การวินิจฉัยรวดเร็ว</a:t>
            </a:r>
          </a:p>
          <a:p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2)</a:t>
            </a:r>
            <a:r>
              <a:rPr lang="th-TH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ให้ยาถูกต้อง รวดเร็ว ผ่าตัดได้รวดเร็ว</a:t>
            </a:r>
          </a:p>
          <a:p>
            <a:r>
              <a:rPr lang="th-TH" sz="132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3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)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การเซ็นยินยอมรับยา/รับการผ่าตัดรวดเร็ว</a:t>
            </a:r>
          </a:p>
        </p:txBody>
      </p:sp>
      <p:sp>
        <p:nvSpPr>
          <p:cNvPr id="106" name="สี่เหลี่ยมผืนผ้ามุมมน 105"/>
          <p:cNvSpPr/>
          <p:nvPr/>
        </p:nvSpPr>
        <p:spPr>
          <a:xfrm>
            <a:off x="9401253" y="2882806"/>
            <a:ext cx="2611995" cy="554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พัฒนาระบบ</a:t>
            </a:r>
            <a:r>
              <a:rPr lang="en-US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refer/EMS /line consult  /1669/1</a:t>
            </a:r>
            <a:r>
              <a:rPr lang="th-TH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1</a:t>
            </a:r>
            <a:r>
              <a:rPr lang="en-US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32</a:t>
            </a:r>
            <a:endParaRPr lang="th-TH" sz="1517" dirty="0">
              <a:solidFill>
                <a:prstClr val="black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07" name="สี่เหลี่ยมผืนผ้ามุมมน 106"/>
          <p:cNvSpPr/>
          <p:nvPr/>
        </p:nvSpPr>
        <p:spPr>
          <a:xfrm>
            <a:off x="9406978" y="3565549"/>
            <a:ext cx="2611995" cy="354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CPG/Rapid CT scan /Lab</a:t>
            </a:r>
          </a:p>
        </p:txBody>
      </p:sp>
      <p:sp>
        <p:nvSpPr>
          <p:cNvPr id="108" name="สี่เหลี่ยมผืนผ้ามุมมน 107"/>
          <p:cNvSpPr/>
          <p:nvPr/>
        </p:nvSpPr>
        <p:spPr>
          <a:xfrm>
            <a:off x="9412702" y="4043469"/>
            <a:ext cx="2611995" cy="4369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99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Standard order for </a:t>
            </a:r>
            <a:r>
              <a:rPr lang="en-US" sz="1599" dirty="0" err="1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rtPA</a:t>
            </a:r>
            <a:endParaRPr lang="en-US" sz="1599" dirty="0">
              <a:solidFill>
                <a:prstClr val="black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09" name="สี่เหลี่ยมผืนผ้ามุมมน 108"/>
          <p:cNvSpPr/>
          <p:nvPr/>
        </p:nvSpPr>
        <p:spPr>
          <a:xfrm>
            <a:off x="9412702" y="4589663"/>
            <a:ext cx="2611995" cy="4369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Neurologist /</a:t>
            </a:r>
          </a:p>
          <a:p>
            <a:pPr algn="ctr"/>
            <a:r>
              <a:rPr lang="en-US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Neurosurgeon consultation</a:t>
            </a:r>
          </a:p>
        </p:txBody>
      </p:sp>
      <p:sp>
        <p:nvSpPr>
          <p:cNvPr id="110" name="สี่เหลี่ยมผืนผ้ามุมมน 109"/>
          <p:cNvSpPr/>
          <p:nvPr/>
        </p:nvSpPr>
        <p:spPr>
          <a:xfrm>
            <a:off x="9412703" y="5135857"/>
            <a:ext cx="2611995" cy="5697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17" dirty="0">
                <a:solidFill>
                  <a:prstClr val="black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Standing order for ischemic stroke/hemorrhagic stroke</a:t>
            </a:r>
          </a:p>
        </p:txBody>
      </p:sp>
      <p:cxnSp>
        <p:nvCxnSpPr>
          <p:cNvPr id="4" name="ลูกศรเชื่อมต่อแบบตรง 3"/>
          <p:cNvCxnSpPr>
            <a:cxnSpLocks/>
            <a:stCxn id="13" idx="1"/>
            <a:endCxn id="12" idx="3"/>
          </p:cNvCxnSpPr>
          <p:nvPr/>
        </p:nvCxnSpPr>
        <p:spPr>
          <a:xfrm flipH="1">
            <a:off x="2839610" y="3484304"/>
            <a:ext cx="425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>
            <a:cxnSpLocks/>
            <a:endCxn id="13" idx="3"/>
          </p:cNvCxnSpPr>
          <p:nvPr/>
        </p:nvCxnSpPr>
        <p:spPr>
          <a:xfrm flipH="1" flipV="1">
            <a:off x="5101617" y="3484304"/>
            <a:ext cx="512210" cy="1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>
            <a:cxnSpLocks/>
          </p:cNvCxnSpPr>
          <p:nvPr/>
        </p:nvCxnSpPr>
        <p:spPr>
          <a:xfrm flipH="1">
            <a:off x="5615657" y="2307651"/>
            <a:ext cx="3571" cy="3847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>
            <a:cxnSpLocks/>
            <a:endCxn id="16" idx="1"/>
          </p:cNvCxnSpPr>
          <p:nvPr/>
        </p:nvCxnSpPr>
        <p:spPr>
          <a:xfrm>
            <a:off x="5627004" y="2886733"/>
            <a:ext cx="164507" cy="11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>
            <a:cxnSpLocks/>
            <a:endCxn id="26" idx="1"/>
          </p:cNvCxnSpPr>
          <p:nvPr/>
        </p:nvCxnSpPr>
        <p:spPr>
          <a:xfrm>
            <a:off x="5613827" y="4497857"/>
            <a:ext cx="1587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>
            <a:cxnSpLocks/>
            <a:endCxn id="18" idx="1"/>
          </p:cNvCxnSpPr>
          <p:nvPr/>
        </p:nvCxnSpPr>
        <p:spPr>
          <a:xfrm>
            <a:off x="5605426" y="6155365"/>
            <a:ext cx="178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 rot="10800000" flipV="1">
            <a:off x="8369777" y="2223335"/>
            <a:ext cx="90428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043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8" name="TextBox 87"/>
          <p:cNvSpPr txBox="1"/>
          <p:nvPr/>
        </p:nvSpPr>
        <p:spPr>
          <a:xfrm rot="10800000" flipV="1">
            <a:off x="8469180" y="4319853"/>
            <a:ext cx="1023704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043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328317" y="6391558"/>
            <a:ext cx="1092131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EBP,</a:t>
            </a:r>
            <a:r>
              <a:rPr lang="th-TH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</a:t>
            </a:r>
            <a:endParaRPr lang="th-TH" sz="1327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92" name="ลูกศรเชื่อมต่อแบบตรง 91"/>
          <p:cNvCxnSpPr>
            <a:cxnSpLocks/>
            <a:stCxn id="106" idx="1"/>
            <a:endCxn id="16" idx="3"/>
          </p:cNvCxnSpPr>
          <p:nvPr/>
        </p:nvCxnSpPr>
        <p:spPr>
          <a:xfrm flipH="1" flipV="1">
            <a:off x="8259171" y="2898145"/>
            <a:ext cx="1142082" cy="261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>
            <a:cxnSpLocks/>
            <a:stCxn id="107" idx="1"/>
            <a:endCxn id="26" idx="3"/>
          </p:cNvCxnSpPr>
          <p:nvPr/>
        </p:nvCxnSpPr>
        <p:spPr>
          <a:xfrm flipH="1">
            <a:off x="8259171" y="3742890"/>
            <a:ext cx="1147807" cy="754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>
            <a:cxnSpLocks/>
            <a:endCxn id="26" idx="3"/>
          </p:cNvCxnSpPr>
          <p:nvPr/>
        </p:nvCxnSpPr>
        <p:spPr>
          <a:xfrm flipH="1" flipV="1">
            <a:off x="8259170" y="4497858"/>
            <a:ext cx="1161277" cy="141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ลูกศรเชื่อมต่อแบบตรง 101"/>
          <p:cNvCxnSpPr>
            <a:cxnSpLocks/>
            <a:endCxn id="18" idx="3"/>
          </p:cNvCxnSpPr>
          <p:nvPr/>
        </p:nvCxnSpPr>
        <p:spPr>
          <a:xfrm flipH="1">
            <a:off x="8213224" y="5259783"/>
            <a:ext cx="1199479" cy="895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ลูกศรเชื่อมต่อแบบตรง 103"/>
          <p:cNvCxnSpPr>
            <a:cxnSpLocks/>
            <a:stCxn id="23" idx="1"/>
            <a:endCxn id="18" idx="3"/>
          </p:cNvCxnSpPr>
          <p:nvPr/>
        </p:nvCxnSpPr>
        <p:spPr>
          <a:xfrm flipH="1">
            <a:off x="8213223" y="6066965"/>
            <a:ext cx="1188030" cy="8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มุมมน 15">
            <a:extLst>
              <a:ext uri="{FF2B5EF4-FFF2-40B4-BE49-F238E27FC236}">
                <a16:creationId xmlns:a16="http://schemas.microsoft.com/office/drawing/2014/main" id="{3C156021-0841-4077-B1BF-1CBEB194848D}"/>
              </a:ext>
            </a:extLst>
          </p:cNvPr>
          <p:cNvSpPr/>
          <p:nvPr/>
        </p:nvSpPr>
        <p:spPr>
          <a:xfrm>
            <a:off x="5784925" y="2024911"/>
            <a:ext cx="2474246" cy="4895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ประชาชนมีความรู้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(Health literacy)</a:t>
            </a:r>
          </a:p>
          <a:p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40" name="สี่เหลี่ยมผืนผ้ามุมมน 19">
            <a:extLst>
              <a:ext uri="{FF2B5EF4-FFF2-40B4-BE49-F238E27FC236}">
                <a16:creationId xmlns:a16="http://schemas.microsoft.com/office/drawing/2014/main" id="{DEAC72D5-B99F-4B0B-87FD-3518415B9010}"/>
              </a:ext>
            </a:extLst>
          </p:cNvPr>
          <p:cNvSpPr/>
          <p:nvPr/>
        </p:nvSpPr>
        <p:spPr>
          <a:xfrm>
            <a:off x="9403081" y="2336612"/>
            <a:ext cx="2628882" cy="458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Net work </a:t>
            </a:r>
            <a:r>
              <a:rPr lang="th-TH" sz="1517" dirty="0" err="1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อปท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./</a:t>
            </a:r>
            <a:r>
              <a:rPr lang="th-TH" sz="1517" dirty="0" err="1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รพช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./รพสต.</a:t>
            </a:r>
            <a:endParaRPr lang="en-US" sz="151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cxnSp>
        <p:nvCxnSpPr>
          <p:cNvPr id="73" name="ลูกศรเชื่อมต่อแบบตรง 91">
            <a:extLst>
              <a:ext uri="{FF2B5EF4-FFF2-40B4-BE49-F238E27FC236}">
                <a16:creationId xmlns:a16="http://schemas.microsoft.com/office/drawing/2014/main" id="{C2A269C8-AF1F-4358-B08F-0E7E0BEA6FC2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8259171" y="4049915"/>
            <a:ext cx="1146349" cy="447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ตรง 18">
            <a:extLst>
              <a:ext uri="{FF2B5EF4-FFF2-40B4-BE49-F238E27FC236}">
                <a16:creationId xmlns:a16="http://schemas.microsoft.com/office/drawing/2014/main" id="{B63EB02D-4C89-4D78-A953-E9BB1CA956D3}"/>
              </a:ext>
            </a:extLst>
          </p:cNvPr>
          <p:cNvCxnSpPr>
            <a:cxnSpLocks/>
          </p:cNvCxnSpPr>
          <p:nvPr/>
        </p:nvCxnSpPr>
        <p:spPr>
          <a:xfrm>
            <a:off x="5627005" y="2307651"/>
            <a:ext cx="1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ลูกศรเชื่อมต่อแบบตรง 91">
            <a:extLst>
              <a:ext uri="{FF2B5EF4-FFF2-40B4-BE49-F238E27FC236}">
                <a16:creationId xmlns:a16="http://schemas.microsoft.com/office/drawing/2014/main" id="{A7303B41-FCF4-45EA-9647-9006FD3A3362}"/>
              </a:ext>
            </a:extLst>
          </p:cNvPr>
          <p:cNvCxnSpPr>
            <a:cxnSpLocks/>
            <a:stCxn id="20" idx="1"/>
            <a:endCxn id="17" idx="3"/>
          </p:cNvCxnSpPr>
          <p:nvPr/>
        </p:nvCxnSpPr>
        <p:spPr>
          <a:xfrm flipH="1">
            <a:off x="8259171" y="1928780"/>
            <a:ext cx="1147807" cy="34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สี่เหลี่ยมผืนผ้ามุมมน 22">
            <a:extLst>
              <a:ext uri="{FF2B5EF4-FFF2-40B4-BE49-F238E27FC236}">
                <a16:creationId xmlns:a16="http://schemas.microsoft.com/office/drawing/2014/main" id="{E4663C17-72C1-4AB3-B59F-F218867080F4}"/>
              </a:ext>
            </a:extLst>
          </p:cNvPr>
          <p:cNvSpPr/>
          <p:nvPr/>
        </p:nvSpPr>
        <p:spPr>
          <a:xfrm>
            <a:off x="9420448" y="6421434"/>
            <a:ext cx="2604249" cy="3517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ทบทวน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CPG/CNPG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cxnSp>
        <p:nvCxnSpPr>
          <p:cNvPr id="128" name="ลูกศรเชื่อมต่อแบบตรง 3">
            <a:extLst>
              <a:ext uri="{FF2B5EF4-FFF2-40B4-BE49-F238E27FC236}">
                <a16:creationId xmlns:a16="http://schemas.microsoft.com/office/drawing/2014/main" id="{87E02746-F5C5-4BDA-BE67-EB4704D6DDED}"/>
              </a:ext>
            </a:extLst>
          </p:cNvPr>
          <p:cNvCxnSpPr>
            <a:cxnSpLocks/>
            <a:endCxn id="18" idx="3"/>
          </p:cNvCxnSpPr>
          <p:nvPr/>
        </p:nvCxnSpPr>
        <p:spPr>
          <a:xfrm flipH="1" flipV="1">
            <a:off x="8213224" y="6155365"/>
            <a:ext cx="1215936" cy="393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91">
            <a:extLst>
              <a:ext uri="{FF2B5EF4-FFF2-40B4-BE49-F238E27FC236}">
                <a16:creationId xmlns:a16="http://schemas.microsoft.com/office/drawing/2014/main" id="{A7303B41-FCF4-45EA-9647-9006FD3A3362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8259171" y="1750180"/>
            <a:ext cx="1138789" cy="1147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91">
            <a:extLst>
              <a:ext uri="{FF2B5EF4-FFF2-40B4-BE49-F238E27FC236}">
                <a16:creationId xmlns:a16="http://schemas.microsoft.com/office/drawing/2014/main" id="{B6178849-5196-F265-DEEF-4E0626370F29}"/>
              </a:ext>
            </a:extLst>
          </p:cNvPr>
          <p:cNvCxnSpPr>
            <a:cxnSpLocks/>
            <a:stCxn id="40" idx="1"/>
            <a:endCxn id="16" idx="3"/>
          </p:cNvCxnSpPr>
          <p:nvPr/>
        </p:nvCxnSpPr>
        <p:spPr>
          <a:xfrm flipH="1">
            <a:off x="8259171" y="2566064"/>
            <a:ext cx="1143910" cy="332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3">
            <a:extLst>
              <a:ext uri="{FF2B5EF4-FFF2-40B4-BE49-F238E27FC236}">
                <a16:creationId xmlns:a16="http://schemas.microsoft.com/office/drawing/2014/main" id="{2A2BA7CB-459B-24E9-C782-69F5A9DE466D}"/>
              </a:ext>
            </a:extLst>
          </p:cNvPr>
          <p:cNvSpPr/>
          <p:nvPr/>
        </p:nvSpPr>
        <p:spPr>
          <a:xfrm>
            <a:off x="1180254" y="1258418"/>
            <a:ext cx="1047745" cy="32717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75" b="1" dirty="0" err="1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</a:t>
            </a:r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5" name="Rounded Rectangle 3">
            <a:extLst>
              <a:ext uri="{FF2B5EF4-FFF2-40B4-BE49-F238E27FC236}">
                <a16:creationId xmlns:a16="http://schemas.microsoft.com/office/drawing/2014/main" id="{973588FD-55DF-7ABF-3A0A-51FED721E459}"/>
              </a:ext>
            </a:extLst>
          </p:cNvPr>
          <p:cNvSpPr/>
          <p:nvPr/>
        </p:nvSpPr>
        <p:spPr>
          <a:xfrm>
            <a:off x="3264796" y="1242156"/>
            <a:ext cx="1935718" cy="32717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Drivers</a:t>
            </a:r>
            <a:endParaRPr lang="th-TH" sz="227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1" name="Rounded Rectangle 3">
            <a:extLst>
              <a:ext uri="{FF2B5EF4-FFF2-40B4-BE49-F238E27FC236}">
                <a16:creationId xmlns:a16="http://schemas.microsoft.com/office/drawing/2014/main" id="{9771EEC0-3907-7ED6-8B31-42C47DCD1D36}"/>
              </a:ext>
            </a:extLst>
          </p:cNvPr>
          <p:cNvSpPr/>
          <p:nvPr/>
        </p:nvSpPr>
        <p:spPr>
          <a:xfrm>
            <a:off x="6047677" y="1242156"/>
            <a:ext cx="2083704" cy="32717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Drivers</a:t>
            </a:r>
            <a:endParaRPr lang="th-TH" sz="227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3" name="Rounded Rectangle 3">
            <a:extLst>
              <a:ext uri="{FF2B5EF4-FFF2-40B4-BE49-F238E27FC236}">
                <a16:creationId xmlns:a16="http://schemas.microsoft.com/office/drawing/2014/main" id="{4738150B-F8FC-B044-5074-9121F533DBFD}"/>
              </a:ext>
            </a:extLst>
          </p:cNvPr>
          <p:cNvSpPr/>
          <p:nvPr/>
        </p:nvSpPr>
        <p:spPr>
          <a:xfrm>
            <a:off x="9847698" y="1258418"/>
            <a:ext cx="1719104" cy="32717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Interventions</a:t>
            </a:r>
            <a:endParaRPr lang="th-TH" sz="227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99" name="รูปภาพ 7">
            <a:extLst>
              <a:ext uri="{FF2B5EF4-FFF2-40B4-BE49-F238E27FC236}">
                <a16:creationId xmlns:a16="http://schemas.microsoft.com/office/drawing/2014/main" id="{198B93C8-3E87-D720-5BA5-ECC46AEF3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-5628" y="6806977"/>
            <a:ext cx="12197628" cy="7464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51D4A42-2CFD-500B-DD8A-1AA21E666C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9" y="-27513"/>
            <a:ext cx="2926537" cy="1744949"/>
          </a:xfrm>
          <a:prstGeom prst="rect">
            <a:avLst/>
          </a:prstGeom>
        </p:spPr>
      </p:pic>
      <p:sp>
        <p:nvSpPr>
          <p:cNvPr id="101" name="Rounded Rectangle 3">
            <a:extLst>
              <a:ext uri="{FF2B5EF4-FFF2-40B4-BE49-F238E27FC236}">
                <a16:creationId xmlns:a16="http://schemas.microsoft.com/office/drawing/2014/main" id="{CEF93164-5F20-9940-C224-9BCB2D20D41F}"/>
              </a:ext>
            </a:extLst>
          </p:cNvPr>
          <p:cNvSpPr/>
          <p:nvPr/>
        </p:nvSpPr>
        <p:spPr>
          <a:xfrm>
            <a:off x="2338799" y="338720"/>
            <a:ext cx="7955632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3" name="Rounded Rectangle 3">
            <a:extLst>
              <a:ext uri="{FF2B5EF4-FFF2-40B4-BE49-F238E27FC236}">
                <a16:creationId xmlns:a16="http://schemas.microsoft.com/office/drawing/2014/main" id="{4EC31322-AD7F-E4B4-488C-5E06D569C163}"/>
              </a:ext>
            </a:extLst>
          </p:cNvPr>
          <p:cNvSpPr/>
          <p:nvPr/>
        </p:nvSpPr>
        <p:spPr>
          <a:xfrm>
            <a:off x="2437530" y="338720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5" name="รูปภาพ 27">
            <a:extLst>
              <a:ext uri="{FF2B5EF4-FFF2-40B4-BE49-F238E27FC236}">
                <a16:creationId xmlns:a16="http://schemas.microsoft.com/office/drawing/2014/main" id="{141E0E08-2486-3AB0-9550-B87F10BB9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16" y="233528"/>
            <a:ext cx="907585" cy="12837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374701" y="299473"/>
            <a:ext cx="6944242" cy="71303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 ปัจจัยการขับเคลื่อน ตัวชี้วัด (</a:t>
            </a:r>
            <a:r>
              <a:rPr lang="en-US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Driver diagram stroke </a:t>
            </a:r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0761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ลูกศรเชื่อมต่อแบบตรง 78"/>
          <p:cNvCxnSpPr>
            <a:cxnSpLocks/>
            <a:stCxn id="71" idx="1"/>
            <a:endCxn id="17" idx="3"/>
          </p:cNvCxnSpPr>
          <p:nvPr/>
        </p:nvCxnSpPr>
        <p:spPr>
          <a:xfrm flipH="1">
            <a:off x="7790845" y="6147351"/>
            <a:ext cx="739618" cy="6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มุมมน 11"/>
          <p:cNvSpPr/>
          <p:nvPr/>
        </p:nvSpPr>
        <p:spPr>
          <a:xfrm>
            <a:off x="156791" y="3554680"/>
            <a:ext cx="2264493" cy="82727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ลดอัตราการตายผู้ป่วย </a:t>
            </a:r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Stroke 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207606" y="2316539"/>
            <a:ext cx="2286076" cy="459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การดูแลรักษาที่มีคุณภาพ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208404" y="4586186"/>
            <a:ext cx="2286076" cy="5102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ระบบการดูแลต่อเนื่อง/เครือข่าย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979626" y="5955148"/>
            <a:ext cx="1811219" cy="5131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ระบบดูแลต่อเนื่อง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5978220" y="2317170"/>
            <a:ext cx="1831278" cy="4408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monitor</a:t>
            </a:r>
            <a:endParaRPr lang="th-TH" sz="170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956260" y="4198288"/>
            <a:ext cx="1821762" cy="4925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ระบบวางแผนจำหน่าย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8507143" y="2082997"/>
            <a:ext cx="2743200" cy="526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ประสานงานงานกับ</a:t>
            </a:r>
            <a:r>
              <a:rPr lang="th-TH" sz="1707" dirty="0" err="1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ทีมสห</a:t>
            </a:r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สาขาวิชาชีพ</a:t>
            </a: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8507142" y="3155904"/>
            <a:ext cx="2738529" cy="428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พัฒนาสมรรถนะบุคลากร</a:t>
            </a: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8502344" y="5188488"/>
            <a:ext cx="2743200" cy="493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ศูนย์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Home </a:t>
            </a:r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สุข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5978598" y="2987966"/>
            <a:ext cx="1821762" cy="4902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สมรรถนะบุคลากร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94059" y="4469010"/>
            <a:ext cx="2513770" cy="2965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: 1)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อัตราการตายของผู้ป่วย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Stroke &lt; 7 %</a:t>
            </a: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3274583" y="5184961"/>
            <a:ext cx="2222518" cy="1317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: 1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อัตราการส่งต่อเพื่อดูแลต่อเนื่องที่บ้าน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&gt;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80 %</a:t>
            </a:r>
            <a:endParaRPr lang="th-TH" sz="132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ลดอัตราตายผู้ป่วย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stroke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หลังจำหน่าย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30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วัน </a:t>
            </a:r>
          </a:p>
          <a:p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3) อัตราการได้รับการเยี่ยมบ้าน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&gt; 80 %</a:t>
            </a:r>
            <a:endParaRPr lang="th-TH" sz="132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4) ระดับ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BI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ดีขึ้น </a:t>
            </a:r>
          </a:p>
        </p:txBody>
      </p:sp>
      <p:cxnSp>
        <p:nvCxnSpPr>
          <p:cNvPr id="62" name="ลูกศรเชื่อมต่อแบบตรง 61"/>
          <p:cNvCxnSpPr>
            <a:cxnSpLocks/>
            <a:endCxn id="18" idx="3"/>
          </p:cNvCxnSpPr>
          <p:nvPr/>
        </p:nvCxnSpPr>
        <p:spPr>
          <a:xfrm flipH="1" flipV="1">
            <a:off x="7809499" y="2537614"/>
            <a:ext cx="692845" cy="407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>
            <a:cxnSpLocks/>
            <a:stCxn id="22" idx="1"/>
            <a:endCxn id="18" idx="3"/>
          </p:cNvCxnSpPr>
          <p:nvPr/>
        </p:nvCxnSpPr>
        <p:spPr>
          <a:xfrm flipH="1">
            <a:off x="7809498" y="2346353"/>
            <a:ext cx="697645" cy="19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>
            <a:cxnSpLocks/>
            <a:stCxn id="23" idx="1"/>
            <a:endCxn id="27" idx="3"/>
          </p:cNvCxnSpPr>
          <p:nvPr/>
        </p:nvCxnSpPr>
        <p:spPr>
          <a:xfrm flipH="1" flipV="1">
            <a:off x="7800360" y="3233092"/>
            <a:ext cx="706783" cy="13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ลูกศรเชื่อมต่อแบบตรง 69"/>
          <p:cNvCxnSpPr>
            <a:cxnSpLocks/>
            <a:endCxn id="17" idx="3"/>
          </p:cNvCxnSpPr>
          <p:nvPr/>
        </p:nvCxnSpPr>
        <p:spPr>
          <a:xfrm flipH="1">
            <a:off x="7790845" y="5478641"/>
            <a:ext cx="702111" cy="733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สี่เหลี่ยมผืนผ้า 79"/>
          <p:cNvSpPr/>
          <p:nvPr/>
        </p:nvSpPr>
        <p:spPr>
          <a:xfrm>
            <a:off x="7583788" y="3508480"/>
            <a:ext cx="274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th-TH" sz="1200" dirty="0">
              <a:solidFill>
                <a:prstClr val="black"/>
              </a:solidFill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7652994" y="4294700"/>
            <a:ext cx="229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200" dirty="0">
              <a:solidFill>
                <a:prstClr val="black"/>
              </a:solidFill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3242441" y="2864501"/>
            <a:ext cx="2409691" cy="1521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: 1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อัตราการเกิดภาวะเลือดออกในสมองหลังได้รับยา</a:t>
            </a:r>
            <a:r>
              <a:rPr lang="en-US" sz="1327" dirty="0" err="1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rt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-PA &lt; 6 %</a:t>
            </a:r>
          </a:p>
          <a:p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2)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อัตราตายผู้ป่วย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stroke &lt; 7 %</a:t>
            </a:r>
          </a:p>
          <a:p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3)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การเกิดภาวะแทรกซ้อน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bed sore, Pneumonia, UTI,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Falling</a:t>
            </a:r>
            <a:endParaRPr lang="th-TH" sz="132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4)อัตราการเกิด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IICP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หลังผ่าตัดสมอง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&lt; 6 %</a:t>
            </a:r>
          </a:p>
          <a:p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5)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อัตราการผ่าตัดซ้ำ 0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%</a:t>
            </a:r>
            <a:endParaRPr lang="th-TH" sz="132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8502472" y="2698486"/>
            <a:ext cx="2743200" cy="389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มาตรฐานวิชาชีพ</a:t>
            </a:r>
          </a:p>
        </p:txBody>
      </p:sp>
      <p:sp>
        <p:nvSpPr>
          <p:cNvPr id="65" name="สี่เหลี่ยมผืนผ้ามุมมน 64"/>
          <p:cNvSpPr/>
          <p:nvPr/>
        </p:nvSpPr>
        <p:spPr>
          <a:xfrm>
            <a:off x="8530463" y="3683498"/>
            <a:ext cx="2715208" cy="428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เสริมพลังอำนาจของผู้ป่วยและผู้ดูแล</a:t>
            </a:r>
          </a:p>
        </p:txBody>
      </p:sp>
      <p:sp>
        <p:nvSpPr>
          <p:cNvPr id="67" name="สี่เหลี่ยมผืนผ้ามุมมน 66"/>
          <p:cNvSpPr/>
          <p:nvPr/>
        </p:nvSpPr>
        <p:spPr>
          <a:xfrm>
            <a:off x="8532792" y="4161418"/>
            <a:ext cx="2712879" cy="428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COC/IMC</a:t>
            </a:r>
            <a:endParaRPr lang="th-TH" sz="170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9" name="สี่เหลี่ยมผืนผ้ามุมมน 68"/>
          <p:cNvSpPr/>
          <p:nvPr/>
        </p:nvSpPr>
        <p:spPr>
          <a:xfrm>
            <a:off x="8549115" y="4657937"/>
            <a:ext cx="2696556" cy="428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โปรแกรมการส่งต่อข้อมูล</a:t>
            </a:r>
          </a:p>
        </p:txBody>
      </p:sp>
      <p:sp>
        <p:nvSpPr>
          <p:cNvPr id="71" name="สี่เหลี่ยมผืนผ้ามุมมน 70"/>
          <p:cNvSpPr/>
          <p:nvPr/>
        </p:nvSpPr>
        <p:spPr>
          <a:xfrm>
            <a:off x="8530464" y="5752028"/>
            <a:ext cx="2715080" cy="790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เยี่ยม/พัฒนาศักยภาพเครือข่ายเครือข่าย/คลินิกรักษ์สมอง</a:t>
            </a:r>
          </a:p>
        </p:txBody>
      </p:sp>
      <p:cxnSp>
        <p:nvCxnSpPr>
          <p:cNvPr id="10" name="ตัวเชื่อมต่อตรง 9"/>
          <p:cNvCxnSpPr>
            <a:cxnSpLocks/>
          </p:cNvCxnSpPr>
          <p:nvPr/>
        </p:nvCxnSpPr>
        <p:spPr>
          <a:xfrm flipH="1">
            <a:off x="3018498" y="2546238"/>
            <a:ext cx="17032" cy="2295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>
            <a:cxnSpLocks/>
            <a:endCxn id="14" idx="1"/>
          </p:cNvCxnSpPr>
          <p:nvPr/>
        </p:nvCxnSpPr>
        <p:spPr>
          <a:xfrm>
            <a:off x="3018498" y="2546237"/>
            <a:ext cx="189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cxnSpLocks/>
            <a:endCxn id="15" idx="1"/>
          </p:cNvCxnSpPr>
          <p:nvPr/>
        </p:nvCxnSpPr>
        <p:spPr>
          <a:xfrm>
            <a:off x="3007996" y="4841291"/>
            <a:ext cx="200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cxnSpLocks/>
          </p:cNvCxnSpPr>
          <p:nvPr/>
        </p:nvCxnSpPr>
        <p:spPr>
          <a:xfrm flipH="1">
            <a:off x="2414658" y="3975989"/>
            <a:ext cx="5863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790845" y="1981010"/>
            <a:ext cx="630301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38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EBP,</a:t>
            </a:r>
            <a:endParaRPr lang="th-TH" sz="1138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138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นวัตกรรม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88399" y="3097033"/>
            <a:ext cx="952549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EBP,</a:t>
            </a:r>
            <a:r>
              <a:rPr lang="th-TH" sz="1138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</a:t>
            </a:r>
          </a:p>
          <a:p>
            <a:r>
              <a:rPr lang="en-US" sz="1138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Safety/Risk</a:t>
            </a:r>
            <a:r>
              <a:rPr lang="th-TH" sz="1138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endParaRPr lang="th-TH" sz="1138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84" name="ลูกศรเชื่อมต่อแบบตรง 83"/>
          <p:cNvCxnSpPr>
            <a:cxnSpLocks/>
            <a:stCxn id="18" idx="1"/>
            <a:endCxn id="14" idx="3"/>
          </p:cNvCxnSpPr>
          <p:nvPr/>
        </p:nvCxnSpPr>
        <p:spPr>
          <a:xfrm flipH="1">
            <a:off x="5493682" y="2537614"/>
            <a:ext cx="484538" cy="8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ลูกศรเชื่อมต่อแบบตรง 88"/>
          <p:cNvCxnSpPr>
            <a:cxnSpLocks/>
            <a:stCxn id="27" idx="1"/>
            <a:endCxn id="14" idx="3"/>
          </p:cNvCxnSpPr>
          <p:nvPr/>
        </p:nvCxnSpPr>
        <p:spPr>
          <a:xfrm flipH="1" flipV="1">
            <a:off x="5493682" y="2546237"/>
            <a:ext cx="484915" cy="686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ลูกศรเชื่อมต่อแบบตรง 90"/>
          <p:cNvCxnSpPr>
            <a:cxnSpLocks/>
            <a:stCxn id="19" idx="1"/>
            <a:endCxn id="14" idx="3"/>
          </p:cNvCxnSpPr>
          <p:nvPr/>
        </p:nvCxnSpPr>
        <p:spPr>
          <a:xfrm flipH="1" flipV="1">
            <a:off x="5493683" y="2546237"/>
            <a:ext cx="462578" cy="1898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ลูกศรเชื่อมต่อแบบตรง 92"/>
          <p:cNvCxnSpPr>
            <a:cxnSpLocks/>
            <a:stCxn id="27" idx="1"/>
            <a:endCxn id="15" idx="3"/>
          </p:cNvCxnSpPr>
          <p:nvPr/>
        </p:nvCxnSpPr>
        <p:spPr>
          <a:xfrm flipH="1">
            <a:off x="5494481" y="3233092"/>
            <a:ext cx="484117" cy="160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>
            <a:cxnSpLocks/>
            <a:stCxn id="17" idx="1"/>
            <a:endCxn id="15" idx="3"/>
          </p:cNvCxnSpPr>
          <p:nvPr/>
        </p:nvCxnSpPr>
        <p:spPr>
          <a:xfrm flipH="1" flipV="1">
            <a:off x="5494481" y="4841292"/>
            <a:ext cx="485146" cy="1370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>
            <a:cxnSpLocks/>
            <a:stCxn id="65" idx="1"/>
            <a:endCxn id="19" idx="3"/>
          </p:cNvCxnSpPr>
          <p:nvPr/>
        </p:nvCxnSpPr>
        <p:spPr>
          <a:xfrm flipH="1">
            <a:off x="7778022" y="3897621"/>
            <a:ext cx="752441" cy="546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ลูกศรเชื่อมต่อแบบตรง 98"/>
          <p:cNvCxnSpPr>
            <a:cxnSpLocks/>
            <a:stCxn id="67" idx="1"/>
            <a:endCxn id="19" idx="3"/>
          </p:cNvCxnSpPr>
          <p:nvPr/>
        </p:nvCxnSpPr>
        <p:spPr>
          <a:xfrm flipH="1">
            <a:off x="7778022" y="4375541"/>
            <a:ext cx="754770" cy="6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786423" y="4362391"/>
            <a:ext cx="883456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EB,</a:t>
            </a:r>
            <a:r>
              <a:rPr lang="th-TH" sz="1138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</a:t>
            </a:r>
          </a:p>
          <a:p>
            <a:r>
              <a:rPr lang="en-US" sz="1138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Safety/Risk</a:t>
            </a:r>
            <a:r>
              <a:rPr lang="th-TH" sz="1138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endParaRPr lang="th-TH" sz="1138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898519" y="5919932"/>
            <a:ext cx="84839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138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110" name="ลูกศรเชื่อมต่อแบบตรง 109"/>
          <p:cNvCxnSpPr>
            <a:cxnSpLocks/>
            <a:stCxn id="69" idx="1"/>
            <a:endCxn id="17" idx="3"/>
          </p:cNvCxnSpPr>
          <p:nvPr/>
        </p:nvCxnSpPr>
        <p:spPr>
          <a:xfrm flipH="1">
            <a:off x="7790845" y="4872060"/>
            <a:ext cx="758270" cy="1339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77">
            <a:extLst>
              <a:ext uri="{FF2B5EF4-FFF2-40B4-BE49-F238E27FC236}">
                <a16:creationId xmlns:a16="http://schemas.microsoft.com/office/drawing/2014/main" id="{6BFFF459-183D-4678-A8D4-D1F11B1B5982}"/>
              </a:ext>
            </a:extLst>
          </p:cNvPr>
          <p:cNvCxnSpPr>
            <a:cxnSpLocks/>
            <a:stCxn id="65" idx="1"/>
            <a:endCxn id="27" idx="3"/>
          </p:cNvCxnSpPr>
          <p:nvPr/>
        </p:nvCxnSpPr>
        <p:spPr>
          <a:xfrm flipH="1" flipV="1">
            <a:off x="7800361" y="3233092"/>
            <a:ext cx="730103" cy="664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ounded Rectangle 3">
            <a:extLst>
              <a:ext uri="{FF2B5EF4-FFF2-40B4-BE49-F238E27FC236}">
                <a16:creationId xmlns:a16="http://schemas.microsoft.com/office/drawing/2014/main" id="{75107B85-9E67-0374-A111-DF609A6271CC}"/>
              </a:ext>
            </a:extLst>
          </p:cNvPr>
          <p:cNvSpPr/>
          <p:nvPr/>
        </p:nvSpPr>
        <p:spPr>
          <a:xfrm>
            <a:off x="621666" y="1330378"/>
            <a:ext cx="1410334" cy="32717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  <a:endParaRPr lang="th-TH" sz="227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2" name="Rounded Rectangle 3">
            <a:extLst>
              <a:ext uri="{FF2B5EF4-FFF2-40B4-BE49-F238E27FC236}">
                <a16:creationId xmlns:a16="http://schemas.microsoft.com/office/drawing/2014/main" id="{01C7BBF3-E990-E017-3A76-7517EA3F4374}"/>
              </a:ext>
            </a:extLst>
          </p:cNvPr>
          <p:cNvSpPr/>
          <p:nvPr/>
        </p:nvSpPr>
        <p:spPr>
          <a:xfrm>
            <a:off x="3451098" y="1335641"/>
            <a:ext cx="1893217" cy="32717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Drivers</a:t>
            </a:r>
            <a:endParaRPr lang="th-TH" sz="227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3" name="Rounded Rectangle 3">
            <a:extLst>
              <a:ext uri="{FF2B5EF4-FFF2-40B4-BE49-F238E27FC236}">
                <a16:creationId xmlns:a16="http://schemas.microsoft.com/office/drawing/2014/main" id="{B240E24E-9627-0C6D-1CFA-4C1BAEB9A9F6}"/>
              </a:ext>
            </a:extLst>
          </p:cNvPr>
          <p:cNvSpPr/>
          <p:nvPr/>
        </p:nvSpPr>
        <p:spPr>
          <a:xfrm>
            <a:off x="5709626" y="1315436"/>
            <a:ext cx="2188893" cy="32717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Drivers</a:t>
            </a:r>
            <a:endParaRPr lang="th-TH" sz="227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4" name="Rounded Rectangle 3">
            <a:extLst>
              <a:ext uri="{FF2B5EF4-FFF2-40B4-BE49-F238E27FC236}">
                <a16:creationId xmlns:a16="http://schemas.microsoft.com/office/drawing/2014/main" id="{AC235C06-0BCF-F506-3D47-3734562FB1C8}"/>
              </a:ext>
            </a:extLst>
          </p:cNvPr>
          <p:cNvSpPr/>
          <p:nvPr/>
        </p:nvSpPr>
        <p:spPr>
          <a:xfrm>
            <a:off x="9033818" y="1330378"/>
            <a:ext cx="1663312" cy="32717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Interventions</a:t>
            </a:r>
            <a:endParaRPr lang="th-TH" sz="227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6" name="Rounded Rectangle 3">
            <a:extLst>
              <a:ext uri="{FF2B5EF4-FFF2-40B4-BE49-F238E27FC236}">
                <a16:creationId xmlns:a16="http://schemas.microsoft.com/office/drawing/2014/main" id="{E4D499C9-B07E-031E-383B-5DA8979AAEF9}"/>
              </a:ext>
            </a:extLst>
          </p:cNvPr>
          <p:cNvSpPr/>
          <p:nvPr/>
        </p:nvSpPr>
        <p:spPr>
          <a:xfrm>
            <a:off x="2649703" y="150005"/>
            <a:ext cx="7269655" cy="80654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55E52074-3344-DD22-202B-537A62CFF6E5}"/>
              </a:ext>
            </a:extLst>
          </p:cNvPr>
          <p:cNvSpPr/>
          <p:nvPr/>
        </p:nvSpPr>
        <p:spPr>
          <a:xfrm>
            <a:off x="2770558" y="150004"/>
            <a:ext cx="1077079" cy="8065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8BA1DB88-A95F-3F20-6145-4213F9B89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2325" y="-43711"/>
            <a:ext cx="2926537" cy="1744949"/>
          </a:xfrm>
          <a:prstGeom prst="rect">
            <a:avLst/>
          </a:prstGeom>
        </p:spPr>
      </p:pic>
      <p:pic>
        <p:nvPicPr>
          <p:cNvPr id="149" name="รูปภาพ 27">
            <a:extLst>
              <a:ext uri="{FF2B5EF4-FFF2-40B4-BE49-F238E27FC236}">
                <a16:creationId xmlns:a16="http://schemas.microsoft.com/office/drawing/2014/main" id="{39EBE637-C9BA-89FC-2105-CAAB67B86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07" y="-43711"/>
            <a:ext cx="1077080" cy="1523547"/>
          </a:xfrm>
          <a:prstGeom prst="rect">
            <a:avLst/>
          </a:prstGeom>
        </p:spPr>
      </p:pic>
      <p:pic>
        <p:nvPicPr>
          <p:cNvPr id="150" name="รูปภาพ 7">
            <a:extLst>
              <a:ext uri="{FF2B5EF4-FFF2-40B4-BE49-F238E27FC236}">
                <a16:creationId xmlns:a16="http://schemas.microsoft.com/office/drawing/2014/main" id="{0B9E942E-CEA2-F10A-31A4-BBA240FE97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0" y="6640015"/>
            <a:ext cx="12192000" cy="22381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751855" y="368810"/>
            <a:ext cx="7387532" cy="71303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 ปัจจัยการขับเคลื่อน ตัวชี้วัด</a:t>
            </a:r>
            <a:b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Driver diagram stroke</a:t>
            </a:r>
            <a:endParaRPr lang="th-TH" sz="3034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94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B57EB35C-3799-FEC0-DE5E-18B6128D4BC4}"/>
              </a:ext>
            </a:extLst>
          </p:cNvPr>
          <p:cNvSpPr/>
          <p:nvPr/>
        </p:nvSpPr>
        <p:spPr>
          <a:xfrm>
            <a:off x="1760691" y="4763665"/>
            <a:ext cx="7817297" cy="1561828"/>
          </a:xfrm>
          <a:prstGeom prst="roundRect">
            <a:avLst>
              <a:gd name="adj" fmla="val 9746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755CA91A-8EEB-CCBA-4E23-DE33FBE83B97}"/>
              </a:ext>
            </a:extLst>
          </p:cNvPr>
          <p:cNvSpPr/>
          <p:nvPr/>
        </p:nvSpPr>
        <p:spPr>
          <a:xfrm>
            <a:off x="1760691" y="1694938"/>
            <a:ext cx="7817297" cy="2595775"/>
          </a:xfrm>
          <a:prstGeom prst="roundRect">
            <a:avLst>
              <a:gd name="adj" fmla="val 9746"/>
            </a:avLst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6A13E7C2-461E-2C92-267E-21540537E73D}"/>
              </a:ext>
            </a:extLst>
          </p:cNvPr>
          <p:cNvSpPr/>
          <p:nvPr/>
        </p:nvSpPr>
        <p:spPr>
          <a:xfrm>
            <a:off x="1990270" y="1380220"/>
            <a:ext cx="3290008" cy="606960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ผู้รับบริการและความต้องการ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6" y="188792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9145" y="281526"/>
            <a:ext cx="4984020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E17F5-84BC-DBF0-4939-8EC10C9C6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304" y="5154593"/>
            <a:ext cx="5308423" cy="11256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6087" tIns="43044" rIns="86087" bIns="43044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1. ลดอัตราการตายผู้ป่วย </a:t>
            </a:r>
            <a:r>
              <a:rPr lang="en-US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Pneumonia, Stroke, Sepsis, STEMI</a:t>
            </a:r>
          </a:p>
          <a:p>
            <a:pPr eaLnBrk="0" fontAlgn="base" hangingPunct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2.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การลดความแออัดของหอผู้ป่วย</a:t>
            </a:r>
          </a:p>
          <a:p>
            <a:pPr eaLnBrk="0" fontAlgn="base" hangingPunct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3. ความเป็นเลิศทางการแพทย์ฉุกเฉิน </a:t>
            </a:r>
            <a:r>
              <a:rPr lang="en-US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Stroke, STEMI</a:t>
            </a:r>
          </a:p>
          <a:p>
            <a:pPr eaLnBrk="0" fontAlgn="base" hangingPunct="0">
              <a:lnSpc>
                <a:spcPts val="1991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4. </a:t>
            </a: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การติดเชื้อจากการปฏิบัติงานของบุคลากร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FFCE5AB-0B23-12D0-3FB8-AA75EC239B66}"/>
              </a:ext>
            </a:extLst>
          </p:cNvPr>
          <p:cNvSpPr txBox="1"/>
          <p:nvPr/>
        </p:nvSpPr>
        <p:spPr>
          <a:xfrm>
            <a:off x="3023659" y="2076594"/>
            <a:ext cx="6468374" cy="2180569"/>
          </a:xfrm>
          <a:prstGeom prst="rect">
            <a:avLst/>
          </a:prstGeom>
          <a:noFill/>
        </p:spPr>
        <p:txBody>
          <a:bodyPr wrap="square" lIns="114783" tIns="57390" rIns="114783" bIns="57390">
            <a:spAutoFit/>
          </a:bodyPr>
          <a:lstStyle/>
          <a:p>
            <a:pPr indent="573871">
              <a:lnSpc>
                <a:spcPts val="1991"/>
              </a:lnSpc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1. ต้องการหายหรือทุเลาจากการเจ็บป่วย  ปราศจากภาวะแทรกซ้อน</a:t>
            </a:r>
          </a:p>
          <a:p>
            <a:pPr indent="573871">
              <a:lnSpc>
                <a:spcPts val="1991"/>
              </a:lnSpc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2. ได้รับบริการที่เท่าเทียม ถูกต้อง รวดเร็ว</a:t>
            </a:r>
          </a:p>
          <a:p>
            <a:pPr indent="573871">
              <a:lnSpc>
                <a:spcPts val="1991"/>
              </a:lnSpc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3. ได้รับข้อมูลที่ถูกต้องเกี่ยวกับการเจ็บป่วยและการรักษาพยาบาล</a:t>
            </a:r>
          </a:p>
          <a:p>
            <a:pPr indent="573871">
              <a:lnSpc>
                <a:spcPts val="1991"/>
              </a:lnSpc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4. มีส่วนร่วมในการตัดสินใจในการรักษา</a:t>
            </a:r>
          </a:p>
          <a:p>
            <a:pPr indent="573871">
              <a:lnSpc>
                <a:spcPts val="1991"/>
              </a:lnSpc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5. ได้รับบริการที่รวดเร็ว</a:t>
            </a:r>
          </a:p>
          <a:p>
            <a:pPr indent="573871">
              <a:lnSpc>
                <a:spcPts val="1991"/>
              </a:lnSpc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6. เจ้าหน้าที่มีพฤติกรรมบริการที่ดี</a:t>
            </a:r>
          </a:p>
          <a:p>
            <a:pPr indent="573871">
              <a:lnSpc>
                <a:spcPts val="1991"/>
              </a:lnSpc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7. ได้รับการดูแลด้วยหัวใจความเป็นมนุษย์ </a:t>
            </a:r>
          </a:p>
          <a:p>
            <a:pPr indent="573871">
              <a:lnSpc>
                <a:spcPts val="1991"/>
              </a:lnSpc>
            </a:pPr>
            <a:r>
              <a:rPr lang="th-TH" sz="2000" dirty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8. ต้องการลดความแออัดในหอผู้ป่วยและต้องการมีเรือนพักญาติ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7056C29-6744-BA4C-2711-A90E421D40E7}"/>
              </a:ext>
            </a:extLst>
          </p:cNvPr>
          <p:cNvSpPr/>
          <p:nvPr/>
        </p:nvSpPr>
        <p:spPr>
          <a:xfrm>
            <a:off x="2041243" y="4483785"/>
            <a:ext cx="2679665" cy="606960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จุดเน้นของการพัฒนา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1856598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กล่องข้อความ 2">
            <a:extLst>
              <a:ext uri="{FF2B5EF4-FFF2-40B4-BE49-F238E27FC236}">
                <a16:creationId xmlns:a16="http://schemas.microsoft.com/office/drawing/2014/main" id="{C99AECF1-7225-4D97-BBAF-60C76DDA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643" y="1759015"/>
            <a:ext cx="1991912" cy="304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Triage</a:t>
            </a:r>
            <a:r>
              <a:rPr lang="en-US" sz="1138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</a:p>
        </p:txBody>
      </p:sp>
      <p:sp>
        <p:nvSpPr>
          <p:cNvPr id="25" name="กล่องข้อความ 2">
            <a:extLst>
              <a:ext uri="{FF2B5EF4-FFF2-40B4-BE49-F238E27FC236}">
                <a16:creationId xmlns:a16="http://schemas.microsoft.com/office/drawing/2014/main" id="{8E1D20CE-264D-409B-B226-35C668288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29" y="2245087"/>
            <a:ext cx="1504977" cy="787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ประชาชนกลุ่มเสี่ยงและไม่มีโรคประจำตัวเกิดอาการของโรคหลอดเลือดสมอง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7" name="กล่องข้อความ 2">
            <a:extLst>
              <a:ext uri="{FF2B5EF4-FFF2-40B4-BE49-F238E27FC236}">
                <a16:creationId xmlns:a16="http://schemas.microsoft.com/office/drawing/2014/main" id="{084215AF-6816-462D-B462-7CD01F2E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250" y="2212322"/>
            <a:ext cx="1959821" cy="406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Activated Stroke Fast track</a:t>
            </a:r>
          </a:p>
        </p:txBody>
      </p:sp>
      <p:sp>
        <p:nvSpPr>
          <p:cNvPr id="29" name="กล่องข้อความ 2">
            <a:extLst>
              <a:ext uri="{FF2B5EF4-FFF2-40B4-BE49-F238E27FC236}">
                <a16:creationId xmlns:a16="http://schemas.microsoft.com/office/drawing/2014/main" id="{8C75EF8A-E567-404C-9F2E-2FEB6825A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213" y="2577941"/>
            <a:ext cx="1033407" cy="4149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/>
            <a:r>
              <a:rPr lang="en-US" sz="1138" dirty="0" err="1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NeuroMed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/Med </a:t>
            </a:r>
          </a:p>
          <a:p>
            <a:pPr algn="ctr"/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consider </a:t>
            </a:r>
            <a:r>
              <a:rPr lang="en-US" sz="1138" dirty="0" err="1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IVrtPA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0" name="กล่องข้อความ 2">
            <a:extLst>
              <a:ext uri="{FF2B5EF4-FFF2-40B4-BE49-F238E27FC236}">
                <a16:creationId xmlns:a16="http://schemas.microsoft.com/office/drawing/2014/main" id="{7617921B-13A2-4014-9DA2-78F4B0DF7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903" y="2758038"/>
            <a:ext cx="1944158" cy="546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เจาะ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Lab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(DTX,CBC, PT PTT INR)</a:t>
            </a:r>
            <a:endParaRPr lang="th-TH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>
              <a:lnSpc>
                <a:spcPct val="115000"/>
              </a:lnSpc>
            </a:pP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ส่ง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CT brain Emergency</a:t>
            </a:r>
          </a:p>
        </p:txBody>
      </p:sp>
      <p:sp>
        <p:nvSpPr>
          <p:cNvPr id="31" name="กล่องข้อความ 2">
            <a:extLst>
              <a:ext uri="{FF2B5EF4-FFF2-40B4-BE49-F238E27FC236}">
                <a16:creationId xmlns:a16="http://schemas.microsoft.com/office/drawing/2014/main" id="{07242FDD-156D-4EAC-970F-FDCB57D96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553" y="2080846"/>
            <a:ext cx="965070" cy="293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Ischemic stroke </a:t>
            </a:r>
          </a:p>
        </p:txBody>
      </p:sp>
      <p:sp>
        <p:nvSpPr>
          <p:cNvPr id="33" name="กล่องข้อความ 2">
            <a:extLst>
              <a:ext uri="{FF2B5EF4-FFF2-40B4-BE49-F238E27FC236}">
                <a16:creationId xmlns:a16="http://schemas.microsoft.com/office/drawing/2014/main" id="{38BF3D98-DC15-4B30-BD6B-3D984F0E7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265" y="1594130"/>
            <a:ext cx="981578" cy="308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Hemorrhagic stroke </a:t>
            </a:r>
          </a:p>
        </p:txBody>
      </p:sp>
      <p:sp>
        <p:nvSpPr>
          <p:cNvPr id="38" name="กล่องข้อความ 2">
            <a:extLst>
              <a:ext uri="{FF2B5EF4-FFF2-40B4-BE49-F238E27FC236}">
                <a16:creationId xmlns:a16="http://schemas.microsoft.com/office/drawing/2014/main" id="{257EF328-C086-4659-8D93-838DA8296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262" y="2188834"/>
            <a:ext cx="977611" cy="254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ให้ยา </a:t>
            </a:r>
            <a:r>
              <a:rPr lang="en-US" sz="1138" dirty="0" err="1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rtPA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ที่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9" name="กล่องข้อความ 2">
            <a:extLst>
              <a:ext uri="{FF2B5EF4-FFF2-40B4-BE49-F238E27FC236}">
                <a16:creationId xmlns:a16="http://schemas.microsoft.com/office/drawing/2014/main" id="{5F5D53B5-E2A2-4833-8212-6356346BC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794" y="1293158"/>
            <a:ext cx="981578" cy="316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Consult </a:t>
            </a:r>
            <a:r>
              <a:rPr lang="en-US" sz="1043" dirty="0" err="1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NeuroSx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0" name="กล่องข้อความ 2">
            <a:extLst>
              <a:ext uri="{FF2B5EF4-FFF2-40B4-BE49-F238E27FC236}">
                <a16:creationId xmlns:a16="http://schemas.microsoft.com/office/drawing/2014/main" id="{506E6274-6356-4977-AEEE-A99A5F6C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880" y="1213604"/>
            <a:ext cx="857286" cy="272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Surgical Tx</a:t>
            </a:r>
          </a:p>
        </p:txBody>
      </p:sp>
      <p:sp>
        <p:nvSpPr>
          <p:cNvPr id="41" name="กล่องข้อความ 2">
            <a:extLst>
              <a:ext uri="{FF2B5EF4-FFF2-40B4-BE49-F238E27FC236}">
                <a16:creationId xmlns:a16="http://schemas.microsoft.com/office/drawing/2014/main" id="{9787BFDB-9212-4E20-AF76-5D21CAC79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758" y="1755621"/>
            <a:ext cx="977611" cy="293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Conservative </a:t>
            </a:r>
            <a:r>
              <a:rPr lang="en-US" sz="1138" dirty="0" err="1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tx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2" name="กล่องข้อความ 2">
            <a:extLst>
              <a:ext uri="{FF2B5EF4-FFF2-40B4-BE49-F238E27FC236}">
                <a16:creationId xmlns:a16="http://schemas.microsoft.com/office/drawing/2014/main" id="{A39584A3-AC80-411B-9171-A2DC4870C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289" y="2403720"/>
            <a:ext cx="572898" cy="293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Discharge</a:t>
            </a:r>
          </a:p>
        </p:txBody>
      </p:sp>
      <p:sp>
        <p:nvSpPr>
          <p:cNvPr id="43" name="กล่องข้อความ 2">
            <a:extLst>
              <a:ext uri="{FF2B5EF4-FFF2-40B4-BE49-F238E27FC236}">
                <a16:creationId xmlns:a16="http://schemas.microsoft.com/office/drawing/2014/main" id="{607BD479-B219-4CD2-B615-EA7AE1B6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289" y="3096797"/>
            <a:ext cx="726880" cy="293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COC </a:t>
            </a:r>
          </a:p>
        </p:txBody>
      </p:sp>
      <p:sp>
        <p:nvSpPr>
          <p:cNvPr id="44" name="กล่องข้อความ 2">
            <a:extLst>
              <a:ext uri="{FF2B5EF4-FFF2-40B4-BE49-F238E27FC236}">
                <a16:creationId xmlns:a16="http://schemas.microsoft.com/office/drawing/2014/main" id="{D3D1DAEE-8ABB-4AD9-A5F8-483B1A04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488" y="3096612"/>
            <a:ext cx="1107033" cy="293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เพื่อติดตามเยี่ยมบ้าน 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5" name="กล่องข้อความ 2">
            <a:extLst>
              <a:ext uri="{FF2B5EF4-FFF2-40B4-BE49-F238E27FC236}">
                <a16:creationId xmlns:a16="http://schemas.microsoft.com/office/drawing/2014/main" id="{E3CBB815-52FD-4543-93F3-C448592C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615" y="2663718"/>
            <a:ext cx="917292" cy="243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043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Admit Stroke Unit </a:t>
            </a:r>
          </a:p>
        </p:txBody>
      </p:sp>
      <p:sp>
        <p:nvSpPr>
          <p:cNvPr id="46" name="กล่องข้อความ 2">
            <a:extLst>
              <a:ext uri="{FF2B5EF4-FFF2-40B4-BE49-F238E27FC236}">
                <a16:creationId xmlns:a16="http://schemas.microsoft.com/office/drawing/2014/main" id="{829ABC42-4145-48DF-8FBF-F02476741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929" y="2655760"/>
            <a:ext cx="572898" cy="293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stable</a:t>
            </a:r>
            <a:r>
              <a:rPr lang="en-US" sz="1138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138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endParaRPr lang="en-US" sz="1138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7" name="กล่องข้อความ 2">
            <a:extLst>
              <a:ext uri="{FF2B5EF4-FFF2-40B4-BE49-F238E27FC236}">
                <a16:creationId xmlns:a16="http://schemas.microsoft.com/office/drawing/2014/main" id="{612EBAF2-5C74-4BF9-92DD-F1CFE718C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075" y="2144680"/>
            <a:ext cx="572898" cy="293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unstable</a:t>
            </a:r>
            <a:r>
              <a:rPr lang="en-US" sz="1138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138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endParaRPr lang="en-US" sz="1138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8" name="กล่องข้อความ 2">
            <a:extLst>
              <a:ext uri="{FF2B5EF4-FFF2-40B4-BE49-F238E27FC236}">
                <a16:creationId xmlns:a16="http://schemas.microsoft.com/office/drawing/2014/main" id="{F481403F-FE0C-4B72-B27F-241941A0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562" y="2736735"/>
            <a:ext cx="1340174" cy="3047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Mechanical thrombectomy</a:t>
            </a:r>
          </a:p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 </a:t>
            </a:r>
          </a:p>
        </p:txBody>
      </p:sp>
      <p:sp>
        <p:nvSpPr>
          <p:cNvPr id="49" name="กล่องข้อความ 2">
            <a:extLst>
              <a:ext uri="{FF2B5EF4-FFF2-40B4-BE49-F238E27FC236}">
                <a16:creationId xmlns:a16="http://schemas.microsoft.com/office/drawing/2014/main" id="{684AB8DE-FD1E-41A9-942E-560666C87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468" y="3177872"/>
            <a:ext cx="1547803" cy="307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Refer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รพ.ศรีนครินทร์ ขอนแก่น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B6383653-D873-40AD-A435-533CACD44903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1934706" y="1911407"/>
            <a:ext cx="337936" cy="727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660D6F6C-6922-4B44-843D-F75688B5C414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 flipH="1">
            <a:off x="3257160" y="2063798"/>
            <a:ext cx="11438" cy="14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775B9DCA-432E-4EFB-A89D-05DE08B54AF2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 flipH="1">
            <a:off x="3230982" y="2618813"/>
            <a:ext cx="26178" cy="139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>
            <a:extLst>
              <a:ext uri="{FF2B5EF4-FFF2-40B4-BE49-F238E27FC236}">
                <a16:creationId xmlns:a16="http://schemas.microsoft.com/office/drawing/2014/main" id="{57B33B2C-2E11-47C2-9CB1-E7810BF59751}"/>
              </a:ext>
            </a:extLst>
          </p:cNvPr>
          <p:cNvCxnSpPr>
            <a:cxnSpLocks/>
          </p:cNvCxnSpPr>
          <p:nvPr/>
        </p:nvCxnSpPr>
        <p:spPr>
          <a:xfrm flipV="1">
            <a:off x="4203060" y="3053170"/>
            <a:ext cx="99531" cy="3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>
            <a:extLst>
              <a:ext uri="{FF2B5EF4-FFF2-40B4-BE49-F238E27FC236}">
                <a16:creationId xmlns:a16="http://schemas.microsoft.com/office/drawing/2014/main" id="{F1360E33-A433-44C5-87DC-386DCF9094A2}"/>
              </a:ext>
            </a:extLst>
          </p:cNvPr>
          <p:cNvCxnSpPr>
            <a:cxnSpLocks/>
          </p:cNvCxnSpPr>
          <p:nvPr/>
        </p:nvCxnSpPr>
        <p:spPr>
          <a:xfrm>
            <a:off x="4332925" y="1746108"/>
            <a:ext cx="0" cy="1307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>
            <a:extLst>
              <a:ext uri="{FF2B5EF4-FFF2-40B4-BE49-F238E27FC236}">
                <a16:creationId xmlns:a16="http://schemas.microsoft.com/office/drawing/2014/main" id="{3126980D-63C1-4013-8F8B-99C1ED73960E}"/>
              </a:ext>
            </a:extLst>
          </p:cNvPr>
          <p:cNvCxnSpPr>
            <a:cxnSpLocks/>
          </p:cNvCxnSpPr>
          <p:nvPr/>
        </p:nvCxnSpPr>
        <p:spPr>
          <a:xfrm>
            <a:off x="4332925" y="1746108"/>
            <a:ext cx="129276" cy="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ลูกศรเชื่อมต่อแบบตรง 74">
            <a:extLst>
              <a:ext uri="{FF2B5EF4-FFF2-40B4-BE49-F238E27FC236}">
                <a16:creationId xmlns:a16="http://schemas.microsoft.com/office/drawing/2014/main" id="{6C6E506C-F2C1-421A-A0F0-30C6FC023F10}"/>
              </a:ext>
            </a:extLst>
          </p:cNvPr>
          <p:cNvCxnSpPr>
            <a:cxnSpLocks/>
          </p:cNvCxnSpPr>
          <p:nvPr/>
        </p:nvCxnSpPr>
        <p:spPr>
          <a:xfrm flipV="1">
            <a:off x="4332926" y="2234760"/>
            <a:ext cx="123977" cy="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>
            <a:extLst>
              <a:ext uri="{FF2B5EF4-FFF2-40B4-BE49-F238E27FC236}">
                <a16:creationId xmlns:a16="http://schemas.microsoft.com/office/drawing/2014/main" id="{7BF71DDB-424F-43A2-805F-1E4CC98ACFBC}"/>
              </a:ext>
            </a:extLst>
          </p:cNvPr>
          <p:cNvCxnSpPr>
            <a:cxnSpLocks/>
          </p:cNvCxnSpPr>
          <p:nvPr/>
        </p:nvCxnSpPr>
        <p:spPr>
          <a:xfrm>
            <a:off x="4927389" y="2374200"/>
            <a:ext cx="8828" cy="203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ลูกศรเชื่อมต่อแบบตรง 78">
            <a:extLst>
              <a:ext uri="{FF2B5EF4-FFF2-40B4-BE49-F238E27FC236}">
                <a16:creationId xmlns:a16="http://schemas.microsoft.com/office/drawing/2014/main" id="{DD07B6DF-ABE8-4C1A-8285-F9CD3EFED31F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5447415" y="1451265"/>
            <a:ext cx="289379" cy="287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ลูกศรเชื่อมต่อแบบตรง 79">
            <a:extLst>
              <a:ext uri="{FF2B5EF4-FFF2-40B4-BE49-F238E27FC236}">
                <a16:creationId xmlns:a16="http://schemas.microsoft.com/office/drawing/2014/main" id="{A15EA16E-4BD4-4D1E-AADC-AB687D8D0A9F}"/>
              </a:ext>
            </a:extLst>
          </p:cNvPr>
          <p:cNvCxnSpPr>
            <a:cxnSpLocks/>
            <a:stCxn id="29" idx="3"/>
            <a:endCxn id="38" idx="1"/>
          </p:cNvCxnSpPr>
          <p:nvPr/>
        </p:nvCxnSpPr>
        <p:spPr>
          <a:xfrm flipV="1">
            <a:off x="5470620" y="2316228"/>
            <a:ext cx="260642" cy="469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>
            <a:extLst>
              <a:ext uri="{FF2B5EF4-FFF2-40B4-BE49-F238E27FC236}">
                <a16:creationId xmlns:a16="http://schemas.microsoft.com/office/drawing/2014/main" id="{6E757AF2-2977-4E71-96C7-0F4799250F11}"/>
              </a:ext>
            </a:extLst>
          </p:cNvPr>
          <p:cNvCxnSpPr>
            <a:cxnSpLocks/>
          </p:cNvCxnSpPr>
          <p:nvPr/>
        </p:nvCxnSpPr>
        <p:spPr>
          <a:xfrm>
            <a:off x="6127805" y="2438552"/>
            <a:ext cx="0" cy="298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ลูกศรเชื่อมต่อแบบตรง 81">
            <a:extLst>
              <a:ext uri="{FF2B5EF4-FFF2-40B4-BE49-F238E27FC236}">
                <a16:creationId xmlns:a16="http://schemas.microsoft.com/office/drawing/2014/main" id="{D70A4F7E-42F9-45A7-B47C-D03F70D8DC58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9153146" y="2550397"/>
            <a:ext cx="287143" cy="10422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ลูกศรเชื่อมต่อแบบตรง 101">
            <a:extLst>
              <a:ext uri="{FF2B5EF4-FFF2-40B4-BE49-F238E27FC236}">
                <a16:creationId xmlns:a16="http://schemas.microsoft.com/office/drawing/2014/main" id="{9FE10A43-A0E4-4D2B-AC02-EA43A7D33F0D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 flipV="1">
            <a:off x="10167168" y="3243381"/>
            <a:ext cx="375320" cy="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ลูกศรเชื่อมต่อแบบตรง 103">
            <a:extLst>
              <a:ext uri="{FF2B5EF4-FFF2-40B4-BE49-F238E27FC236}">
                <a16:creationId xmlns:a16="http://schemas.microsoft.com/office/drawing/2014/main" id="{EAE72455-A186-46DD-A070-C36D0A9B4660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6718372" y="1349811"/>
            <a:ext cx="496507" cy="101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กล่องข้อความ 2">
            <a:extLst>
              <a:ext uri="{FF2B5EF4-FFF2-40B4-BE49-F238E27FC236}">
                <a16:creationId xmlns:a16="http://schemas.microsoft.com/office/drawing/2014/main" id="{8F97ECFC-B158-4175-AC0C-B3BF8A962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518" y="1671990"/>
            <a:ext cx="857286" cy="243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Admit </a:t>
            </a:r>
            <a:r>
              <a:rPr lang="en-US" sz="1138" dirty="0" err="1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ICUSx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13" name="กล่องข้อความ 2">
            <a:extLst>
              <a:ext uri="{FF2B5EF4-FFF2-40B4-BE49-F238E27FC236}">
                <a16:creationId xmlns:a16="http://schemas.microsoft.com/office/drawing/2014/main" id="{7D722F27-680B-4796-B3BD-504BD0730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880" y="2143476"/>
            <a:ext cx="857286" cy="243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Admit AE</a:t>
            </a:r>
          </a:p>
        </p:txBody>
      </p:sp>
      <p:cxnSp>
        <p:nvCxnSpPr>
          <p:cNvPr id="121" name="ลูกศรเชื่อมต่อแบบตรง 120">
            <a:extLst>
              <a:ext uri="{FF2B5EF4-FFF2-40B4-BE49-F238E27FC236}">
                <a16:creationId xmlns:a16="http://schemas.microsoft.com/office/drawing/2014/main" id="{6B02F176-8768-4888-88A8-082CCF7FA3D9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6590719" y="2455999"/>
            <a:ext cx="806896" cy="329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ลูกศรเชื่อมต่อแบบตรง 127">
            <a:extLst>
              <a:ext uri="{FF2B5EF4-FFF2-40B4-BE49-F238E27FC236}">
                <a16:creationId xmlns:a16="http://schemas.microsoft.com/office/drawing/2014/main" id="{06195D76-210D-471D-B64C-F2CD573D8B1C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6227583" y="1609371"/>
            <a:ext cx="1981" cy="14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ลูกศรเชื่อมต่อแบบตรง 129">
            <a:extLst>
              <a:ext uri="{FF2B5EF4-FFF2-40B4-BE49-F238E27FC236}">
                <a16:creationId xmlns:a16="http://schemas.microsoft.com/office/drawing/2014/main" id="{A652017D-2FCE-424D-A6E3-F00E3C47ECEA}"/>
              </a:ext>
            </a:extLst>
          </p:cNvPr>
          <p:cNvCxnSpPr>
            <a:cxnSpLocks/>
            <a:stCxn id="41" idx="3"/>
            <a:endCxn id="113" idx="1"/>
          </p:cNvCxnSpPr>
          <p:nvPr/>
        </p:nvCxnSpPr>
        <p:spPr>
          <a:xfrm>
            <a:off x="6718370" y="1902299"/>
            <a:ext cx="496510" cy="362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ลูกศรเชื่อมต่อแบบตรง 137">
            <a:extLst>
              <a:ext uri="{FF2B5EF4-FFF2-40B4-BE49-F238E27FC236}">
                <a16:creationId xmlns:a16="http://schemas.microsoft.com/office/drawing/2014/main" id="{6A3182CA-9021-48E5-9E7A-83F420422DF9}"/>
              </a:ext>
            </a:extLst>
          </p:cNvPr>
          <p:cNvCxnSpPr>
            <a:cxnSpLocks/>
            <a:stCxn id="40" idx="2"/>
            <a:endCxn id="112" idx="0"/>
          </p:cNvCxnSpPr>
          <p:nvPr/>
        </p:nvCxnSpPr>
        <p:spPr>
          <a:xfrm>
            <a:off x="7643523" y="1486018"/>
            <a:ext cx="7638" cy="185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กล่องข้อความ 2">
            <a:extLst>
              <a:ext uri="{FF2B5EF4-FFF2-40B4-BE49-F238E27FC236}">
                <a16:creationId xmlns:a16="http://schemas.microsoft.com/office/drawing/2014/main" id="{F83AE087-D23F-40BB-9C1E-B9B681604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798" y="1609371"/>
            <a:ext cx="1706205" cy="26401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35" tIns="45718" rIns="91435" bIns="45718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138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Investigation</a:t>
            </a:r>
            <a:r>
              <a:rPr lang="th-TH" sz="1138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138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&amp; Management </a:t>
            </a:r>
            <a:r>
              <a:rPr lang="en-US" sz="1138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138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endParaRPr lang="en-US" sz="1138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211" name="ลูกศรเชื่อมต่อแบบตรง 210">
            <a:extLst>
              <a:ext uri="{FF2B5EF4-FFF2-40B4-BE49-F238E27FC236}">
                <a16:creationId xmlns:a16="http://schemas.microsoft.com/office/drawing/2014/main" id="{6B6E81A3-AF9D-46FD-812B-BDDF15A0E853}"/>
              </a:ext>
            </a:extLst>
          </p:cNvPr>
          <p:cNvCxnSpPr>
            <a:cxnSpLocks/>
            <a:stCxn id="47" idx="0"/>
            <a:endCxn id="158" idx="2"/>
          </p:cNvCxnSpPr>
          <p:nvPr/>
        </p:nvCxnSpPr>
        <p:spPr>
          <a:xfrm flipV="1">
            <a:off x="9001524" y="1873385"/>
            <a:ext cx="474377" cy="271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ลูกศรเชื่อมต่อแบบตรง 213">
            <a:extLst>
              <a:ext uri="{FF2B5EF4-FFF2-40B4-BE49-F238E27FC236}">
                <a16:creationId xmlns:a16="http://schemas.microsoft.com/office/drawing/2014/main" id="{E700894A-F33C-491B-8422-05B3F6823D13}"/>
              </a:ext>
            </a:extLst>
          </p:cNvPr>
          <p:cNvCxnSpPr>
            <a:stCxn id="42" idx="2"/>
          </p:cNvCxnSpPr>
          <p:nvPr/>
        </p:nvCxnSpPr>
        <p:spPr>
          <a:xfrm flipH="1">
            <a:off x="9726738" y="2697073"/>
            <a:ext cx="1" cy="38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ตัวเชื่อมต่อ: หักมุม 217">
            <a:extLst>
              <a:ext uri="{FF2B5EF4-FFF2-40B4-BE49-F238E27FC236}">
                <a16:creationId xmlns:a16="http://schemas.microsoft.com/office/drawing/2014/main" id="{914178A2-FE25-4FB0-B622-4ECB3D4B64D6}"/>
              </a:ext>
            </a:extLst>
          </p:cNvPr>
          <p:cNvCxnSpPr>
            <a:cxnSpLocks/>
            <a:stCxn id="112" idx="3"/>
          </p:cNvCxnSpPr>
          <p:nvPr/>
        </p:nvCxnSpPr>
        <p:spPr>
          <a:xfrm>
            <a:off x="8079804" y="1793670"/>
            <a:ext cx="618431" cy="370069"/>
          </a:xfrm>
          <a:prstGeom prst="bentConnector3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ตัวเชื่อมต่อ: หักมุม 221">
            <a:extLst>
              <a:ext uri="{FF2B5EF4-FFF2-40B4-BE49-F238E27FC236}">
                <a16:creationId xmlns:a16="http://schemas.microsoft.com/office/drawing/2014/main" id="{2264166F-8A3D-4C60-B44E-318B1565FB51}"/>
              </a:ext>
            </a:extLst>
          </p:cNvPr>
          <p:cNvCxnSpPr>
            <a:cxnSpLocks/>
          </p:cNvCxnSpPr>
          <p:nvPr/>
        </p:nvCxnSpPr>
        <p:spPr>
          <a:xfrm flipV="1">
            <a:off x="8028299" y="2403722"/>
            <a:ext cx="669935" cy="259996"/>
          </a:xfrm>
          <a:prstGeom prst="bentConnector3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ลูกศรเชื่อมต่อแบบตรง 225">
            <a:extLst>
              <a:ext uri="{FF2B5EF4-FFF2-40B4-BE49-F238E27FC236}">
                <a16:creationId xmlns:a16="http://schemas.microsoft.com/office/drawing/2014/main" id="{9D7F429A-A6BD-42F6-AF2C-E5B038801A82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8028301" y="2246650"/>
            <a:ext cx="686775" cy="4470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ลูกศรเชื่อมต่อแบบตรง 232">
            <a:extLst>
              <a:ext uri="{FF2B5EF4-FFF2-40B4-BE49-F238E27FC236}">
                <a16:creationId xmlns:a16="http://schemas.microsoft.com/office/drawing/2014/main" id="{739D0DE0-38E8-47F4-9EE8-129F628C25DA}"/>
              </a:ext>
            </a:extLst>
          </p:cNvPr>
          <p:cNvCxnSpPr>
            <a:cxnSpLocks/>
            <a:stCxn id="112" idx="3"/>
            <a:endCxn id="46" idx="1"/>
          </p:cNvCxnSpPr>
          <p:nvPr/>
        </p:nvCxnSpPr>
        <p:spPr>
          <a:xfrm>
            <a:off x="8079804" y="1793670"/>
            <a:ext cx="619126" cy="100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ลูกศรเชื่อมต่อแบบตรง 234">
            <a:extLst>
              <a:ext uri="{FF2B5EF4-FFF2-40B4-BE49-F238E27FC236}">
                <a16:creationId xmlns:a16="http://schemas.microsoft.com/office/drawing/2014/main" id="{CB0DF75A-BB73-4792-9D8A-F71C55B78168}"/>
              </a:ext>
            </a:extLst>
          </p:cNvPr>
          <p:cNvCxnSpPr>
            <a:cxnSpLocks/>
            <a:stCxn id="113" idx="3"/>
            <a:endCxn id="46" idx="1"/>
          </p:cNvCxnSpPr>
          <p:nvPr/>
        </p:nvCxnSpPr>
        <p:spPr>
          <a:xfrm>
            <a:off x="8072165" y="2265156"/>
            <a:ext cx="626764" cy="537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ลูกศรเชื่อมต่อแบบตรง 236">
            <a:extLst>
              <a:ext uri="{FF2B5EF4-FFF2-40B4-BE49-F238E27FC236}">
                <a16:creationId xmlns:a16="http://schemas.microsoft.com/office/drawing/2014/main" id="{C973148B-5706-4AD1-A834-9F64CD969EA6}"/>
              </a:ext>
            </a:extLst>
          </p:cNvPr>
          <p:cNvCxnSpPr>
            <a:stCxn id="45" idx="3"/>
            <a:endCxn id="46" idx="1"/>
          </p:cNvCxnSpPr>
          <p:nvPr/>
        </p:nvCxnSpPr>
        <p:spPr>
          <a:xfrm>
            <a:off x="8314906" y="2785399"/>
            <a:ext cx="384023" cy="1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ลูกศรเชื่อมต่อแบบตรง 237">
            <a:extLst>
              <a:ext uri="{FF2B5EF4-FFF2-40B4-BE49-F238E27FC236}">
                <a16:creationId xmlns:a16="http://schemas.microsoft.com/office/drawing/2014/main" id="{731E1C51-003B-4D9A-B126-0D8FDE02CC54}"/>
              </a:ext>
            </a:extLst>
          </p:cNvPr>
          <p:cNvCxnSpPr>
            <a:cxnSpLocks/>
          </p:cNvCxnSpPr>
          <p:nvPr/>
        </p:nvCxnSpPr>
        <p:spPr>
          <a:xfrm>
            <a:off x="6144833" y="3041518"/>
            <a:ext cx="0" cy="12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3">
            <a:extLst>
              <a:ext uri="{FF2B5EF4-FFF2-40B4-BE49-F238E27FC236}">
                <a16:creationId xmlns:a16="http://schemas.microsoft.com/office/drawing/2014/main" id="{125C4EB4-7DE3-3277-C7AF-DCAD43681E09}"/>
              </a:ext>
            </a:extLst>
          </p:cNvPr>
          <p:cNvSpPr/>
          <p:nvPr/>
        </p:nvSpPr>
        <p:spPr>
          <a:xfrm>
            <a:off x="2649703" y="150005"/>
            <a:ext cx="7269655" cy="80654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3" name="Rounded Rectangle 3">
            <a:extLst>
              <a:ext uri="{FF2B5EF4-FFF2-40B4-BE49-F238E27FC236}">
                <a16:creationId xmlns:a16="http://schemas.microsoft.com/office/drawing/2014/main" id="{8674E2EF-BF67-0853-1A79-F167BB795EF8}"/>
              </a:ext>
            </a:extLst>
          </p:cNvPr>
          <p:cNvSpPr/>
          <p:nvPr/>
        </p:nvSpPr>
        <p:spPr>
          <a:xfrm>
            <a:off x="2770558" y="150004"/>
            <a:ext cx="1077079" cy="8065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D1531CC-7DC0-ACD5-A838-E691B2250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pic>
        <p:nvPicPr>
          <p:cNvPr id="96" name="รูปภาพ 27">
            <a:extLst>
              <a:ext uri="{FF2B5EF4-FFF2-40B4-BE49-F238E27FC236}">
                <a16:creationId xmlns:a16="http://schemas.microsoft.com/office/drawing/2014/main" id="{61323AE2-5584-FAEB-705E-237B6AE9A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07" y="-43711"/>
            <a:ext cx="1077080" cy="1523547"/>
          </a:xfrm>
          <a:prstGeom prst="rect">
            <a:avLst/>
          </a:prstGeom>
        </p:spPr>
      </p:pic>
      <p:pic>
        <p:nvPicPr>
          <p:cNvPr id="100" name="รูปภาพ 7">
            <a:extLst>
              <a:ext uri="{FF2B5EF4-FFF2-40B4-BE49-F238E27FC236}">
                <a16:creationId xmlns:a16="http://schemas.microsoft.com/office/drawing/2014/main" id="{3038F848-69D0-DAA7-C0E0-8C5A15377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732621"/>
            <a:ext cx="12192000" cy="131213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211987" y="280580"/>
            <a:ext cx="7410642" cy="66545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5" tIns="45718" rIns="91435" bIns="4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77">
              <a:defRPr/>
            </a:pP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Process Flow chart </a:t>
            </a:r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การดูแลผู้ป่วย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Stroke</a:t>
            </a:r>
            <a:endParaRPr lang="th-TH" sz="3413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964D8066-D731-4A35-07F7-827831606606}"/>
              </a:ext>
            </a:extLst>
          </p:cNvPr>
          <p:cNvSpPr/>
          <p:nvPr/>
        </p:nvSpPr>
        <p:spPr>
          <a:xfrm>
            <a:off x="10691815" y="3595855"/>
            <a:ext cx="1310458" cy="199130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CA064823-9BE6-6905-87A4-8532A56DF915}"/>
              </a:ext>
            </a:extLst>
          </p:cNvPr>
          <p:cNvSpPr/>
          <p:nvPr/>
        </p:nvSpPr>
        <p:spPr>
          <a:xfrm>
            <a:off x="9202084" y="3594275"/>
            <a:ext cx="1310458" cy="2010314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DA6A8049-E73C-F0CA-9C4E-8FE8B5B6B870}"/>
              </a:ext>
            </a:extLst>
          </p:cNvPr>
          <p:cNvSpPr/>
          <p:nvPr/>
        </p:nvSpPr>
        <p:spPr>
          <a:xfrm>
            <a:off x="5711449" y="3591047"/>
            <a:ext cx="3408180" cy="2013543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FD0C361-8094-A19B-5DA1-263E29BF8EB2}"/>
              </a:ext>
            </a:extLst>
          </p:cNvPr>
          <p:cNvSpPr/>
          <p:nvPr/>
        </p:nvSpPr>
        <p:spPr>
          <a:xfrm>
            <a:off x="2383891" y="3588832"/>
            <a:ext cx="1462145" cy="2015758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4F6FADFB-ECC3-5E34-123C-5A74FED07BF3}"/>
              </a:ext>
            </a:extLst>
          </p:cNvPr>
          <p:cNvSpPr/>
          <p:nvPr/>
        </p:nvSpPr>
        <p:spPr>
          <a:xfrm>
            <a:off x="3982851" y="3588833"/>
            <a:ext cx="1609618" cy="2015758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1CF7FBA2-0037-A5F8-699F-C87826D8EF20}"/>
              </a:ext>
            </a:extLst>
          </p:cNvPr>
          <p:cNvSpPr/>
          <p:nvPr/>
        </p:nvSpPr>
        <p:spPr>
          <a:xfrm>
            <a:off x="97908" y="3595855"/>
            <a:ext cx="2186263" cy="1960712"/>
          </a:xfrm>
          <a:prstGeom prst="roundRect">
            <a:avLst>
              <a:gd name="adj" fmla="val 3431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UY"/>
          </a:p>
        </p:txBody>
      </p:sp>
      <p:sp>
        <p:nvSpPr>
          <p:cNvPr id="123" name="Rounded Rectangle 3">
            <a:extLst>
              <a:ext uri="{FF2B5EF4-FFF2-40B4-BE49-F238E27FC236}">
                <a16:creationId xmlns:a16="http://schemas.microsoft.com/office/drawing/2014/main" id="{BD3FA1B4-0132-EC95-AE49-3928A1E48C91}"/>
              </a:ext>
            </a:extLst>
          </p:cNvPr>
          <p:cNvSpPr/>
          <p:nvPr/>
        </p:nvSpPr>
        <p:spPr>
          <a:xfrm>
            <a:off x="255680" y="5584170"/>
            <a:ext cx="1775412" cy="458315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>
              <a:defRPr/>
            </a:pPr>
            <a:r>
              <a:rPr lang="en-US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Prevention Promotion</a:t>
            </a:r>
          </a:p>
          <a:p>
            <a:pPr algn="ctr" defTabSz="914277">
              <a:defRPr/>
            </a:pPr>
            <a:r>
              <a:rPr lang="en-US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Protection</a:t>
            </a:r>
            <a:endParaRPr lang="th-TH" sz="1327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32" name="Rounded Rectangle 3">
            <a:extLst>
              <a:ext uri="{FF2B5EF4-FFF2-40B4-BE49-F238E27FC236}">
                <a16:creationId xmlns:a16="http://schemas.microsoft.com/office/drawing/2014/main" id="{F8FBD7F7-D076-0978-0C81-B9A7769B4B40}"/>
              </a:ext>
            </a:extLst>
          </p:cNvPr>
          <p:cNvSpPr/>
          <p:nvPr/>
        </p:nvSpPr>
        <p:spPr>
          <a:xfrm>
            <a:off x="329032" y="6152544"/>
            <a:ext cx="1610331" cy="54021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>
              <a:defRPr/>
            </a:pPr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Pre-hospital</a:t>
            </a:r>
            <a:endParaRPr lang="th-TH" sz="1896" b="1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33" name="Rounded Rectangle 3">
            <a:extLst>
              <a:ext uri="{FF2B5EF4-FFF2-40B4-BE49-F238E27FC236}">
                <a16:creationId xmlns:a16="http://schemas.microsoft.com/office/drawing/2014/main" id="{BF0E4CDC-D5B7-F4A0-B164-6812C41BE371}"/>
              </a:ext>
            </a:extLst>
          </p:cNvPr>
          <p:cNvSpPr/>
          <p:nvPr/>
        </p:nvSpPr>
        <p:spPr>
          <a:xfrm>
            <a:off x="2173091" y="6152544"/>
            <a:ext cx="7780245" cy="54021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In-hospital</a:t>
            </a:r>
            <a:endParaRPr lang="th-TH" sz="1896" b="1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34" name="Rounded Rectangle 3">
            <a:extLst>
              <a:ext uri="{FF2B5EF4-FFF2-40B4-BE49-F238E27FC236}">
                <a16:creationId xmlns:a16="http://schemas.microsoft.com/office/drawing/2014/main" id="{7E59486F-CFF3-0B87-6A98-A7EB37CF827F}"/>
              </a:ext>
            </a:extLst>
          </p:cNvPr>
          <p:cNvSpPr/>
          <p:nvPr/>
        </p:nvSpPr>
        <p:spPr>
          <a:xfrm>
            <a:off x="10039190" y="6152544"/>
            <a:ext cx="1610331" cy="54021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Post-hospital</a:t>
            </a:r>
            <a:endParaRPr lang="th-TH" sz="1896" b="1" dirty="0">
              <a:solidFill>
                <a:schemeClr val="tx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39" name="Rounded Rectangle 3">
            <a:extLst>
              <a:ext uri="{FF2B5EF4-FFF2-40B4-BE49-F238E27FC236}">
                <a16:creationId xmlns:a16="http://schemas.microsoft.com/office/drawing/2014/main" id="{525B7D7E-E261-EF14-8D39-F711CB8CE6AE}"/>
              </a:ext>
            </a:extLst>
          </p:cNvPr>
          <p:cNvSpPr/>
          <p:nvPr/>
        </p:nvSpPr>
        <p:spPr>
          <a:xfrm>
            <a:off x="4358571" y="5574048"/>
            <a:ext cx="1005375" cy="41420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>
              <a:defRPr/>
            </a:pPr>
            <a:r>
              <a:rPr lang="th-TH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</p:txBody>
      </p:sp>
      <p:sp>
        <p:nvSpPr>
          <p:cNvPr id="140" name="Rounded Rectangle 3">
            <a:extLst>
              <a:ext uri="{FF2B5EF4-FFF2-40B4-BE49-F238E27FC236}">
                <a16:creationId xmlns:a16="http://schemas.microsoft.com/office/drawing/2014/main" id="{222B7784-F695-8A8A-33DE-8D39E1F203B3}"/>
              </a:ext>
            </a:extLst>
          </p:cNvPr>
          <p:cNvSpPr/>
          <p:nvPr/>
        </p:nvSpPr>
        <p:spPr>
          <a:xfrm>
            <a:off x="2431604" y="5581828"/>
            <a:ext cx="1169662" cy="4142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 </a:t>
            </a:r>
            <a:r>
              <a:rPr lang="en-US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stroke </a:t>
            </a:r>
            <a:r>
              <a:rPr lang="th-TH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มาถึง </a:t>
            </a:r>
            <a:r>
              <a:rPr lang="en-US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</a:t>
            </a:r>
            <a:endParaRPr lang="th-TH" sz="1327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D85C7E7-D790-6D82-C2F1-C8C12C957464}"/>
              </a:ext>
            </a:extLst>
          </p:cNvPr>
          <p:cNvSpPr txBox="1"/>
          <p:nvPr/>
        </p:nvSpPr>
        <p:spPr>
          <a:xfrm>
            <a:off x="97907" y="3926077"/>
            <a:ext cx="2186264" cy="117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27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endParaRPr lang="th-TH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thaiDist"/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การเกิดโรคเส้นเลือดสมองในประชาชนที่มีภาวะ 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DM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,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HT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และในประชาชนที่ไม่มีโรคประจำตัว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(New stroke/recurrent stroke)</a:t>
            </a:r>
          </a:p>
          <a:p>
            <a:pPr algn="thaiDist"/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ประชาชนขาดความรู้ในการป้องกันโรค</a:t>
            </a:r>
          </a:p>
          <a:p>
            <a:pPr algn="thaiDist"/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ผู้ป่วยมาช้ากว่า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4.5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ชม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0519494-EAA0-1501-7A7D-DD0EC9EAFCD1}"/>
              </a:ext>
            </a:extLst>
          </p:cNvPr>
          <p:cNvSpPr txBox="1"/>
          <p:nvPr/>
        </p:nvSpPr>
        <p:spPr>
          <a:xfrm>
            <a:off x="2331378" y="3937085"/>
            <a:ext cx="1542150" cy="821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27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1138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endParaRPr lang="th-TH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เจ้าหน้าที่คัดกรองผิดพลาด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Door to EP &gt; 10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นาที</a:t>
            </a:r>
          </a:p>
          <a:p>
            <a:pPr marL="285712" indent="-285712">
              <a:buFontTx/>
              <a:buChar char="-"/>
            </a:pPr>
            <a:endParaRPr lang="th-TH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7EF3024-3B25-A342-1F16-620A720839D4}"/>
              </a:ext>
            </a:extLst>
          </p:cNvPr>
          <p:cNvSpPr txBox="1"/>
          <p:nvPr/>
        </p:nvSpPr>
        <p:spPr>
          <a:xfrm>
            <a:off x="3964061" y="3894362"/>
            <a:ext cx="1871524" cy="117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27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การประเมิน/วินิจฉัยไม่ครอบคลุม</a:t>
            </a:r>
          </a:p>
          <a:p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การวินิจฉัยล่าช้า</a:t>
            </a:r>
            <a:endParaRPr lang="en-US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Door to CT &gt; 30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นาที</a:t>
            </a:r>
          </a:p>
          <a:p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-Door to Lab &gt; 30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นาที</a:t>
            </a:r>
          </a:p>
          <a:p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การวินิจฉัยผิดพลาด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8F8EE17-7A04-2EC4-1BCF-0F99242133A4}"/>
              </a:ext>
            </a:extLst>
          </p:cNvPr>
          <p:cNvSpPr txBox="1"/>
          <p:nvPr/>
        </p:nvSpPr>
        <p:spPr>
          <a:xfrm>
            <a:off x="5907861" y="3545829"/>
            <a:ext cx="31342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pPr algn="thaiDist"/>
            <a:r>
              <a:rPr lang="th-TH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</a:t>
            </a:r>
            <a:r>
              <a:rPr lang="en-US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door to needle time&gt;60</a:t>
            </a:r>
            <a:r>
              <a:rPr lang="th-TH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นาที</a:t>
            </a:r>
          </a:p>
          <a:p>
            <a:pPr lvl="0" algn="thaiDist"/>
            <a:r>
              <a:rPr lang="en-US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-</a:t>
            </a:r>
            <a:r>
              <a:rPr lang="th-TH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การบริหารยา</a:t>
            </a:r>
            <a:r>
              <a:rPr lang="en-US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rt-PA</a:t>
            </a:r>
            <a:r>
              <a:rPr lang="th-TH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คลาดเคลื่อน</a:t>
            </a:r>
            <a:endParaRPr lang="th-TH" sz="12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thaiDist"/>
            <a:r>
              <a:rPr lang="th-TH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การเกิดภาวะเลือดออกในสมองหลังให้ </a:t>
            </a:r>
            <a:r>
              <a:rPr lang="en-US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rt-PA</a:t>
            </a:r>
            <a:endParaRPr lang="th-TH" sz="1200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thaiDist"/>
            <a:r>
              <a:rPr lang="th-TH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อัตราการเกิดภาวะแทรกซ้อน</a:t>
            </a:r>
          </a:p>
          <a:p>
            <a:pPr algn="thaiDist"/>
            <a:r>
              <a:rPr lang="th-TH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อัตราการตายผู้ป่วย</a:t>
            </a:r>
            <a:r>
              <a:rPr lang="en-US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Stroke</a:t>
            </a:r>
          </a:p>
          <a:p>
            <a:pPr lvl="0" algn="thaiDist"/>
            <a:r>
              <a:rPr lang="en-US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th-TH" sz="1200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ผู้ป่วย </a:t>
            </a:r>
            <a:r>
              <a:rPr lang="en-US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Hemorrhagic stroke </a:t>
            </a:r>
            <a:r>
              <a:rPr lang="th-TH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ไม่ได้รับการลดความดันโลหิตให้ถึงเป้าหมาย</a:t>
            </a:r>
            <a:endParaRPr lang="en-US" sz="1200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pPr lvl="0" algn="thaiDist"/>
            <a:r>
              <a:rPr lang="en-US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-</a:t>
            </a:r>
            <a:r>
              <a:rPr lang="th-TH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Door to OR &gt;</a:t>
            </a:r>
            <a:r>
              <a:rPr lang="th-TH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90 นาที </a:t>
            </a:r>
            <a:endParaRPr lang="en-US" sz="1200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pPr lvl="0" algn="thaiDist"/>
            <a:r>
              <a:rPr lang="en-US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-</a:t>
            </a:r>
            <a:r>
              <a:rPr lang="th-TH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อัตราการผ่าตัดผิดคน ผิดข้าง ผิดตำแหน่ง ผิดประเภท</a:t>
            </a:r>
            <a:endParaRPr lang="en-US" sz="1200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pPr lvl="0" algn="thaiDist"/>
            <a:r>
              <a:rPr lang="en-US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-</a:t>
            </a:r>
            <a:r>
              <a:rPr lang="th-TH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อัตราการเกิด </a:t>
            </a:r>
            <a:r>
              <a:rPr lang="en-US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IICP </a:t>
            </a:r>
            <a:r>
              <a:rPr lang="th-TH" sz="1200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หลังผ่าตัดสมอง </a:t>
            </a:r>
            <a:endParaRPr lang="en-US" sz="1200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2494B29-022D-9A05-204C-B6503AD47D00}"/>
              </a:ext>
            </a:extLst>
          </p:cNvPr>
          <p:cNvSpPr txBox="1"/>
          <p:nvPr/>
        </p:nvSpPr>
        <p:spPr>
          <a:xfrm>
            <a:off x="9251674" y="3900766"/>
            <a:ext cx="1145548" cy="821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27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endParaRPr lang="th-TH" sz="1138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Key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ข้อมูล 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D/C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ส่งศูนย์ดูแลต่อเนื่องไม่ครอบคลุม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978FE6D-BD4B-99F1-A6B6-B7B506823E92}"/>
              </a:ext>
            </a:extLst>
          </p:cNvPr>
          <p:cNvSpPr txBox="1"/>
          <p:nvPr/>
        </p:nvSpPr>
        <p:spPr>
          <a:xfrm>
            <a:off x="10774270" y="3889589"/>
            <a:ext cx="1145548" cy="1347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27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1138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ระบบฐานข้อมูลยังขาดความเชื่อมโยงในเครือข่าย</a:t>
            </a:r>
          </a:p>
          <a:p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ผู้ป่วยได้รับการตอบกลับข้อมูลการเยี่ยมบ้านไม่ครอบคลุม</a:t>
            </a:r>
            <a:r>
              <a:rPr lang="en-US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</a:t>
            </a:r>
            <a:r>
              <a:rPr lang="th-TH" sz="1138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ล่าช้า</a:t>
            </a:r>
          </a:p>
        </p:txBody>
      </p:sp>
      <p:sp>
        <p:nvSpPr>
          <p:cNvPr id="153" name="Rounded Rectangle 3">
            <a:extLst>
              <a:ext uri="{FF2B5EF4-FFF2-40B4-BE49-F238E27FC236}">
                <a16:creationId xmlns:a16="http://schemas.microsoft.com/office/drawing/2014/main" id="{0C0E7EB4-803A-6AC6-93F7-44213412736C}"/>
              </a:ext>
            </a:extLst>
          </p:cNvPr>
          <p:cNvSpPr/>
          <p:nvPr/>
        </p:nvSpPr>
        <p:spPr>
          <a:xfrm>
            <a:off x="7074429" y="5604589"/>
            <a:ext cx="1005375" cy="4142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>
              <a:defRPr/>
            </a:pPr>
            <a:r>
              <a:rPr lang="th-TH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ดูแลรักษา</a:t>
            </a: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id="{CDEDA6A6-B3A3-9B78-B250-9EF6B1EC5011}"/>
              </a:ext>
            </a:extLst>
          </p:cNvPr>
          <p:cNvSpPr/>
          <p:nvPr/>
        </p:nvSpPr>
        <p:spPr>
          <a:xfrm>
            <a:off x="9357454" y="5608442"/>
            <a:ext cx="1005375" cy="41420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>
              <a:defRPr/>
            </a:pPr>
            <a:r>
              <a:rPr lang="th-TH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วางแผนจำหน่าย</a:t>
            </a:r>
          </a:p>
        </p:txBody>
      </p:sp>
      <p:sp>
        <p:nvSpPr>
          <p:cNvPr id="155" name="Rounded Rectangle 3">
            <a:extLst>
              <a:ext uri="{FF2B5EF4-FFF2-40B4-BE49-F238E27FC236}">
                <a16:creationId xmlns:a16="http://schemas.microsoft.com/office/drawing/2014/main" id="{89A0FAD8-89DF-34C3-4C1C-7AA9E2B2359E}"/>
              </a:ext>
            </a:extLst>
          </p:cNvPr>
          <p:cNvSpPr/>
          <p:nvPr/>
        </p:nvSpPr>
        <p:spPr>
          <a:xfrm>
            <a:off x="10812632" y="5581479"/>
            <a:ext cx="1005375" cy="4142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77">
              <a:defRPr/>
            </a:pPr>
            <a:r>
              <a:rPr lang="th-TH" sz="132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ดูแลต่อเนื่อง</a:t>
            </a:r>
          </a:p>
        </p:txBody>
      </p:sp>
    </p:spTree>
    <p:extLst>
      <p:ext uri="{BB962C8B-B14F-4D97-AF65-F5344CB8AC3E}">
        <p14:creationId xmlns:p14="http://schemas.microsoft.com/office/powerpoint/2010/main" val="3991244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ACC798AE-ED0B-A1B6-9423-D0E51643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65950" y="1251757"/>
          <a:ext cx="11128702" cy="52059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5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644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390">
                <a:tc>
                  <a:txBody>
                    <a:bodyPr/>
                    <a:lstStyle/>
                    <a:p>
                      <a:pPr algn="l"/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Pre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hospital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ผู้รับบริการมีความรู้ในการป้องกันโรคหลอดเลือดสมอง </a:t>
                      </a:r>
                    </a:p>
                    <a:p>
                      <a:pPr algn="l"/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-ผู้รับบริการกลุ่มเสี่ยง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DM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HT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ได้รับการคัดกรอง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CVD risk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-ประชาชนทุกคนได้รับความรู้เรื่องโรคหลอดเลือดสมอง</a:t>
                      </a:r>
                    </a:p>
                    <a:p>
                      <a:pPr algn="l"/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-อัตราผู้ป่วย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DM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HT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ได้รับการคัดกรอง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CVD risk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80 %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new case stroke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ลดลง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-จัดกิจกรรมให้ความรู้ประชาชนป้องกันการเกิดโรคทุกหลังคาเรือน โดย อสม.ร่วมกับ อปท.(เน้น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ส)</a:t>
                      </a:r>
                    </a:p>
                    <a:p>
                      <a:pPr algn="l"/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-การคัดกรองผู้ป่วย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DM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,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HT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ที่เสี่ยงต่อ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CVD risk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380409352"/>
                  </a:ext>
                </a:extLst>
              </a:tr>
              <a:tr h="1703500"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-ผู้รับบริการเข้าถึงบริการที่จำเป็น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เร่งด่วนได้อย่างมีประสิทธิภาพ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-ลดระยะเวลารอคอย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onset</a:t>
                      </a:r>
                      <a:r>
                        <a:rPr lang="en-US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to door &lt;3.5 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ชม.</a:t>
                      </a:r>
                      <a:endParaRPr lang="th-TH" sz="1500" b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-อัตราการเข้า 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 &gt;20%</a:t>
                      </a:r>
                      <a:endParaRPr lang="th-TH" sz="1500" b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-ผู้รับบริการที่เข้าเกณฑ์ </a:t>
                      </a:r>
                      <a:r>
                        <a:rPr kumimoji="0" lang="en-US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hemorrhagic stroke fast track </a:t>
                      </a:r>
                      <a:r>
                        <a:rPr kumimoji="0" lang="th-TH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เข้าระบบได้ </a:t>
                      </a:r>
                      <a:r>
                        <a:rPr kumimoji="0" lang="en-US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20 %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Door to OR </a:t>
                      </a:r>
                      <a:r>
                        <a:rPr kumimoji="0" lang="th-TH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 90 นาที </a:t>
                      </a:r>
                      <a:r>
                        <a:rPr kumimoji="0" lang="en-US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50 %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จัดกิจกรรมรณรงค์การเข้าถึงบริการของผู้ป่วย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แบบเคาะประตูบ้านทุกหลังคาเรือน</a:t>
                      </a:r>
                    </a:p>
                    <a:p>
                      <a:pPr algn="l"/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-ทบทวน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เพื่อให้ผู้ปฏิบัติเกิดความเข้าใจแนวทางและนำไปปฏิบัติได้ครอบคลุมและมีคุณภาพ</a:t>
                      </a:r>
                      <a:endParaRPr lang="en-US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390"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 &amp; Diagnosis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-ผู้รับบริการทุกรายได้รับการประเมิน/วินิจฉัยโรคถูกต้อง รวดเร็ว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-ผู้รับบริการทุกรายได้รับการประเมินปัญหาสุขภาพ ความต้องการความจำเป็นทางสุขภาพ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-อัตราการให้</a:t>
                      </a:r>
                      <a:r>
                        <a:rPr lang="th-TH" sz="15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kern="1200" baseline="0" dirty="0" err="1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rt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-PA &gt;7%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ผู้รับบริการได้รับยา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="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rt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-PA</a:t>
                      </a:r>
                      <a:r>
                        <a:rPr lang="th-TH" sz="15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</a:t>
                      </a:r>
                      <a:r>
                        <a:rPr lang="th-TH" sz="15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นาที 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-ทบทวนแนวทางการปฏิบัติ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ให้ครบถ้วน ครอบคลุม การตรวจวินิจฉัย การดูแลรักษา การส่งต่อผู้ป่วยเพื่อดูแลต่อเนื่อง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2348535-60D6-D226-E181-ADCB1D080E9F}"/>
              </a:ext>
            </a:extLst>
          </p:cNvPr>
          <p:cNvSpPr/>
          <p:nvPr/>
        </p:nvSpPr>
        <p:spPr>
          <a:xfrm>
            <a:off x="2649703" y="150005"/>
            <a:ext cx="7269655" cy="80654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DEEC104-BC38-F79A-C823-26A14CCFDFD1}"/>
              </a:ext>
            </a:extLst>
          </p:cNvPr>
          <p:cNvSpPr/>
          <p:nvPr/>
        </p:nvSpPr>
        <p:spPr>
          <a:xfrm>
            <a:off x="2770558" y="150004"/>
            <a:ext cx="1077079" cy="8065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9783DD-44B2-002F-74F7-39C83B97A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67940" y="339930"/>
            <a:ext cx="6777587" cy="51512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การจัดกระบวนการ การดูแลผู้ป่วย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STROKE</a:t>
            </a:r>
            <a:endParaRPr lang="th-TH" sz="3413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pic>
        <p:nvPicPr>
          <p:cNvPr id="12" name="รูปภาพ 27">
            <a:extLst>
              <a:ext uri="{FF2B5EF4-FFF2-40B4-BE49-F238E27FC236}">
                <a16:creationId xmlns:a16="http://schemas.microsoft.com/office/drawing/2014/main" id="{C8FF14A5-1A61-A661-77BF-4701260DD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07" y="-43711"/>
            <a:ext cx="1077080" cy="1523547"/>
          </a:xfrm>
          <a:prstGeom prst="rect">
            <a:avLst/>
          </a:prstGeom>
        </p:spPr>
      </p:pic>
      <p:pic>
        <p:nvPicPr>
          <p:cNvPr id="13" name="รูปภาพ 7">
            <a:extLst>
              <a:ext uri="{FF2B5EF4-FFF2-40B4-BE49-F238E27FC236}">
                <a16:creationId xmlns:a16="http://schemas.microsoft.com/office/drawing/2014/main" id="{DAE784DF-3221-F1E4-CD95-877848F5E7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40015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84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60A3CC38-91E0-682E-53F3-81BE3DCD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88340" y="1424780"/>
          <a:ext cx="11060428" cy="45683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0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3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609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588"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.Care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-ทีมผู้ให้บริการมีมาตรฐานและแนวทางการดูแลรักษาโรคตามมาตรฐานวิชาชีพ</a:t>
                      </a:r>
                    </a:p>
                    <a:p>
                      <a:pPr algn="l"/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-ผู้รับบริการปลอดภัย ไม่มีภาวะแทรกซ้อน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-อัตราการเกิดภาวะแทรกซ้อน</a:t>
                      </a:r>
                    </a:p>
                    <a:p>
                      <a:pPr algn="l"/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-อัตราการเกิดภาวะเลือดออกในสมองหลังให้ยา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-PA&lt;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-อัตราการตาย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-ประเมินผลการปฏิบัติตามแนวทาง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-การสื่อสารการใช้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Warning sign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สู่ผู้ปฏิบัติ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การนิเทศติดตามการใช้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Warning sign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อย่างเป็นระบบ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-ติดตามตัวชี้วัดสำคัญ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-การป้องกันภาวะแทรกซ้อน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-ทบทวนเวชระเบียน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round 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ทุกเดือน ร่วมกับทีมสหสาขาวิชาชีพ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มีแนวทางปฏิบัติ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การพยาบาลผู้ป่วยผ่าตัดโรคหลอดเลือดสมองแตก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Clinical pathway hemorrhagic stroke 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lang="th-TH" sz="14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.Discharge planning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-ทีมผู้ให้บริการ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มีการวางแผนการจำหน่ายให้สอดคล้องกับปัญหาและความต้องการของผู้ป่วยและญาติ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-มีระบบการส่งต่อข้อมูลอย่างมีประสิทธิภาพ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ร้อยละการประเมินความสามารถในการดูแลตนเองก่อนจำหน่ายของผู้ป่วยและครอบครัว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-อัตราผู้ป่วย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ที่มี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MRS,BI 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ดีขึ้นหรือคงที่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Re-admit&lt;5%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-จัดระบบการดูแลผู้ป่วยรายกรณี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-มีแนวทางการวางแผนจำหน่ายผู้ป่วยโรคหลอดเลือดสมอง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-มีระบบการสร้างเสริมพลังอำนาจการดูแลตนเองของผู้ป่วยและญาติ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91105E64-E89B-98F8-6E13-A755F4C99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607709-53CE-7A40-4030-3844E232E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666DFA1-61C8-DFB6-D7AF-1AE19DA34284}"/>
              </a:ext>
            </a:extLst>
          </p:cNvPr>
          <p:cNvSpPr/>
          <p:nvPr/>
        </p:nvSpPr>
        <p:spPr>
          <a:xfrm>
            <a:off x="2338799" y="338720"/>
            <a:ext cx="7955632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D5797CC5-6D25-D36D-75B8-A8B416B1617C}"/>
              </a:ext>
            </a:extLst>
          </p:cNvPr>
          <p:cNvSpPr/>
          <p:nvPr/>
        </p:nvSpPr>
        <p:spPr>
          <a:xfrm>
            <a:off x="2437530" y="338720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27">
            <a:extLst>
              <a:ext uri="{FF2B5EF4-FFF2-40B4-BE49-F238E27FC236}">
                <a16:creationId xmlns:a16="http://schemas.microsoft.com/office/drawing/2014/main" id="{AD6EB3EC-5AD4-B6FB-328D-4EB58138D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16" y="233528"/>
            <a:ext cx="907585" cy="12837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55893" y="533317"/>
            <a:ext cx="7065603" cy="40697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การจัดกระบวนการ การดูแลผู้ป่วย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STROKE</a:t>
            </a:r>
            <a:endParaRPr lang="th-TH" sz="3413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6514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A1A29A71-509B-61DF-D220-4D354C20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95183" y="1760157"/>
          <a:ext cx="11401635" cy="45362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9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0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42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6.General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care 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ทีมผู้ให้บริการ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มีมาตรฐานและแนวทางการดูแลรักษาโรค ตามมาตรฐานวิชาชีพ</a:t>
                      </a:r>
                    </a:p>
                    <a:p>
                      <a:pPr algn="l"/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-ผู้รับบริการปลอดภัย ไม่มีภาวะแทรกซ้อน 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-อัตราการเกิดภาวะแทรกซ้อน</a:t>
                      </a:r>
                    </a:p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-อัตราการเกิดภาวะเลือดออกในสมองหลังให้ยา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rt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-PA&lt;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-อัตราการตาย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-ความพึงพอใจของผู้รับบริการ </a:t>
                      </a:r>
                      <a:endParaRPr lang="en-US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85 %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-มีการจัดทำแนวทางการดูแลผู้ป่วยโรคหลอดเลือดสมองโดยใช้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 base 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และแนวทางเวชปฏิบัติโรคหลอดเลือดสมอง เขตบริการสุขภาพที่ 7</a:t>
                      </a:r>
                    </a:p>
                    <a:p>
                      <a:pPr algn="l"/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-มีนวัตกรรมการป้องกัน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Bed sore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7.Care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of High Risk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-กลุ่มโรคสำคัญที่มีความเสี่ยงสูงได้รับการดูแลทันเวลา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และปลอดภัย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DM ,HT 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ได้รับการคัดกรอง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CVD risk  &gt;80%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New case stroke &lt;2.5%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recurrent stroke &lt;5 %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-อัตราตาย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&lt;7%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-ผู้ป่วยที่มีความเสี่ยงได้รับการคัดกรอง ติดตามเฉพาะรายกรณีที่มีความเสี่ยงสูง</a:t>
                      </a:r>
                    </a:p>
                    <a:p>
                      <a:pPr algn="l"/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-นิเทศติดตามผู้ป่วยเฉพาะรายกรณีความเสี่ยงรายโรค</a:t>
                      </a:r>
                      <a:endParaRPr lang="en-US" sz="15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8.Anesthesia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and Procedure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-ผู้ป่วยระยะสุดท้ายได้รับการดูแลอย่างมีประสิทธิภาพ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-การจัดการอาการรบกวนอย่างมีประสิทธิภาพ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ได้แก่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ความปวด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อาการไม่สุขสบาย 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-ความพึงพอใจต่อการจัดการความปวด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&gt;80%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-ความพึงพอใจของผู้รับบริการ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&gt;85%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-มีแนวทางการประเมินและการจัดการความปวด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-มีระบบการประเมินระดับความพึงพอใจของผู้รับบริการ และตอบสนองความต้องการของผู้ป่วยและญาติ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-มีแนวทางการดูแลผู้ป่วยระยะสุดท้าย</a:t>
                      </a:r>
                      <a:endParaRPr lang="th-TH" sz="15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EA8BBA4B-9A4E-7E76-A60A-0CC04EA97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01CDA-DBEA-A51F-6162-DFF4ECF81D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AA34806-886B-AAE2-998D-70ED1C2E8261}"/>
              </a:ext>
            </a:extLst>
          </p:cNvPr>
          <p:cNvSpPr/>
          <p:nvPr/>
        </p:nvSpPr>
        <p:spPr>
          <a:xfrm>
            <a:off x="2338799" y="338720"/>
            <a:ext cx="7955632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0BF6768B-015E-AACF-D543-3CBFCB2E4086}"/>
              </a:ext>
            </a:extLst>
          </p:cNvPr>
          <p:cNvSpPr/>
          <p:nvPr/>
        </p:nvSpPr>
        <p:spPr>
          <a:xfrm>
            <a:off x="2437530" y="338720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99F3929D-2EAB-FF42-54BC-059BEA8A9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16" y="233528"/>
            <a:ext cx="907585" cy="12837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23287" y="493889"/>
            <a:ext cx="7425623" cy="51512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การจัดกระบวนการ การดูแลผู้ป่วย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STROKE</a:t>
            </a:r>
            <a:endParaRPr lang="th-TH" sz="3413" b="1" dirty="0">
              <a:solidFill>
                <a:schemeClr val="bg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7338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476EE53-F137-F47D-A599-4D0705FC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61046" y="1517931"/>
          <a:ext cx="11469910" cy="47784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7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9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928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Nutrition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-การให้บริการอาหารที่เพียงพอ เหมาะสมกับผู้ป่วย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-มีการดูแลผู้ป่วยโดย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ทีมสห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สาขาวิชาชีพ ด้านโภชนาการ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-อัตราผู้ป่วยได้รับการประเมินภาวะโภชนาการ100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-มีระบบการส่งปรึกษานักโภชนากร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เรื่องการเตรียมอาหารสำหรับผู้ป่วย</a:t>
                      </a:r>
                    </a:p>
                    <a:p>
                      <a:pPr algn="l"/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-มีการสอน/สาธิตการปรุงอาหารสำหรับผู้ป่วย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2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Rehabilitation 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-ทีมผู้ให้บริการ มีการประเมินความสามารถ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ในการทำกิจกรรม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โดยแพทย์เวชศาสตร์ฟื้นฟู</a:t>
                      </a:r>
                    </a:p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-ผู้ป่วยได้รับการประเมินการกลืนอาหารทุกราย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โดยแพทย์เวชศาสตร์ฟื้นฟู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-อัตราการผู้ป่วยได้รับการประเมินระบบการกลืน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100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500" b="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-อัตราการส่งกายภาพบำบัด100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-มีระบบการดูแลโดย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ทีมสห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สาขาวิชาชีพ แพทย์เวชศาสตร์ฟื้นฟูเพื่อประเมินความสามารถในการทำกิจกรรมและตอบสนอง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11.Information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&amp; Empowerment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-ทีมผู้ให้บริการมีการให้ข้อมูลการเจ็บป่วย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การป้องกันโรค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และเสริมสร้างพลังอำนาจในการดูแลตนเอง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อัตราการให้ข้อมูลผู้ป่วยและญาติ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100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อัตราการดูแลตนเองได้ของผู้ป่วย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80 %</a:t>
                      </a:r>
                      <a:endParaRPr lang="th-TH" sz="1500" b="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-ความพึงพอใจของผู้ป่วยและญาติ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85 %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-มีแนวทางการให้ข้อมูลผู้ป่วยและญาติ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-มีระบบการ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สร้างเสริมพลังอำนาจการดูแลตนเองของผู้ป่วยและญาติ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15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33A9664-CE3F-5272-32F7-98A31DE0AC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6F16E40-A78D-1AC1-DD12-196E6F98709A}"/>
              </a:ext>
            </a:extLst>
          </p:cNvPr>
          <p:cNvSpPr/>
          <p:nvPr/>
        </p:nvSpPr>
        <p:spPr>
          <a:xfrm>
            <a:off x="2338799" y="338720"/>
            <a:ext cx="7955632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54DCC3FF-56E5-F7E0-3058-6C02D72105B7}"/>
              </a:ext>
            </a:extLst>
          </p:cNvPr>
          <p:cNvSpPr/>
          <p:nvPr/>
        </p:nvSpPr>
        <p:spPr>
          <a:xfrm>
            <a:off x="2437530" y="338720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27">
            <a:extLst>
              <a:ext uri="{FF2B5EF4-FFF2-40B4-BE49-F238E27FC236}">
                <a16:creationId xmlns:a16="http://schemas.microsoft.com/office/drawing/2014/main" id="{9B951C03-2AFF-4E38-4CDC-39DB6B215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16" y="233528"/>
            <a:ext cx="907585" cy="1283794"/>
          </a:xfrm>
          <a:prstGeom prst="rect">
            <a:avLst/>
          </a:prstGeom>
        </p:spPr>
      </p:pic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2A27D502-76DC-4991-FDF9-52A1858FB678}"/>
              </a:ext>
            </a:extLst>
          </p:cNvPr>
          <p:cNvSpPr txBox="1">
            <a:spLocks/>
          </p:cNvSpPr>
          <p:nvPr/>
        </p:nvSpPr>
        <p:spPr>
          <a:xfrm>
            <a:off x="3123287" y="493889"/>
            <a:ext cx="7425623" cy="51512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86699" tIns="43349" rIns="86699" bIns="43349" rtlCol="0" anchor="ctr">
            <a:noAutofit/>
          </a:bodyPr>
          <a:lstStyle>
            <a:lvl1pPr algn="l" defTabSz="9643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4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การจัดกระบวนการ การดูแลผู้ป่วย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STROKE</a:t>
            </a:r>
            <a:endParaRPr lang="th-TH" sz="3413" b="1" dirty="0">
              <a:solidFill>
                <a:schemeClr val="bg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pic>
        <p:nvPicPr>
          <p:cNvPr id="12" name="รูปภาพ 7">
            <a:extLst>
              <a:ext uri="{FF2B5EF4-FFF2-40B4-BE49-F238E27FC236}">
                <a16:creationId xmlns:a16="http://schemas.microsoft.com/office/drawing/2014/main" id="{D2E739B2-A4EF-A9EB-2E8B-8EAFE1F48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8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BA3F7EC-5556-9612-5AF8-CA2BC807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429237" y="2083670"/>
          <a:ext cx="11086727" cy="25764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6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924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85835" marR="85835" marT="57224" marB="572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85835" marR="85835" marT="57224" marB="572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85835" marR="85835" marT="57224" marB="572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85835" marR="85835" marT="57224" marB="572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12.Continuty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of care</a:t>
                      </a:r>
                      <a:endParaRPr lang="th-TH" sz="17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85835" marR="85835" marT="57224" marB="572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ทีมผู้ให้บริการ</a:t>
                      </a:r>
                      <a:r>
                        <a:rPr lang="th-TH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มีระบบการส่งต่อเพื่อการดูแลต่อเนื่อง</a:t>
                      </a:r>
                      <a:endParaRPr lang="th-TH" sz="17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85835" marR="85835" marT="57224" marB="572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อัตราการส่ง </a:t>
                      </a:r>
                      <a:r>
                        <a:rPr lang="en-US" sz="17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COC 100%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-อัตราการตอบกลับข้อมูล</a:t>
                      </a:r>
                      <a:r>
                        <a:rPr lang="en-US" sz="1700" b="0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&gt;80%</a:t>
                      </a:r>
                      <a:endParaRPr lang="th-TH" sz="17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85835" marR="85835" marT="57224" marB="572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-มีแนวทางการดูแลต่อเนื่องในผู้ป่วย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IMC</a:t>
                      </a:r>
                      <a:endParaRPr lang="th-TH" sz="1700" b="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-พัฒนาระบบการส่งต่อข้อมูลการดูแลต่อเนื่องให้เชื่อมโยงทั้งเครือข่าย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-จัดระบบดูแลต่อเนื่องโดยศูนย์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home</a:t>
                      </a:r>
                      <a:r>
                        <a:rPr lang="th-TH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สุข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ติดตามผลการรักษาโดยการนัดเข้าตรวจที่คลินิกรักษ์สมอง พุธเช้า</a:t>
                      </a:r>
                      <a:endParaRPr lang="th-TH" sz="17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85835" marR="85835" marT="57224" marB="572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E847F77C-479D-49ED-7042-B12789E65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537D3-66C9-8DA7-7890-4131859E8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638421A-FC9D-FF3B-0BD3-E73A9C1C3932}"/>
              </a:ext>
            </a:extLst>
          </p:cNvPr>
          <p:cNvSpPr/>
          <p:nvPr/>
        </p:nvSpPr>
        <p:spPr>
          <a:xfrm>
            <a:off x="2338799" y="338720"/>
            <a:ext cx="7955632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8FFDBB4-B022-03C9-9F69-31F3D65DB3FB}"/>
              </a:ext>
            </a:extLst>
          </p:cNvPr>
          <p:cNvSpPr/>
          <p:nvPr/>
        </p:nvSpPr>
        <p:spPr>
          <a:xfrm>
            <a:off x="2437530" y="338720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1E4E8F6B-4CF1-DBEF-3703-946CC45CC2BF}"/>
              </a:ext>
            </a:extLst>
          </p:cNvPr>
          <p:cNvSpPr txBox="1">
            <a:spLocks/>
          </p:cNvSpPr>
          <p:nvPr/>
        </p:nvSpPr>
        <p:spPr>
          <a:xfrm>
            <a:off x="3123287" y="493889"/>
            <a:ext cx="7425623" cy="51512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86699" tIns="43349" rIns="86699" bIns="43349" rtlCol="0" anchor="ctr">
            <a:noAutofit/>
          </a:bodyPr>
          <a:lstStyle>
            <a:lvl1pPr algn="l" defTabSz="9643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4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การจัดกระบวนการ การดูแลผู้ป่วย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STROKE</a:t>
            </a:r>
            <a:endParaRPr lang="th-TH" sz="3413" b="1" dirty="0">
              <a:solidFill>
                <a:schemeClr val="bg1"/>
              </a:solidFill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3FF1AB63-4E72-790F-2D5C-0CB8CA7330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16" y="233528"/>
            <a:ext cx="907585" cy="12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3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ตัวแทนเนื้อหา 12"/>
          <p:cNvGraphicFramePr>
            <a:graphicFrameLocks noGrp="1"/>
          </p:cNvGraphicFramePr>
          <p:nvPr>
            <p:ph idx="1"/>
          </p:nvPr>
        </p:nvGraphicFramePr>
        <p:xfrm>
          <a:off x="976115" y="993780"/>
          <a:ext cx="10377685" cy="540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975F954-BB4A-4E00-AE95-FD64C00F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36</a:t>
            </a:fld>
            <a:endParaRPr lang="en-US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293827" y="6130152"/>
            <a:ext cx="43262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2563</a:t>
            </a:r>
            <a:endParaRPr lang="th-TH" sz="900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201688" y="3973880"/>
            <a:ext cx="46931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20.14</a:t>
            </a:r>
            <a:endParaRPr lang="th-TH" sz="1138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ตัวแทนหมายเลขสไลด์ 3">
            <a:extLst>
              <a:ext uri="{FF2B5EF4-FFF2-40B4-BE49-F238E27FC236}">
                <a16:creationId xmlns:a16="http://schemas.microsoft.com/office/drawing/2014/main" id="{15FDEDBB-99D0-3767-7C9F-4B1A750D3DDA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36</a:t>
            </a:fld>
            <a:endParaRPr lang="en-US" sz="1200"/>
          </a:p>
        </p:txBody>
      </p:sp>
      <p:pic>
        <p:nvPicPr>
          <p:cNvPr id="14" name="รูปภาพ 7">
            <a:extLst>
              <a:ext uri="{FF2B5EF4-FFF2-40B4-BE49-F238E27FC236}">
                <a16:creationId xmlns:a16="http://schemas.microsoft.com/office/drawing/2014/main" id="{CE064DDD-F9B3-B8F5-643A-E604E8A2D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15DC6E-41E6-3CAD-184E-E7DBA210EF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31CA972-E2A9-AC35-50D8-2C792FA08343}"/>
              </a:ext>
            </a:extLst>
          </p:cNvPr>
          <p:cNvSpPr/>
          <p:nvPr/>
        </p:nvSpPr>
        <p:spPr>
          <a:xfrm>
            <a:off x="2818836" y="242112"/>
            <a:ext cx="7239188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39F9FAA3-976F-6BBE-1C1F-EC9CC7391B75}"/>
              </a:ext>
            </a:extLst>
          </p:cNvPr>
          <p:cNvSpPr/>
          <p:nvPr/>
        </p:nvSpPr>
        <p:spPr>
          <a:xfrm>
            <a:off x="2917567" y="242112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8" name="รูปภาพ 27">
            <a:extLst>
              <a:ext uri="{FF2B5EF4-FFF2-40B4-BE49-F238E27FC236}">
                <a16:creationId xmlns:a16="http://schemas.microsoft.com/office/drawing/2014/main" id="{EC5421C7-C0B5-B18E-4696-B6EDBD46F2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3" y="136919"/>
            <a:ext cx="907585" cy="12837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86438" y="393172"/>
            <a:ext cx="5666763" cy="614468"/>
          </a:xfrm>
        </p:spPr>
        <p:txBody>
          <a:bodyPr>
            <a:normAutofit/>
          </a:bodyPr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ผลลัพธ์การดูแลรักษาผู้ป่วย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Stroke</a:t>
            </a:r>
            <a:endParaRPr lang="th-TH" sz="341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1115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770609" y="1772168"/>
          <a:ext cx="10386828" cy="376833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68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1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รายการตัวชี้วัด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เกณฑ์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ปี2563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ปี2564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ปี2565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21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</a:t>
                      </a: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</a:t>
                      </a:r>
                      <a:r>
                        <a:rPr lang="th-TH" sz="21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24">
                <a:tc>
                  <a:txBody>
                    <a:bodyPr/>
                    <a:lstStyle/>
                    <a:p>
                      <a:pPr algn="thaiDi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1.ร้อยละผู้ป่วยที่เข้าระบบ </a:t>
                      </a:r>
                      <a:r>
                        <a:rPr lang="en-US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20%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20.14%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24.81%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25.51%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23.32%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48">
                <a:tc>
                  <a:txBody>
                    <a:bodyPr/>
                    <a:lstStyle/>
                    <a:p>
                      <a:pPr algn="thaiDi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2.Door to needle time </a:t>
                      </a:r>
                      <a:r>
                        <a:rPr lang="th-TH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ภายในเวลา 60 นาที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NA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53.15%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43.13%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43.83%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48">
                <a:tc>
                  <a:txBody>
                    <a:bodyPr/>
                    <a:lstStyle/>
                    <a:p>
                      <a:pPr algn="thaiDi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3.ร้อยละของผู้ป่วย</a:t>
                      </a:r>
                      <a:r>
                        <a:rPr lang="en-US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acute ischemic stroke </a:t>
                      </a:r>
                      <a:r>
                        <a:rPr lang="th-TH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ที่ได้รับ </a:t>
                      </a:r>
                      <a:r>
                        <a:rPr lang="en-US" sz="1900" b="0" dirty="0" err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rt</a:t>
                      </a:r>
                      <a:r>
                        <a:rPr lang="en-US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-PA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7%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9.34%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9.24%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7.82%</a:t>
                      </a:r>
                      <a:endParaRPr lang="en-US" sz="190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9.36%</a:t>
                      </a:r>
                      <a:endParaRPr lang="en-US" sz="190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505">
                <a:tc>
                  <a:txBody>
                    <a:bodyPr/>
                    <a:lstStyle/>
                    <a:p>
                      <a:pPr algn="thaiDi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lang="en-US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Door to OR </a:t>
                      </a:r>
                      <a:r>
                        <a:rPr lang="th-TH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 90 นาที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50%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10">
                <a:tc>
                  <a:txBody>
                    <a:bodyPr/>
                    <a:lstStyle/>
                    <a:p>
                      <a:pPr algn="thaiDi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</a:t>
                      </a:r>
                      <a:r>
                        <a:rPr lang="th-TH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ร้อยละการตายของผู้ป่วย </a:t>
                      </a:r>
                      <a:r>
                        <a:rPr lang="en-US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 7 %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4.85%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7.28%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6.97%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9.28%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881">
                <a:tc>
                  <a:txBody>
                    <a:bodyPr/>
                    <a:lstStyle/>
                    <a:p>
                      <a:pPr algn="thaiDi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</a:t>
                      </a:r>
                      <a:r>
                        <a:rPr lang="th-TH" sz="19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ร้อยละการส่งต่อเพื่อดูแลต่อเนื่อง</a:t>
                      </a:r>
                      <a:endParaRPr lang="en-US" sz="19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80 %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50.58%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72.23%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78.32%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81.05%</a:t>
                      </a:r>
                      <a:endParaRPr lang="en-US" sz="19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7534" marR="575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EC870C6F-52F2-545A-D4F0-528D4D70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37</a:t>
            </a:fld>
            <a:endParaRPr lang="en-US"/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F6FE7940-5143-9DD4-CD53-A955C6AE1E71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6" name="กล่องข้อความ 4">
            <a:extLst>
              <a:ext uri="{FF2B5EF4-FFF2-40B4-BE49-F238E27FC236}">
                <a16:creationId xmlns:a16="http://schemas.microsoft.com/office/drawing/2014/main" id="{20992A5C-4294-44D0-4A8D-FBCFEA2D0CAB}"/>
              </a:ext>
            </a:extLst>
          </p:cNvPr>
          <p:cNvSpPr txBox="1"/>
          <p:nvPr/>
        </p:nvSpPr>
        <p:spPr>
          <a:xfrm>
            <a:off x="2201688" y="3973880"/>
            <a:ext cx="46931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20.14</a:t>
            </a:r>
            <a:endParaRPr lang="th-TH" sz="1138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ตัวแทนหมายเลขสไลด์ 3">
            <a:extLst>
              <a:ext uri="{FF2B5EF4-FFF2-40B4-BE49-F238E27FC236}">
                <a16:creationId xmlns:a16="http://schemas.microsoft.com/office/drawing/2014/main" id="{CFF667EA-3292-48EF-B4D5-37DF757813D6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37</a:t>
            </a:fld>
            <a:endParaRPr lang="en-US" sz="120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AA2ABBA-6C92-163D-4B64-0CD035C3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5B996-9787-2808-0CC0-1D22513C97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pic>
        <p:nvPicPr>
          <p:cNvPr id="12" name="รูปภาพ 27">
            <a:extLst>
              <a:ext uri="{FF2B5EF4-FFF2-40B4-BE49-F238E27FC236}">
                <a16:creationId xmlns:a16="http://schemas.microsoft.com/office/drawing/2014/main" id="{CA94E8A8-734E-7472-D977-2F071965D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8" y="186866"/>
            <a:ext cx="907585" cy="12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72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CB9E1C44-5B3F-4AB0-BE97-046938777E8B}"/>
              </a:ext>
            </a:extLst>
          </p:cNvPr>
          <p:cNvGraphicFramePr>
            <a:graphicFrameLocks noGrp="1"/>
          </p:cNvGraphicFramePr>
          <p:nvPr/>
        </p:nvGraphicFramePr>
        <p:xfrm>
          <a:off x="258552" y="1478171"/>
          <a:ext cx="11674896" cy="439765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45816">
                  <a:extLst>
                    <a:ext uri="{9D8B030D-6E8A-4147-A177-3AD203B41FA5}">
                      <a16:colId xmlns:a16="http://schemas.microsoft.com/office/drawing/2014/main" val="2316668944"/>
                    </a:ext>
                  </a:extLst>
                </a:gridCol>
                <a:gridCol w="1945816">
                  <a:extLst>
                    <a:ext uri="{9D8B030D-6E8A-4147-A177-3AD203B41FA5}">
                      <a16:colId xmlns:a16="http://schemas.microsoft.com/office/drawing/2014/main" val="1648214054"/>
                    </a:ext>
                  </a:extLst>
                </a:gridCol>
                <a:gridCol w="1945816">
                  <a:extLst>
                    <a:ext uri="{9D8B030D-6E8A-4147-A177-3AD203B41FA5}">
                      <a16:colId xmlns:a16="http://schemas.microsoft.com/office/drawing/2014/main" val="3982079579"/>
                    </a:ext>
                  </a:extLst>
                </a:gridCol>
                <a:gridCol w="1958419">
                  <a:extLst>
                    <a:ext uri="{9D8B030D-6E8A-4147-A177-3AD203B41FA5}">
                      <a16:colId xmlns:a16="http://schemas.microsoft.com/office/drawing/2014/main" val="1820375302"/>
                    </a:ext>
                  </a:extLst>
                </a:gridCol>
                <a:gridCol w="1933213">
                  <a:extLst>
                    <a:ext uri="{9D8B030D-6E8A-4147-A177-3AD203B41FA5}">
                      <a16:colId xmlns:a16="http://schemas.microsoft.com/office/drawing/2014/main" val="1088872454"/>
                    </a:ext>
                  </a:extLst>
                </a:gridCol>
                <a:gridCol w="1945816">
                  <a:extLst>
                    <a:ext uri="{9D8B030D-6E8A-4147-A177-3AD203B41FA5}">
                      <a16:colId xmlns:a16="http://schemas.microsoft.com/office/drawing/2014/main" val="1399115908"/>
                    </a:ext>
                  </a:extLst>
                </a:gridCol>
              </a:tblGrid>
              <a:tr h="871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1.ร้อยละผู้ป่วยที่เข้าระบบ 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≥ 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20%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700" b="1" baseline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700" b="1" baseline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= 20.14 %</a:t>
                      </a:r>
                      <a:endParaRPr lang="en-US" sz="1700" b="1" dirty="0"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2.Door to needle time 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ภายในเวลา 60 นาที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≥ 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60% = 81.72 %</a:t>
                      </a:r>
                      <a:endParaRPr lang="en-US" sz="1700" b="1" dirty="0"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3.ร้อยละของผู้ป่วย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acute ischemic stroke 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ที่ได้รับ 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rt-PA 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≥ 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7% = 9.36 %</a:t>
                      </a:r>
                      <a:endParaRPr lang="en-US" sz="1700" b="1" dirty="0"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Door to OR 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 90 นาที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≥ 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50%</a:t>
                      </a:r>
                    </a:p>
                    <a:p>
                      <a:pPr algn="ctr"/>
                      <a:r>
                        <a:rPr lang="en-US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=</a:t>
                      </a:r>
                      <a:r>
                        <a:rPr lang="en-US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 </a:t>
                      </a:r>
                      <a:r>
                        <a:rPr lang="en-US" sz="1700" b="1" dirty="0">
                          <a:latin typeface="Browallia New" pitchFamily="34" charset="-34"/>
                          <a:cs typeface="Browallia New" pitchFamily="34" charset="-34"/>
                        </a:rPr>
                        <a:t>% </a:t>
                      </a: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ร้อยละการตายของผู้ป่วย 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≥ 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= 9.36 %</a:t>
                      </a: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</a:t>
                      </a:r>
                      <a:r>
                        <a:rPr lang="th-TH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ร้อยละการส่งต่อเพื่อดูแลต่อเนื่อง</a:t>
                      </a: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≥ 80%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= 50.05 %</a:t>
                      </a: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78892802"/>
                  </a:ext>
                </a:extLst>
              </a:tr>
              <a:tr h="3525926">
                <a:tc>
                  <a:txBody>
                    <a:bodyPr/>
                    <a:lstStyle/>
                    <a:p>
                      <a:pPr algn="thaiDist"/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อัตราผู้ป่วยเข้าระบบ 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 </a:t>
                      </a:r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ประมาณ 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20% </a:t>
                      </a:r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ต่อปี แต่อนาคตต้องการเพิ่มอัตราการเข้าระบบให้มากขึ้นกว่าเดิม โดยแนวทางในอนาคตคือให้ความรู้ประชาชนเรื่องโรคหลอดเลือดสมอง และเวลาที่ต้องรีบมารพ.ภายใน 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3.5 </a:t>
                      </a:r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ชั่วโมง (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Onset to door &lt;3.5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ชั่วโมง),ประชาสัมพันธ์เรื่องการใช้บริการ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1169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, 1132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เพื่อมาโรงพยาบาลได้เร็วขึ้น และพัฒนาระบบ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refer stroke fast track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 รพช. ให้ลดเวลา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Door to refer &lt; 30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นาที</a:t>
                      </a:r>
                      <a:endParaRPr lang="en-US" sz="15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จากการพัฒนาระบบ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ให้มี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Door to needle time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นาที โรงพยาบาลกาฬสินธุ์สามารถปฏิบัติได้มากกว่า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60%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มาตลอด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 แนวทางการพัฒนาในอนาคตคือ จะลดเวลา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door to needle time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ให้เหลือภายใน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45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นาที ขณะนี้กำลังจัดตั้งศูนย์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CT scan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อยู่ติดกับห้องฉุกเฉิน (จะสามารถเปิดใช้งานได้ภายใน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1-2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เดือนนี้) ซึ่งจะลดเวลาการส่งคนไข้ไปและกลับมาจากห้อง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CT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ทำให้ลดเวลา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Door to needle time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ลงได้</a:t>
                      </a:r>
                      <a:endParaRPr lang="en-US" sz="15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ปีที่ผ่านมาอัตราการรักษาด้วยยาสลายลิ่มเลือด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(IV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rtPA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มากกว่า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7%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มาโดยตลอด แต่ในอนาคตต้องการเพิ่มอัตราการรักษาด้วยยาละลายลิ่มเลือดให้มากขึ้นอีก โดยให้ความรู้แก่ผู้ป่วยและประชาชนว่าหากมีอาการทางโรคหลอดเลือดสมองให้รีบมาโรงพยาบาลโดยเร็วที่สุด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(Onset to door &lt;3.5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ชั่วโมง) และพัฒนาระบบ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ให้มี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Door to needle time &lt;60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นาที</a:t>
                      </a:r>
                      <a:endParaRPr lang="en-US" sz="15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การพัฒนาระบบการผ่าตัดผู้ป่วยโรคหลอดเลือดสมองแตกเกิดผลลัพธ์ตามเป้าหมาย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เนื่องจากมีระบบทางด่วน </a:t>
                      </a:r>
                      <a:r>
                        <a:rPr lang="en-US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ER 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สามารถประสานงานมาที่ห้องผ่าตัดเพื่อ </a:t>
                      </a:r>
                      <a:r>
                        <a:rPr lang="en-US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Set OR 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ได้เลย ประกอบกับ</a:t>
                      </a:r>
                      <a:r>
                        <a:rPr lang="en-US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ER 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 </a:t>
                      </a:r>
                      <a:r>
                        <a:rPr lang="en-US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OR 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ตั้งอยู่อาคารเดียวกันจึงลดระยะเวลาในการเข้าห้องผ่าตัด</a:t>
                      </a:r>
                      <a:endParaRPr lang="th-TH" sz="15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thaiDist"/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ณ ปัจจุบันมีข้อมูลแค่ปี 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2563 </a:t>
                      </a:r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เนื่องจากยังไม่มีระบบการเก็บข้อมูลที่ชัดเจนและเป็นระบบ  ในอนาคตจะจัดให้มีการเก็บข้อมูลตัวชี้วัด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และติดตามกำกับดูแลอย่างเป็นระบบ</a:t>
                      </a:r>
                      <a:endParaRPr lang="en-US" sz="15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ในปี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2563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มีอัตราการตายของผู้ป่วยโรคหลอดเลือดสมองที่สูงขึ้น จากการทบทวนเวชระเบียนพบว่าเกิดจากการภาวะแทรกซ้อน เช่น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aspirated pneumonia, UTI, sepsis </a:t>
                      </a:r>
                      <a:r>
                        <a:rPr lang="th-TH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จนทำให้เกิดความรุนแรงถึงเสียชีวิต แนวทางการพัฒนาคือการ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 detection of infection and early management of sepsis protocol </a:t>
                      </a:r>
                      <a:endParaRPr lang="en-US" sz="15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15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นื่องจากปัจจุบันยังไม่สามารถลงข้อมูลผู้ป่วยโรคหลอดเลือดสมองเพื่อดูแลต่อเนื่องได้มากเท่าที่ควร แผนการพัฒนาคือพัฒนาระบบการลงข้อมูลให้ง่ายต่อผู้ลงข้อมูลและใช้เวลาน้อยลง เพื่อจะเพิ่มปริมาณการลงข้อมูลได้มากขึ้น</a:t>
                      </a:r>
                      <a:endParaRPr lang="en-US" sz="1500" dirty="0"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2607656447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811C1241-E234-32E2-9725-47E9577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38</a:t>
            </a:fld>
            <a:endParaRPr lang="en-US"/>
          </a:p>
        </p:txBody>
      </p:sp>
      <p:sp>
        <p:nvSpPr>
          <p:cNvPr id="5" name="ตัวแทนหมายเลขสไลด์ 2">
            <a:extLst>
              <a:ext uri="{FF2B5EF4-FFF2-40B4-BE49-F238E27FC236}">
                <a16:creationId xmlns:a16="http://schemas.microsoft.com/office/drawing/2014/main" id="{ECD5FDBC-2344-C8C4-458E-31E14AC3A02D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7" name="กล่องข้อความ 4">
            <a:extLst>
              <a:ext uri="{FF2B5EF4-FFF2-40B4-BE49-F238E27FC236}">
                <a16:creationId xmlns:a16="http://schemas.microsoft.com/office/drawing/2014/main" id="{8B91EA32-0F43-88DB-2153-E2BFBFFA2EEA}"/>
              </a:ext>
            </a:extLst>
          </p:cNvPr>
          <p:cNvSpPr txBox="1"/>
          <p:nvPr/>
        </p:nvSpPr>
        <p:spPr>
          <a:xfrm>
            <a:off x="2201688" y="3973880"/>
            <a:ext cx="46931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20.14</a:t>
            </a:r>
            <a:endParaRPr lang="th-TH" sz="1138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ตัวแทนหมายเลขสไลด์ 3">
            <a:extLst>
              <a:ext uri="{FF2B5EF4-FFF2-40B4-BE49-F238E27FC236}">
                <a16:creationId xmlns:a16="http://schemas.microsoft.com/office/drawing/2014/main" id="{AAB8D9A9-B4E0-2EAC-E06D-741C61735639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38</a:t>
            </a:fld>
            <a:endParaRPr lang="en-US" sz="1200"/>
          </a:p>
        </p:txBody>
      </p:sp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853F1D2B-4A4E-E3C3-7D1D-BFFC99D36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3EB79A-0CEE-07E1-1EDD-6D0F9D649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AEFE1AE6-E4F5-11E7-7D54-04FE8AD299A1}"/>
              </a:ext>
            </a:extLst>
          </p:cNvPr>
          <p:cNvSpPr/>
          <p:nvPr/>
        </p:nvSpPr>
        <p:spPr>
          <a:xfrm>
            <a:off x="2818836" y="242112"/>
            <a:ext cx="7239188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ACBB6C10-D3D1-7A37-4A13-DFA734735721}"/>
              </a:ext>
            </a:extLst>
          </p:cNvPr>
          <p:cNvSpPr/>
          <p:nvPr/>
        </p:nvSpPr>
        <p:spPr>
          <a:xfrm>
            <a:off x="2917567" y="242112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รูปภาพ 27">
            <a:extLst>
              <a:ext uri="{FF2B5EF4-FFF2-40B4-BE49-F238E27FC236}">
                <a16:creationId xmlns:a16="http://schemas.microsoft.com/office/drawing/2014/main" id="{A449C7B9-6C2B-C1A6-5C92-5287723E7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3" y="136919"/>
            <a:ext cx="907585" cy="1283794"/>
          </a:xfrm>
          <a:prstGeom prst="rect">
            <a:avLst/>
          </a:prstGeom>
        </p:spPr>
      </p:pic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188F172D-256C-7C5D-F87F-01F4BFE0B0CD}"/>
              </a:ext>
            </a:extLst>
          </p:cNvPr>
          <p:cNvSpPr txBox="1">
            <a:spLocks/>
          </p:cNvSpPr>
          <p:nvPr/>
        </p:nvSpPr>
        <p:spPr>
          <a:xfrm>
            <a:off x="4186438" y="393172"/>
            <a:ext cx="5666763" cy="614468"/>
          </a:xfrm>
          <a:prstGeom prst="rect">
            <a:avLst/>
          </a:prstGeom>
        </p:spPr>
        <p:txBody>
          <a:bodyPr vert="horz" lIns="86699" tIns="43349" rIns="86699" bIns="43349" rtlCol="0" anchor="ctr">
            <a:normAutofit/>
          </a:bodyPr>
          <a:lstStyle>
            <a:lvl1pPr algn="l" defTabSz="9643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ผลลัพธ์การดูแลรักษาผู้ป่วย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Stroke</a:t>
            </a:r>
            <a:endParaRPr lang="th-TH" sz="341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3522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EE141975-94BD-FD54-F246-9C744B8D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92689" y="1740008"/>
          <a:ext cx="11606623" cy="32593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6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6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459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 การวิจัย นวัตกรรม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การพัฒนาระบบ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อำเภอ (ห้วยเม็ก หนอง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กุง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ศรี ท่าคันโท) ร่วมกับเขตบริการสุขภาพที่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ตั้งแต่มกราคม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2563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เพื่อลดระยะเวลารอคอยในการวินิจฉัย เพื่อให้ได้รับการรักษาได้เร็วขึ้น 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เพิ่มอัตราการเข้าถึง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 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สามารถส่งผู้ป่วย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ไปที่รพ.กระนวน จ.ขอนแก่นได้ทุกวันและทุกเวลา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รพ.กระนวนรับหน้าที่ส่งผู้ป่วยต่อไปยังรพ.ศรีนครินทร์(หากเป็นเส้นเลือดสมองตีบ)หรือรพ.ศุน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ย์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ขอนแก่น(หากเป็นเส้นเลือดสมองแตก)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ตั้งแต่เดือนมกราคม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2563 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มีอัตราการเข้าถึง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ของทั้ง 3 อำเภอ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เฉลี่ยเพิ่มขึ้น (จาก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46.45%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  <a:sym typeface="Wingdings" panose="05000000000000000000" pitchFamily="2" charset="2"/>
                        </a:rPr>
                        <a:t> 54.93%)</a:t>
                      </a:r>
                      <a:endParaRPr lang="th-TH" sz="15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ระบบ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Post hospital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IMC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 หมอโฮมสุข)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ผู้ป่วยมี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mRS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score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หลังจำหน่ายออกจากรพ.ดีขึ้น</a:t>
                      </a:r>
                      <a:endParaRPr lang="en-US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ผู้ป่วยหลังจำหน่ายออกจากรพ.สามารถดูแลตัวเองและควบคุมโรคได้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ทีมดูแลต่อเนื่อง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(IMC)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ติดตามเยี่ยมบ้าน ให้การกายภาพฟื้นฟูตามปัญหาของแต่ละคน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ผู้ป่วยมี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mRS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score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หลังจำหน่ายออกจากรพ.ดีขึ้น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64%</a:t>
                      </a:r>
                      <a:endParaRPr lang="en-US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ตัวแทนหมายเลขสไลด์ 1">
            <a:extLst>
              <a:ext uri="{FF2B5EF4-FFF2-40B4-BE49-F238E27FC236}">
                <a16:creationId xmlns:a16="http://schemas.microsoft.com/office/drawing/2014/main" id="{F4D798BC-01DF-177B-19FE-23780326BA6C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6" name="ตัวแทนหมายเลขสไลด์ 2">
            <a:extLst>
              <a:ext uri="{FF2B5EF4-FFF2-40B4-BE49-F238E27FC236}">
                <a16:creationId xmlns:a16="http://schemas.microsoft.com/office/drawing/2014/main" id="{FB6F1BED-F6F0-BDD8-FC61-F00A380437DB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7" name="กล่องข้อความ 4">
            <a:extLst>
              <a:ext uri="{FF2B5EF4-FFF2-40B4-BE49-F238E27FC236}">
                <a16:creationId xmlns:a16="http://schemas.microsoft.com/office/drawing/2014/main" id="{7DE324F6-9B32-D2E8-27AC-2A10445CA0C5}"/>
              </a:ext>
            </a:extLst>
          </p:cNvPr>
          <p:cNvSpPr txBox="1"/>
          <p:nvPr/>
        </p:nvSpPr>
        <p:spPr>
          <a:xfrm>
            <a:off x="2201688" y="3973880"/>
            <a:ext cx="46931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20.14</a:t>
            </a:r>
            <a:endParaRPr lang="th-TH" sz="1138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ตัวแทนหมายเลขสไลด์ 3">
            <a:extLst>
              <a:ext uri="{FF2B5EF4-FFF2-40B4-BE49-F238E27FC236}">
                <a16:creationId xmlns:a16="http://schemas.microsoft.com/office/drawing/2014/main" id="{B42717D1-ED5D-56B6-9E84-5B403F5235B4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39</a:t>
            </a:fld>
            <a:endParaRPr lang="en-US" sz="1200"/>
          </a:p>
        </p:txBody>
      </p:sp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3DDF9463-0E34-1B10-CAB3-4D5F19B4D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46F104-C7E6-9052-49EC-27503F256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6D52F9A-7DF6-6F96-E75E-F87A88C9184C}"/>
              </a:ext>
            </a:extLst>
          </p:cNvPr>
          <p:cNvSpPr/>
          <p:nvPr/>
        </p:nvSpPr>
        <p:spPr>
          <a:xfrm>
            <a:off x="2818836" y="242112"/>
            <a:ext cx="7239188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30D178B-16DB-F48F-F83F-E52843373D70}"/>
              </a:ext>
            </a:extLst>
          </p:cNvPr>
          <p:cNvSpPr/>
          <p:nvPr/>
        </p:nvSpPr>
        <p:spPr>
          <a:xfrm>
            <a:off x="2917567" y="242112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รูปภาพ 27">
            <a:extLst>
              <a:ext uri="{FF2B5EF4-FFF2-40B4-BE49-F238E27FC236}">
                <a16:creationId xmlns:a16="http://schemas.microsoft.com/office/drawing/2014/main" id="{FCA50552-15A3-1AEF-DE18-5D93C570F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3" y="136919"/>
            <a:ext cx="907585" cy="12837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33326" y="376871"/>
            <a:ext cx="5457123" cy="51512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285497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6" y="188792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9143" y="288384"/>
            <a:ext cx="491574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3969552" y="1487202"/>
            <a:ext cx="4252896" cy="529852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กลุ่มผู้ป่วยสำคัญของ </a:t>
            </a:r>
            <a:r>
              <a:rPr lang="en-US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PCT </a:t>
            </a: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อายุรกรรม</a:t>
            </a:r>
          </a:p>
        </p:txBody>
      </p:sp>
      <p:graphicFrame>
        <p:nvGraphicFramePr>
          <p:cNvPr id="16" name="ตาราง 15">
            <a:extLst>
              <a:ext uri="{FF2B5EF4-FFF2-40B4-BE49-F238E27FC236}">
                <a16:creationId xmlns:a16="http://schemas.microsoft.com/office/drawing/2014/main" id="{9A183BBC-738D-F3D2-BEFD-7A1088F8AF42}"/>
              </a:ext>
            </a:extLst>
          </p:cNvPr>
          <p:cNvGraphicFramePr>
            <a:graphicFrameLocks noGrp="1"/>
          </p:cNvGraphicFramePr>
          <p:nvPr/>
        </p:nvGraphicFramePr>
        <p:xfrm>
          <a:off x="1014386" y="2288309"/>
          <a:ext cx="10191717" cy="26546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12210">
                  <a:extLst>
                    <a:ext uri="{9D8B030D-6E8A-4147-A177-3AD203B41FA5}">
                      <a16:colId xmlns:a16="http://schemas.microsoft.com/office/drawing/2014/main" val="3703425480"/>
                    </a:ext>
                  </a:extLst>
                </a:gridCol>
                <a:gridCol w="1092552">
                  <a:extLst>
                    <a:ext uri="{9D8B030D-6E8A-4147-A177-3AD203B41FA5}">
                      <a16:colId xmlns:a16="http://schemas.microsoft.com/office/drawing/2014/main" val="874578707"/>
                    </a:ext>
                  </a:extLst>
                </a:gridCol>
                <a:gridCol w="1555256">
                  <a:extLst>
                    <a:ext uri="{9D8B030D-6E8A-4147-A177-3AD203B41FA5}">
                      <a16:colId xmlns:a16="http://schemas.microsoft.com/office/drawing/2014/main" val="3211007270"/>
                    </a:ext>
                  </a:extLst>
                </a:gridCol>
                <a:gridCol w="1557294">
                  <a:extLst>
                    <a:ext uri="{9D8B030D-6E8A-4147-A177-3AD203B41FA5}">
                      <a16:colId xmlns:a16="http://schemas.microsoft.com/office/drawing/2014/main" val="2614224163"/>
                    </a:ext>
                  </a:extLst>
                </a:gridCol>
                <a:gridCol w="1557294">
                  <a:extLst>
                    <a:ext uri="{9D8B030D-6E8A-4147-A177-3AD203B41FA5}">
                      <a16:colId xmlns:a16="http://schemas.microsoft.com/office/drawing/2014/main" val="3111071164"/>
                    </a:ext>
                  </a:extLst>
                </a:gridCol>
                <a:gridCol w="1557294">
                  <a:extLst>
                    <a:ext uri="{9D8B030D-6E8A-4147-A177-3AD203B41FA5}">
                      <a16:colId xmlns:a16="http://schemas.microsoft.com/office/drawing/2014/main" val="450219356"/>
                    </a:ext>
                  </a:extLst>
                </a:gridCol>
                <a:gridCol w="1159817">
                  <a:extLst>
                    <a:ext uri="{9D8B030D-6E8A-4147-A177-3AD203B41FA5}">
                      <a16:colId xmlns:a16="http://schemas.microsoft.com/office/drawing/2014/main" val="4272786288"/>
                    </a:ext>
                  </a:extLst>
                </a:gridCol>
              </a:tblGrid>
              <a:tr h="589988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High risk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High cost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 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long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los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High volume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New evidence/ Technology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Complex care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รวมคะแนน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16766"/>
                  </a:ext>
                </a:extLst>
              </a:tr>
              <a:tr h="412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Pneumonia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22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70394"/>
                  </a:ext>
                </a:extLst>
              </a:tr>
              <a:tr h="412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20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94756"/>
                  </a:ext>
                </a:extLst>
              </a:tr>
              <a:tr h="412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Sepsis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18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12338"/>
                  </a:ext>
                </a:extLst>
              </a:tr>
              <a:tr h="412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STEMI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13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549711"/>
                  </a:ext>
                </a:extLst>
              </a:tr>
              <a:tr h="412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CKD stage 5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19</a:t>
                      </a:r>
                      <a:endParaRPr lang="en-US" sz="20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268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6B73F197-B195-9070-6146-563219A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97511" y="1418613"/>
          <a:ext cx="11333526" cy="45274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734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 การวิจัย นวัตกรรม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th-TH" sz="1900" dirty="0">
                        <a:solidFill>
                          <a:schemeClr val="bg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การพัฒนารูปแบบการพยาบาลผู้ป่วยโรคหลอดเลือดสมอง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ระยะเฉียบพลัน โรงพยาบาลกาฬสินธุ์ ปี 2561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-พัฒนาและศึกษาผลการใช้รูปแบบการพยาบาลผู้ป่วยโรคหลอดเลือดสมอง ระยะเฉียบพลัน โรงพยาบาลกาฬสินธุ์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-มีการประเมินความรู้ ทักษะของพยาบาลวิชาชีพที่ดูแลผู้ป่วย จำนวน 496 คน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-มีการปรับปรุงวิธีพัฒนาความรู้ความรู้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ทักษะของพยาบาลวิชาชีพที่ดูแลผู้ป่วย ตามกลุ่มเป้าหมาย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-มีการพัฒนาความรู้ ทักษะ โดยการจัดอบรม การพยาบาลผู้ป่วยโรคหลอดเลือดสมอง หลักสูตร 5 วัน </a:t>
                      </a:r>
                      <a:endParaRPr lang="th-TH" sz="1500" baseline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-คะแนนการประเมินความรู้และทักษะการดูแลผู้ป่วยโรคหลอดเลือดสมอง ระยะเฉียบพลันเพิ่มขึ้น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-อัตราการตายผู้ป่วยโรคหลอดเลือดสมอง ระยะเฉียบพลันลดลง จากข้อมูล ปี 2561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= 7.48 % 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 2562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= 6.47 %</a:t>
                      </a:r>
                      <a:endParaRPr lang="th-TH" sz="1500" baseline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การพัฒนาแนวทางปฏิบัติการพยาบาลผู้ป่วยผ่าตัดโรคหลอดเลือดสมองแตก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Clinical pathway Hemorrhagic stroke 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-เพื่อให้ผู้ป่วยปลอดภัย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ไม่มีภาวะแทรกซ้อน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-เพื่อลดอัตราการตายผู้ป่วยโรคหลอดเลือดสมองแตก</a:t>
                      </a:r>
                      <a:endParaRPr lang="th-TH" sz="15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-มีระบบการประเมินความรู้ ทักษะ พยาบาลวิชาชีพที่ดูแลผู้ป่วยผ่าตัดโรคหลอดเลือดสมอง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-มีการสร้างแนวทางปฏิบัติการพยาบาลผู้ป่วยผ่าตัดโรคหลอดเลือดสมองแตก</a:t>
                      </a:r>
                      <a:endParaRPr lang="en-US" sz="15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-ร้อยละการประเมินความรู้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ทักษะการจัดท่าผู้ป่วยผ่าตัดสมองสูงขึ้น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 algn="l"/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(1,3,6 เดือน, 90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94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98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ตามลำดับ)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-ร้อยละการประเมินความรู้ ทักษะการส่งเครื่องมือสูงขึ้น (1,3,6 เดือน,92.5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,96.8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,98.3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ตามลำดับ)</a:t>
                      </a:r>
                    </a:p>
                    <a:p>
                      <a:pPr algn="l"/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-ปัจจุบันข้อมูลผู้ป่วยเสียชีวิตหลังผ่าตัด คือ 20.48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(17/83)แต่ยังไม่แยก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Primary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กับ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Secondary hemorrhagic stroke 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ซึ่งเป็นแผนพัฒนาต่อไป</a:t>
                      </a:r>
                      <a:endParaRPr lang="en-US" sz="1500" dirty="0">
                        <a:solidFill>
                          <a:schemeClr val="tx1"/>
                        </a:solidFill>
                        <a:latin typeface="Browallia New" pitchFamily="34" charset="-34"/>
                        <a:ea typeface="Tahoma" panose="020B0604030504040204" pitchFamily="34" charset="0"/>
                        <a:cs typeface="Browallia New" pitchFamily="34" charset="-34"/>
                      </a:endParaRPr>
                    </a:p>
                  </a:txBody>
                  <a:tcPr marL="68577" marR="6857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ตัวแทนหมายเลขสไลด์ 2">
            <a:extLst>
              <a:ext uri="{FF2B5EF4-FFF2-40B4-BE49-F238E27FC236}">
                <a16:creationId xmlns:a16="http://schemas.microsoft.com/office/drawing/2014/main" id="{0C6C0B91-BCC6-A131-236B-D69FD7BE9A14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6" name="ตัวแทนหมายเลขสไลด์ 1">
            <a:extLst>
              <a:ext uri="{FF2B5EF4-FFF2-40B4-BE49-F238E27FC236}">
                <a16:creationId xmlns:a16="http://schemas.microsoft.com/office/drawing/2014/main" id="{7DF670EA-444D-C3AF-CB52-616F41ACCF86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7" name="ตัวแทนหมายเลขสไลด์ 2">
            <a:extLst>
              <a:ext uri="{FF2B5EF4-FFF2-40B4-BE49-F238E27FC236}">
                <a16:creationId xmlns:a16="http://schemas.microsoft.com/office/drawing/2014/main" id="{6919EC3D-36BE-1AE3-2FD3-52D0E7AC90E8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" name="กล่องข้อความ 4">
            <a:extLst>
              <a:ext uri="{FF2B5EF4-FFF2-40B4-BE49-F238E27FC236}">
                <a16:creationId xmlns:a16="http://schemas.microsoft.com/office/drawing/2014/main" id="{1301C45A-0271-30C7-18A4-75EB4E87C347}"/>
              </a:ext>
            </a:extLst>
          </p:cNvPr>
          <p:cNvSpPr txBox="1"/>
          <p:nvPr/>
        </p:nvSpPr>
        <p:spPr>
          <a:xfrm>
            <a:off x="2201688" y="3973880"/>
            <a:ext cx="46931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20.14</a:t>
            </a:r>
            <a:endParaRPr lang="th-TH" sz="1138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ตัวแทนหมายเลขสไลด์ 3">
            <a:extLst>
              <a:ext uri="{FF2B5EF4-FFF2-40B4-BE49-F238E27FC236}">
                <a16:creationId xmlns:a16="http://schemas.microsoft.com/office/drawing/2014/main" id="{E1D09BB4-1BA8-A102-E407-261FF4C31234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40</a:t>
            </a:fld>
            <a:endParaRPr lang="en-US" sz="1200"/>
          </a:p>
        </p:txBody>
      </p:sp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B29FF2C5-808B-FE74-662D-3E5F485D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078C2-8459-9E77-BCA7-07E7BC9F8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7F6B0A6C-EFDD-E23B-4971-1BEDABEDE512}"/>
              </a:ext>
            </a:extLst>
          </p:cNvPr>
          <p:cNvSpPr/>
          <p:nvPr/>
        </p:nvSpPr>
        <p:spPr>
          <a:xfrm>
            <a:off x="2818836" y="242112"/>
            <a:ext cx="7239188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04C1FB3-E6F3-8C62-EEE5-653ACD8D3419}"/>
              </a:ext>
            </a:extLst>
          </p:cNvPr>
          <p:cNvSpPr/>
          <p:nvPr/>
        </p:nvSpPr>
        <p:spPr>
          <a:xfrm>
            <a:off x="2917567" y="242112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รูปภาพ 27">
            <a:extLst>
              <a:ext uri="{FF2B5EF4-FFF2-40B4-BE49-F238E27FC236}">
                <a16:creationId xmlns:a16="http://schemas.microsoft.com/office/drawing/2014/main" id="{34173FBF-1563-600D-A273-FE048681F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3" y="136919"/>
            <a:ext cx="907585" cy="12837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64575" y="426692"/>
            <a:ext cx="5457123" cy="51512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33083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880C059-FE7A-5F8C-5379-50ED0481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41</a:t>
            </a:fld>
            <a:endParaRPr lang="en-US"/>
          </a:p>
        </p:txBody>
      </p:sp>
      <p:sp>
        <p:nvSpPr>
          <p:cNvPr id="5" name="ตัวแทนหมายเลขสไลด์ 2">
            <a:extLst>
              <a:ext uri="{FF2B5EF4-FFF2-40B4-BE49-F238E27FC236}">
                <a16:creationId xmlns:a16="http://schemas.microsoft.com/office/drawing/2014/main" id="{3D6ED728-ABC7-01B9-813D-C4A0582158BE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6" name="ตัวแทนหมายเลขสไลด์ 1">
            <a:extLst>
              <a:ext uri="{FF2B5EF4-FFF2-40B4-BE49-F238E27FC236}">
                <a16:creationId xmlns:a16="http://schemas.microsoft.com/office/drawing/2014/main" id="{9D6B68D7-2B51-07EF-659E-14F459E66D0A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7" name="ตัวแทนหมายเลขสไลด์ 2">
            <a:extLst>
              <a:ext uri="{FF2B5EF4-FFF2-40B4-BE49-F238E27FC236}">
                <a16:creationId xmlns:a16="http://schemas.microsoft.com/office/drawing/2014/main" id="{DD8ABBEF-DADE-190C-5CBA-7699A9512011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" name="ตัวแทนหมายเลขสไลด์ 3">
            <a:extLst>
              <a:ext uri="{FF2B5EF4-FFF2-40B4-BE49-F238E27FC236}">
                <a16:creationId xmlns:a16="http://schemas.microsoft.com/office/drawing/2014/main" id="{A8969243-494C-2AE0-297C-ECBD7448431D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41</a:t>
            </a:fld>
            <a:endParaRPr lang="en-US" sz="1200"/>
          </a:p>
        </p:txBody>
      </p:sp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4247C82A-A820-88E1-B6AB-C205AF569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4FED9-8FCA-4ECC-B582-55B4805D1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242352BF-8DE4-FA6C-D7BD-595949A9821D}"/>
              </a:ext>
            </a:extLst>
          </p:cNvPr>
          <p:cNvSpPr/>
          <p:nvPr/>
        </p:nvSpPr>
        <p:spPr>
          <a:xfrm>
            <a:off x="2818836" y="242112"/>
            <a:ext cx="7239188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0D4C9AC-3953-9FDF-3880-EBA5FD893CC6}"/>
              </a:ext>
            </a:extLst>
          </p:cNvPr>
          <p:cNvSpPr/>
          <p:nvPr/>
        </p:nvSpPr>
        <p:spPr>
          <a:xfrm>
            <a:off x="2917567" y="242112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รูปภาพ 27">
            <a:extLst>
              <a:ext uri="{FF2B5EF4-FFF2-40B4-BE49-F238E27FC236}">
                <a16:creationId xmlns:a16="http://schemas.microsoft.com/office/drawing/2014/main" id="{43275852-1BF8-13EC-9CF4-30BC26859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3" y="136919"/>
            <a:ext cx="907585" cy="12837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1952" y="449355"/>
            <a:ext cx="6251810" cy="51512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แผนการพัฒนาคุณภาพ การวิจัย นวัตกรรม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023228-F2AC-5594-BEEF-AA717334C558}"/>
              </a:ext>
            </a:extLst>
          </p:cNvPr>
          <p:cNvGrpSpPr/>
          <p:nvPr/>
        </p:nvGrpSpPr>
        <p:grpSpPr>
          <a:xfrm>
            <a:off x="3874261" y="3161598"/>
            <a:ext cx="3643187" cy="3559512"/>
            <a:chOff x="4173200" y="2167830"/>
            <a:chExt cx="3842424" cy="3754173"/>
          </a:xfrm>
        </p:grpSpPr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599325D8-36F9-F4CD-0352-17CCD85CC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403" y="2378777"/>
              <a:ext cx="2083313" cy="3329375"/>
            </a:xfrm>
            <a:custGeom>
              <a:avLst/>
              <a:gdLst>
                <a:gd name="T0" fmla="*/ 674 w 1274"/>
                <a:gd name="T1" fmla="*/ 784 h 2036"/>
                <a:gd name="T2" fmla="*/ 739 w 1274"/>
                <a:gd name="T3" fmla="*/ 740 h 2036"/>
                <a:gd name="T4" fmla="*/ 846 w 1274"/>
                <a:gd name="T5" fmla="*/ 679 h 2036"/>
                <a:gd name="T6" fmla="*/ 965 w 1274"/>
                <a:gd name="T7" fmla="*/ 626 h 2036"/>
                <a:gd name="T8" fmla="*/ 1056 w 1274"/>
                <a:gd name="T9" fmla="*/ 600 h 2036"/>
                <a:gd name="T10" fmla="*/ 1082 w 1274"/>
                <a:gd name="T11" fmla="*/ 596 h 2036"/>
                <a:gd name="T12" fmla="*/ 1084 w 1274"/>
                <a:gd name="T13" fmla="*/ 600 h 2036"/>
                <a:gd name="T14" fmla="*/ 1030 w 1274"/>
                <a:gd name="T15" fmla="*/ 613 h 2036"/>
                <a:gd name="T16" fmla="*/ 907 w 1274"/>
                <a:gd name="T17" fmla="*/ 658 h 2036"/>
                <a:gd name="T18" fmla="*/ 760 w 1274"/>
                <a:gd name="T19" fmla="*/ 744 h 2036"/>
                <a:gd name="T20" fmla="*/ 692 w 1274"/>
                <a:gd name="T21" fmla="*/ 1505 h 2036"/>
                <a:gd name="T22" fmla="*/ 730 w 1274"/>
                <a:gd name="T23" fmla="*/ 1485 h 2036"/>
                <a:gd name="T24" fmla="*/ 824 w 1274"/>
                <a:gd name="T25" fmla="*/ 1434 h 2036"/>
                <a:gd name="T26" fmla="*/ 939 w 1274"/>
                <a:gd name="T27" fmla="*/ 1377 h 2036"/>
                <a:gd name="T28" fmla="*/ 1050 w 1274"/>
                <a:gd name="T29" fmla="*/ 1331 h 2036"/>
                <a:gd name="T30" fmla="*/ 1164 w 1274"/>
                <a:gd name="T31" fmla="*/ 1279 h 2036"/>
                <a:gd name="T32" fmla="*/ 1250 w 1274"/>
                <a:gd name="T33" fmla="*/ 1237 h 2036"/>
                <a:gd name="T34" fmla="*/ 1272 w 1274"/>
                <a:gd name="T35" fmla="*/ 1226 h 2036"/>
                <a:gd name="T36" fmla="*/ 1213 w 1274"/>
                <a:gd name="T37" fmla="*/ 1265 h 2036"/>
                <a:gd name="T38" fmla="*/ 1070 w 1274"/>
                <a:gd name="T39" fmla="*/ 1345 h 2036"/>
                <a:gd name="T40" fmla="*/ 890 w 1274"/>
                <a:gd name="T41" fmla="*/ 1432 h 2036"/>
                <a:gd name="T42" fmla="*/ 758 w 1274"/>
                <a:gd name="T43" fmla="*/ 1512 h 2036"/>
                <a:gd name="T44" fmla="*/ 699 w 1274"/>
                <a:gd name="T45" fmla="*/ 1612 h 2036"/>
                <a:gd name="T46" fmla="*/ 694 w 1274"/>
                <a:gd name="T47" fmla="*/ 1735 h 2036"/>
                <a:gd name="T48" fmla="*/ 697 w 1274"/>
                <a:gd name="T49" fmla="*/ 1880 h 2036"/>
                <a:gd name="T50" fmla="*/ 700 w 1274"/>
                <a:gd name="T51" fmla="*/ 1984 h 2036"/>
                <a:gd name="T52" fmla="*/ 616 w 1274"/>
                <a:gd name="T53" fmla="*/ 2036 h 2036"/>
                <a:gd name="T54" fmla="*/ 611 w 1274"/>
                <a:gd name="T55" fmla="*/ 1460 h 2036"/>
                <a:gd name="T56" fmla="*/ 580 w 1274"/>
                <a:gd name="T57" fmla="*/ 1392 h 2036"/>
                <a:gd name="T58" fmla="*/ 493 w 1274"/>
                <a:gd name="T59" fmla="*/ 1292 h 2036"/>
                <a:gd name="T60" fmla="*/ 325 w 1274"/>
                <a:gd name="T61" fmla="*/ 1183 h 2036"/>
                <a:gd name="T62" fmla="*/ 243 w 1274"/>
                <a:gd name="T63" fmla="*/ 1145 h 2036"/>
                <a:gd name="T64" fmla="*/ 157 w 1274"/>
                <a:gd name="T65" fmla="*/ 1102 h 2036"/>
                <a:gd name="T66" fmla="*/ 57 w 1274"/>
                <a:gd name="T67" fmla="*/ 1046 h 2036"/>
                <a:gd name="T68" fmla="*/ 3 w 1274"/>
                <a:gd name="T69" fmla="*/ 1010 h 2036"/>
                <a:gd name="T70" fmla="*/ 61 w 1274"/>
                <a:gd name="T71" fmla="*/ 1038 h 2036"/>
                <a:gd name="T72" fmla="*/ 171 w 1274"/>
                <a:gd name="T73" fmla="*/ 1090 h 2036"/>
                <a:gd name="T74" fmla="*/ 298 w 1274"/>
                <a:gd name="T75" fmla="*/ 1149 h 2036"/>
                <a:gd name="T76" fmla="*/ 429 w 1274"/>
                <a:gd name="T77" fmla="*/ 1209 h 2036"/>
                <a:gd name="T78" fmla="*/ 537 w 1274"/>
                <a:gd name="T79" fmla="*/ 1292 h 2036"/>
                <a:gd name="T80" fmla="*/ 601 w 1274"/>
                <a:gd name="T81" fmla="*/ 1361 h 2036"/>
                <a:gd name="T82" fmla="*/ 637 w 1274"/>
                <a:gd name="T83" fmla="*/ 587 h 2036"/>
                <a:gd name="T84" fmla="*/ 617 w 1274"/>
                <a:gd name="T85" fmla="*/ 557 h 2036"/>
                <a:gd name="T86" fmla="*/ 530 w 1274"/>
                <a:gd name="T87" fmla="*/ 483 h 2036"/>
                <a:gd name="T88" fmla="*/ 401 w 1274"/>
                <a:gd name="T89" fmla="*/ 413 h 2036"/>
                <a:gd name="T90" fmla="*/ 466 w 1274"/>
                <a:gd name="T91" fmla="*/ 436 h 2036"/>
                <a:gd name="T92" fmla="*/ 568 w 1274"/>
                <a:gd name="T93" fmla="*/ 488 h 2036"/>
                <a:gd name="T94" fmla="*/ 664 w 1274"/>
                <a:gd name="T95" fmla="*/ 0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4" h="2036">
                  <a:moveTo>
                    <a:pt x="664" y="0"/>
                  </a:moveTo>
                  <a:lnTo>
                    <a:pt x="664" y="790"/>
                  </a:lnTo>
                  <a:lnTo>
                    <a:pt x="667" y="789"/>
                  </a:lnTo>
                  <a:lnTo>
                    <a:pt x="674" y="784"/>
                  </a:lnTo>
                  <a:lnTo>
                    <a:pt x="685" y="776"/>
                  </a:lnTo>
                  <a:lnTo>
                    <a:pt x="700" y="766"/>
                  </a:lnTo>
                  <a:lnTo>
                    <a:pt x="719" y="754"/>
                  </a:lnTo>
                  <a:lnTo>
                    <a:pt x="739" y="740"/>
                  </a:lnTo>
                  <a:lnTo>
                    <a:pt x="764" y="725"/>
                  </a:lnTo>
                  <a:lnTo>
                    <a:pt x="789" y="710"/>
                  </a:lnTo>
                  <a:lnTo>
                    <a:pt x="817" y="694"/>
                  </a:lnTo>
                  <a:lnTo>
                    <a:pt x="846" y="679"/>
                  </a:lnTo>
                  <a:lnTo>
                    <a:pt x="875" y="664"/>
                  </a:lnTo>
                  <a:lnTo>
                    <a:pt x="905" y="650"/>
                  </a:lnTo>
                  <a:lnTo>
                    <a:pt x="935" y="638"/>
                  </a:lnTo>
                  <a:lnTo>
                    <a:pt x="965" y="626"/>
                  </a:lnTo>
                  <a:lnTo>
                    <a:pt x="996" y="617"/>
                  </a:lnTo>
                  <a:lnTo>
                    <a:pt x="1021" y="609"/>
                  </a:lnTo>
                  <a:lnTo>
                    <a:pt x="1041" y="603"/>
                  </a:lnTo>
                  <a:lnTo>
                    <a:pt x="1056" y="600"/>
                  </a:lnTo>
                  <a:lnTo>
                    <a:pt x="1067" y="597"/>
                  </a:lnTo>
                  <a:lnTo>
                    <a:pt x="1075" y="596"/>
                  </a:lnTo>
                  <a:lnTo>
                    <a:pt x="1080" y="596"/>
                  </a:lnTo>
                  <a:lnTo>
                    <a:pt x="1082" y="596"/>
                  </a:lnTo>
                  <a:lnTo>
                    <a:pt x="1084" y="597"/>
                  </a:lnTo>
                  <a:lnTo>
                    <a:pt x="1084" y="598"/>
                  </a:lnTo>
                  <a:lnTo>
                    <a:pt x="1084" y="598"/>
                  </a:lnTo>
                  <a:lnTo>
                    <a:pt x="1084" y="600"/>
                  </a:lnTo>
                  <a:lnTo>
                    <a:pt x="1079" y="600"/>
                  </a:lnTo>
                  <a:lnTo>
                    <a:pt x="1069" y="603"/>
                  </a:lnTo>
                  <a:lnTo>
                    <a:pt x="1052" y="607"/>
                  </a:lnTo>
                  <a:lnTo>
                    <a:pt x="1030" y="613"/>
                  </a:lnTo>
                  <a:lnTo>
                    <a:pt x="1005" y="622"/>
                  </a:lnTo>
                  <a:lnTo>
                    <a:pt x="975" y="631"/>
                  </a:lnTo>
                  <a:lnTo>
                    <a:pt x="943" y="643"/>
                  </a:lnTo>
                  <a:lnTo>
                    <a:pt x="907" y="658"/>
                  </a:lnTo>
                  <a:lnTo>
                    <a:pt x="871" y="676"/>
                  </a:lnTo>
                  <a:lnTo>
                    <a:pt x="833" y="695"/>
                  </a:lnTo>
                  <a:lnTo>
                    <a:pt x="796" y="718"/>
                  </a:lnTo>
                  <a:lnTo>
                    <a:pt x="760" y="744"/>
                  </a:lnTo>
                  <a:lnTo>
                    <a:pt x="726" y="773"/>
                  </a:lnTo>
                  <a:lnTo>
                    <a:pt x="693" y="804"/>
                  </a:lnTo>
                  <a:lnTo>
                    <a:pt x="664" y="838"/>
                  </a:lnTo>
                  <a:lnTo>
                    <a:pt x="692" y="1505"/>
                  </a:lnTo>
                  <a:lnTo>
                    <a:pt x="694" y="1504"/>
                  </a:lnTo>
                  <a:lnTo>
                    <a:pt x="702" y="1500"/>
                  </a:lnTo>
                  <a:lnTo>
                    <a:pt x="714" y="1493"/>
                  </a:lnTo>
                  <a:lnTo>
                    <a:pt x="730" y="1485"/>
                  </a:lnTo>
                  <a:lnTo>
                    <a:pt x="750" y="1473"/>
                  </a:lnTo>
                  <a:lnTo>
                    <a:pt x="772" y="1462"/>
                  </a:lnTo>
                  <a:lnTo>
                    <a:pt x="797" y="1448"/>
                  </a:lnTo>
                  <a:lnTo>
                    <a:pt x="824" y="1434"/>
                  </a:lnTo>
                  <a:lnTo>
                    <a:pt x="851" y="1420"/>
                  </a:lnTo>
                  <a:lnTo>
                    <a:pt x="880" y="1405"/>
                  </a:lnTo>
                  <a:lnTo>
                    <a:pt x="910" y="1391"/>
                  </a:lnTo>
                  <a:lnTo>
                    <a:pt x="939" y="1377"/>
                  </a:lnTo>
                  <a:lnTo>
                    <a:pt x="968" y="1366"/>
                  </a:lnTo>
                  <a:lnTo>
                    <a:pt x="995" y="1354"/>
                  </a:lnTo>
                  <a:lnTo>
                    <a:pt x="1022" y="1344"/>
                  </a:lnTo>
                  <a:lnTo>
                    <a:pt x="1050" y="1331"/>
                  </a:lnTo>
                  <a:lnTo>
                    <a:pt x="1079" y="1318"/>
                  </a:lnTo>
                  <a:lnTo>
                    <a:pt x="1108" y="1306"/>
                  </a:lnTo>
                  <a:lnTo>
                    <a:pt x="1137" y="1292"/>
                  </a:lnTo>
                  <a:lnTo>
                    <a:pt x="1164" y="1279"/>
                  </a:lnTo>
                  <a:lnTo>
                    <a:pt x="1190" y="1267"/>
                  </a:lnTo>
                  <a:lnTo>
                    <a:pt x="1213" y="1255"/>
                  </a:lnTo>
                  <a:lnTo>
                    <a:pt x="1234" y="1245"/>
                  </a:lnTo>
                  <a:lnTo>
                    <a:pt x="1250" y="1237"/>
                  </a:lnTo>
                  <a:lnTo>
                    <a:pt x="1264" y="1230"/>
                  </a:lnTo>
                  <a:lnTo>
                    <a:pt x="1272" y="1225"/>
                  </a:lnTo>
                  <a:lnTo>
                    <a:pt x="1274" y="1224"/>
                  </a:lnTo>
                  <a:lnTo>
                    <a:pt x="1272" y="1226"/>
                  </a:lnTo>
                  <a:lnTo>
                    <a:pt x="1265" y="1231"/>
                  </a:lnTo>
                  <a:lnTo>
                    <a:pt x="1252" y="1240"/>
                  </a:lnTo>
                  <a:lnTo>
                    <a:pt x="1235" y="1252"/>
                  </a:lnTo>
                  <a:lnTo>
                    <a:pt x="1213" y="1265"/>
                  </a:lnTo>
                  <a:lnTo>
                    <a:pt x="1185" y="1283"/>
                  </a:lnTo>
                  <a:lnTo>
                    <a:pt x="1152" y="1302"/>
                  </a:lnTo>
                  <a:lnTo>
                    <a:pt x="1114" y="1323"/>
                  </a:lnTo>
                  <a:lnTo>
                    <a:pt x="1070" y="1345"/>
                  </a:lnTo>
                  <a:lnTo>
                    <a:pt x="1021" y="1369"/>
                  </a:lnTo>
                  <a:lnTo>
                    <a:pt x="975" y="1391"/>
                  </a:lnTo>
                  <a:lnTo>
                    <a:pt x="931" y="1412"/>
                  </a:lnTo>
                  <a:lnTo>
                    <a:pt x="890" y="1432"/>
                  </a:lnTo>
                  <a:lnTo>
                    <a:pt x="851" y="1451"/>
                  </a:lnTo>
                  <a:lnTo>
                    <a:pt x="816" y="1472"/>
                  </a:lnTo>
                  <a:lnTo>
                    <a:pt x="784" y="1492"/>
                  </a:lnTo>
                  <a:lnTo>
                    <a:pt x="758" y="1512"/>
                  </a:lnTo>
                  <a:lnTo>
                    <a:pt x="735" y="1535"/>
                  </a:lnTo>
                  <a:lnTo>
                    <a:pt x="717" y="1559"/>
                  </a:lnTo>
                  <a:lnTo>
                    <a:pt x="706" y="1584"/>
                  </a:lnTo>
                  <a:lnTo>
                    <a:pt x="699" y="1612"/>
                  </a:lnTo>
                  <a:lnTo>
                    <a:pt x="697" y="1637"/>
                  </a:lnTo>
                  <a:lnTo>
                    <a:pt x="696" y="1667"/>
                  </a:lnTo>
                  <a:lnTo>
                    <a:pt x="694" y="1700"/>
                  </a:lnTo>
                  <a:lnTo>
                    <a:pt x="694" y="1735"/>
                  </a:lnTo>
                  <a:lnTo>
                    <a:pt x="694" y="1772"/>
                  </a:lnTo>
                  <a:lnTo>
                    <a:pt x="694" y="1809"/>
                  </a:lnTo>
                  <a:lnTo>
                    <a:pt x="696" y="1846"/>
                  </a:lnTo>
                  <a:lnTo>
                    <a:pt x="697" y="1880"/>
                  </a:lnTo>
                  <a:lnTo>
                    <a:pt x="698" y="1913"/>
                  </a:lnTo>
                  <a:lnTo>
                    <a:pt x="698" y="1942"/>
                  </a:lnTo>
                  <a:lnTo>
                    <a:pt x="699" y="1966"/>
                  </a:lnTo>
                  <a:lnTo>
                    <a:pt x="700" y="1984"/>
                  </a:lnTo>
                  <a:lnTo>
                    <a:pt x="700" y="1996"/>
                  </a:lnTo>
                  <a:lnTo>
                    <a:pt x="700" y="2000"/>
                  </a:lnTo>
                  <a:lnTo>
                    <a:pt x="704" y="2036"/>
                  </a:lnTo>
                  <a:lnTo>
                    <a:pt x="616" y="2036"/>
                  </a:lnTo>
                  <a:lnTo>
                    <a:pt x="616" y="1479"/>
                  </a:lnTo>
                  <a:lnTo>
                    <a:pt x="616" y="1477"/>
                  </a:lnTo>
                  <a:lnTo>
                    <a:pt x="615" y="1471"/>
                  </a:lnTo>
                  <a:lnTo>
                    <a:pt x="611" y="1460"/>
                  </a:lnTo>
                  <a:lnTo>
                    <a:pt x="608" y="1448"/>
                  </a:lnTo>
                  <a:lnTo>
                    <a:pt x="601" y="1432"/>
                  </a:lnTo>
                  <a:lnTo>
                    <a:pt x="592" y="1413"/>
                  </a:lnTo>
                  <a:lnTo>
                    <a:pt x="580" y="1392"/>
                  </a:lnTo>
                  <a:lnTo>
                    <a:pt x="564" y="1369"/>
                  </a:lnTo>
                  <a:lnTo>
                    <a:pt x="544" y="1345"/>
                  </a:lnTo>
                  <a:lnTo>
                    <a:pt x="521" y="1318"/>
                  </a:lnTo>
                  <a:lnTo>
                    <a:pt x="493" y="1292"/>
                  </a:lnTo>
                  <a:lnTo>
                    <a:pt x="460" y="1265"/>
                  </a:lnTo>
                  <a:lnTo>
                    <a:pt x="421" y="1238"/>
                  </a:lnTo>
                  <a:lnTo>
                    <a:pt x="376" y="1210"/>
                  </a:lnTo>
                  <a:lnTo>
                    <a:pt x="325" y="1183"/>
                  </a:lnTo>
                  <a:lnTo>
                    <a:pt x="267" y="1157"/>
                  </a:lnTo>
                  <a:lnTo>
                    <a:pt x="264" y="1156"/>
                  </a:lnTo>
                  <a:lnTo>
                    <a:pt x="255" y="1151"/>
                  </a:lnTo>
                  <a:lnTo>
                    <a:pt x="243" y="1145"/>
                  </a:lnTo>
                  <a:lnTo>
                    <a:pt x="225" y="1136"/>
                  </a:lnTo>
                  <a:lnTo>
                    <a:pt x="205" y="1126"/>
                  </a:lnTo>
                  <a:lnTo>
                    <a:pt x="183" y="1114"/>
                  </a:lnTo>
                  <a:lnTo>
                    <a:pt x="157" y="1102"/>
                  </a:lnTo>
                  <a:lnTo>
                    <a:pt x="132" y="1088"/>
                  </a:lnTo>
                  <a:lnTo>
                    <a:pt x="107" y="1074"/>
                  </a:lnTo>
                  <a:lnTo>
                    <a:pt x="81" y="1060"/>
                  </a:lnTo>
                  <a:lnTo>
                    <a:pt x="57" y="1046"/>
                  </a:lnTo>
                  <a:lnTo>
                    <a:pt x="35" y="1032"/>
                  </a:lnTo>
                  <a:lnTo>
                    <a:pt x="15" y="1020"/>
                  </a:lnTo>
                  <a:lnTo>
                    <a:pt x="0" y="1008"/>
                  </a:lnTo>
                  <a:lnTo>
                    <a:pt x="3" y="1010"/>
                  </a:lnTo>
                  <a:lnTo>
                    <a:pt x="11" y="1014"/>
                  </a:lnTo>
                  <a:lnTo>
                    <a:pt x="23" y="1021"/>
                  </a:lnTo>
                  <a:lnTo>
                    <a:pt x="41" y="1029"/>
                  </a:lnTo>
                  <a:lnTo>
                    <a:pt x="61" y="1038"/>
                  </a:lnTo>
                  <a:lnTo>
                    <a:pt x="85" y="1050"/>
                  </a:lnTo>
                  <a:lnTo>
                    <a:pt x="111" y="1062"/>
                  </a:lnTo>
                  <a:lnTo>
                    <a:pt x="140" y="1076"/>
                  </a:lnTo>
                  <a:lnTo>
                    <a:pt x="171" y="1090"/>
                  </a:lnTo>
                  <a:lnTo>
                    <a:pt x="202" y="1105"/>
                  </a:lnTo>
                  <a:lnTo>
                    <a:pt x="235" y="1120"/>
                  </a:lnTo>
                  <a:lnTo>
                    <a:pt x="267" y="1134"/>
                  </a:lnTo>
                  <a:lnTo>
                    <a:pt x="298" y="1149"/>
                  </a:lnTo>
                  <a:lnTo>
                    <a:pt x="329" y="1162"/>
                  </a:lnTo>
                  <a:lnTo>
                    <a:pt x="359" y="1174"/>
                  </a:lnTo>
                  <a:lnTo>
                    <a:pt x="395" y="1190"/>
                  </a:lnTo>
                  <a:lnTo>
                    <a:pt x="429" y="1209"/>
                  </a:lnTo>
                  <a:lnTo>
                    <a:pt x="460" y="1228"/>
                  </a:lnTo>
                  <a:lnTo>
                    <a:pt x="489" y="1250"/>
                  </a:lnTo>
                  <a:lnTo>
                    <a:pt x="515" y="1271"/>
                  </a:lnTo>
                  <a:lnTo>
                    <a:pt x="537" y="1292"/>
                  </a:lnTo>
                  <a:lnTo>
                    <a:pt x="558" y="1313"/>
                  </a:lnTo>
                  <a:lnTo>
                    <a:pt x="575" y="1331"/>
                  </a:lnTo>
                  <a:lnTo>
                    <a:pt x="589" y="1347"/>
                  </a:lnTo>
                  <a:lnTo>
                    <a:pt x="601" y="1361"/>
                  </a:lnTo>
                  <a:lnTo>
                    <a:pt x="609" y="1373"/>
                  </a:lnTo>
                  <a:lnTo>
                    <a:pt x="614" y="1380"/>
                  </a:lnTo>
                  <a:lnTo>
                    <a:pt x="616" y="1382"/>
                  </a:lnTo>
                  <a:lnTo>
                    <a:pt x="637" y="587"/>
                  </a:lnTo>
                  <a:lnTo>
                    <a:pt x="635" y="585"/>
                  </a:lnTo>
                  <a:lnTo>
                    <a:pt x="633" y="579"/>
                  </a:lnTo>
                  <a:lnTo>
                    <a:pt x="626" y="570"/>
                  </a:lnTo>
                  <a:lnTo>
                    <a:pt x="617" y="557"/>
                  </a:lnTo>
                  <a:lnTo>
                    <a:pt x="603" y="542"/>
                  </a:lnTo>
                  <a:lnTo>
                    <a:pt x="585" y="525"/>
                  </a:lnTo>
                  <a:lnTo>
                    <a:pt x="560" y="504"/>
                  </a:lnTo>
                  <a:lnTo>
                    <a:pt x="530" y="483"/>
                  </a:lnTo>
                  <a:lnTo>
                    <a:pt x="493" y="460"/>
                  </a:lnTo>
                  <a:lnTo>
                    <a:pt x="450" y="436"/>
                  </a:lnTo>
                  <a:lnTo>
                    <a:pt x="398" y="411"/>
                  </a:lnTo>
                  <a:lnTo>
                    <a:pt x="401" y="413"/>
                  </a:lnTo>
                  <a:lnTo>
                    <a:pt x="410" y="415"/>
                  </a:lnTo>
                  <a:lnTo>
                    <a:pt x="424" y="421"/>
                  </a:lnTo>
                  <a:lnTo>
                    <a:pt x="444" y="428"/>
                  </a:lnTo>
                  <a:lnTo>
                    <a:pt x="466" y="436"/>
                  </a:lnTo>
                  <a:lnTo>
                    <a:pt x="490" y="446"/>
                  </a:lnTo>
                  <a:lnTo>
                    <a:pt x="515" y="459"/>
                  </a:lnTo>
                  <a:lnTo>
                    <a:pt x="542" y="473"/>
                  </a:lnTo>
                  <a:lnTo>
                    <a:pt x="568" y="488"/>
                  </a:lnTo>
                  <a:lnTo>
                    <a:pt x="594" y="505"/>
                  </a:lnTo>
                  <a:lnTo>
                    <a:pt x="617" y="525"/>
                  </a:lnTo>
                  <a:lnTo>
                    <a:pt x="637" y="544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7D7C9A18-E9D3-2ACB-1D80-F40978FE8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180" y="3135900"/>
              <a:ext cx="379379" cy="237112"/>
            </a:xfrm>
            <a:custGeom>
              <a:avLst/>
              <a:gdLst>
                <a:gd name="T0" fmla="*/ 150 w 232"/>
                <a:gd name="T1" fmla="*/ 0 h 145"/>
                <a:gd name="T2" fmla="*/ 167 w 232"/>
                <a:gd name="T3" fmla="*/ 3 h 145"/>
                <a:gd name="T4" fmla="*/ 183 w 232"/>
                <a:gd name="T5" fmla="*/ 6 h 145"/>
                <a:gd name="T6" fmla="*/ 197 w 232"/>
                <a:gd name="T7" fmla="*/ 11 h 145"/>
                <a:gd name="T8" fmla="*/ 208 w 232"/>
                <a:gd name="T9" fmla="*/ 17 h 145"/>
                <a:gd name="T10" fmla="*/ 217 w 232"/>
                <a:gd name="T11" fmla="*/ 22 h 145"/>
                <a:gd name="T12" fmla="*/ 224 w 232"/>
                <a:gd name="T13" fmla="*/ 27 h 145"/>
                <a:gd name="T14" fmla="*/ 229 w 232"/>
                <a:gd name="T15" fmla="*/ 30 h 145"/>
                <a:gd name="T16" fmla="*/ 231 w 232"/>
                <a:gd name="T17" fmla="*/ 32 h 145"/>
                <a:gd name="T18" fmla="*/ 232 w 232"/>
                <a:gd name="T19" fmla="*/ 57 h 145"/>
                <a:gd name="T20" fmla="*/ 229 w 232"/>
                <a:gd name="T21" fmla="*/ 78 h 145"/>
                <a:gd name="T22" fmla="*/ 222 w 232"/>
                <a:gd name="T23" fmla="*/ 95 h 145"/>
                <a:gd name="T24" fmla="*/ 210 w 232"/>
                <a:gd name="T25" fmla="*/ 110 h 145"/>
                <a:gd name="T26" fmla="*/ 198 w 232"/>
                <a:gd name="T27" fmla="*/ 122 h 145"/>
                <a:gd name="T28" fmla="*/ 182 w 232"/>
                <a:gd name="T29" fmla="*/ 130 h 145"/>
                <a:gd name="T30" fmla="*/ 163 w 232"/>
                <a:gd name="T31" fmla="*/ 137 h 145"/>
                <a:gd name="T32" fmla="*/ 143 w 232"/>
                <a:gd name="T33" fmla="*/ 141 h 145"/>
                <a:gd name="T34" fmla="*/ 124 w 232"/>
                <a:gd name="T35" fmla="*/ 144 h 145"/>
                <a:gd name="T36" fmla="*/ 104 w 232"/>
                <a:gd name="T37" fmla="*/ 145 h 145"/>
                <a:gd name="T38" fmla="*/ 83 w 232"/>
                <a:gd name="T39" fmla="*/ 145 h 145"/>
                <a:gd name="T40" fmla="*/ 65 w 232"/>
                <a:gd name="T41" fmla="*/ 144 h 145"/>
                <a:gd name="T42" fmla="*/ 48 w 232"/>
                <a:gd name="T43" fmla="*/ 142 h 145"/>
                <a:gd name="T44" fmla="*/ 31 w 232"/>
                <a:gd name="T45" fmla="*/ 140 h 145"/>
                <a:gd name="T46" fmla="*/ 19 w 232"/>
                <a:gd name="T47" fmla="*/ 139 h 145"/>
                <a:gd name="T48" fmla="*/ 8 w 232"/>
                <a:gd name="T49" fmla="*/ 137 h 145"/>
                <a:gd name="T50" fmla="*/ 3 w 232"/>
                <a:gd name="T51" fmla="*/ 135 h 145"/>
                <a:gd name="T52" fmla="*/ 0 w 232"/>
                <a:gd name="T53" fmla="*/ 135 h 145"/>
                <a:gd name="T54" fmla="*/ 18 w 232"/>
                <a:gd name="T55" fmla="*/ 97 h 145"/>
                <a:gd name="T56" fmla="*/ 36 w 232"/>
                <a:gd name="T57" fmla="*/ 67 h 145"/>
                <a:gd name="T58" fmla="*/ 56 w 232"/>
                <a:gd name="T59" fmla="*/ 43 h 145"/>
                <a:gd name="T60" fmla="*/ 75 w 232"/>
                <a:gd name="T61" fmla="*/ 26 h 145"/>
                <a:gd name="T62" fmla="*/ 95 w 232"/>
                <a:gd name="T63" fmla="*/ 13 h 145"/>
                <a:gd name="T64" fmla="*/ 113 w 232"/>
                <a:gd name="T65" fmla="*/ 5 h 145"/>
                <a:gd name="T66" fmla="*/ 133 w 232"/>
                <a:gd name="T67" fmla="*/ 2 h 145"/>
                <a:gd name="T68" fmla="*/ 150 w 232"/>
                <a:gd name="T6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145">
                  <a:moveTo>
                    <a:pt x="150" y="0"/>
                  </a:moveTo>
                  <a:lnTo>
                    <a:pt x="167" y="3"/>
                  </a:lnTo>
                  <a:lnTo>
                    <a:pt x="183" y="6"/>
                  </a:lnTo>
                  <a:lnTo>
                    <a:pt x="197" y="11"/>
                  </a:lnTo>
                  <a:lnTo>
                    <a:pt x="208" y="17"/>
                  </a:lnTo>
                  <a:lnTo>
                    <a:pt x="217" y="22"/>
                  </a:lnTo>
                  <a:lnTo>
                    <a:pt x="224" y="27"/>
                  </a:lnTo>
                  <a:lnTo>
                    <a:pt x="229" y="30"/>
                  </a:lnTo>
                  <a:lnTo>
                    <a:pt x="231" y="32"/>
                  </a:lnTo>
                  <a:lnTo>
                    <a:pt x="232" y="57"/>
                  </a:lnTo>
                  <a:lnTo>
                    <a:pt x="229" y="78"/>
                  </a:lnTo>
                  <a:lnTo>
                    <a:pt x="222" y="95"/>
                  </a:lnTo>
                  <a:lnTo>
                    <a:pt x="210" y="110"/>
                  </a:lnTo>
                  <a:lnTo>
                    <a:pt x="198" y="122"/>
                  </a:lnTo>
                  <a:lnTo>
                    <a:pt x="182" y="130"/>
                  </a:lnTo>
                  <a:lnTo>
                    <a:pt x="163" y="137"/>
                  </a:lnTo>
                  <a:lnTo>
                    <a:pt x="143" y="141"/>
                  </a:lnTo>
                  <a:lnTo>
                    <a:pt x="124" y="144"/>
                  </a:lnTo>
                  <a:lnTo>
                    <a:pt x="104" y="145"/>
                  </a:lnTo>
                  <a:lnTo>
                    <a:pt x="83" y="145"/>
                  </a:lnTo>
                  <a:lnTo>
                    <a:pt x="65" y="144"/>
                  </a:lnTo>
                  <a:lnTo>
                    <a:pt x="48" y="142"/>
                  </a:lnTo>
                  <a:lnTo>
                    <a:pt x="31" y="140"/>
                  </a:lnTo>
                  <a:lnTo>
                    <a:pt x="19" y="139"/>
                  </a:lnTo>
                  <a:lnTo>
                    <a:pt x="8" y="137"/>
                  </a:lnTo>
                  <a:lnTo>
                    <a:pt x="3" y="135"/>
                  </a:lnTo>
                  <a:lnTo>
                    <a:pt x="0" y="135"/>
                  </a:lnTo>
                  <a:lnTo>
                    <a:pt x="18" y="97"/>
                  </a:lnTo>
                  <a:lnTo>
                    <a:pt x="36" y="67"/>
                  </a:lnTo>
                  <a:lnTo>
                    <a:pt x="56" y="43"/>
                  </a:lnTo>
                  <a:lnTo>
                    <a:pt x="75" y="26"/>
                  </a:lnTo>
                  <a:lnTo>
                    <a:pt x="95" y="13"/>
                  </a:lnTo>
                  <a:lnTo>
                    <a:pt x="113" y="5"/>
                  </a:lnTo>
                  <a:lnTo>
                    <a:pt x="133" y="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id="{66DBBAF4-50C5-AF83-969A-629A27A4F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815" y="3135900"/>
              <a:ext cx="371203" cy="217489"/>
            </a:xfrm>
            <a:custGeom>
              <a:avLst/>
              <a:gdLst>
                <a:gd name="T0" fmla="*/ 146 w 227"/>
                <a:gd name="T1" fmla="*/ 0 h 133"/>
                <a:gd name="T2" fmla="*/ 162 w 227"/>
                <a:gd name="T3" fmla="*/ 2 h 133"/>
                <a:gd name="T4" fmla="*/ 178 w 227"/>
                <a:gd name="T5" fmla="*/ 5 h 133"/>
                <a:gd name="T6" fmla="*/ 191 w 227"/>
                <a:gd name="T7" fmla="*/ 10 h 133"/>
                <a:gd name="T8" fmla="*/ 204 w 227"/>
                <a:gd name="T9" fmla="*/ 15 h 133"/>
                <a:gd name="T10" fmla="*/ 214 w 227"/>
                <a:gd name="T11" fmla="*/ 21 h 133"/>
                <a:gd name="T12" fmla="*/ 221 w 227"/>
                <a:gd name="T13" fmla="*/ 26 h 133"/>
                <a:gd name="T14" fmla="*/ 227 w 227"/>
                <a:gd name="T15" fmla="*/ 29 h 133"/>
                <a:gd name="T16" fmla="*/ 0 w 227"/>
                <a:gd name="T17" fmla="*/ 133 h 133"/>
                <a:gd name="T18" fmla="*/ 18 w 227"/>
                <a:gd name="T19" fmla="*/ 96 h 133"/>
                <a:gd name="T20" fmla="*/ 36 w 227"/>
                <a:gd name="T21" fmla="*/ 67 h 133"/>
                <a:gd name="T22" fmla="*/ 55 w 227"/>
                <a:gd name="T23" fmla="*/ 44 h 133"/>
                <a:gd name="T24" fmla="*/ 73 w 227"/>
                <a:gd name="T25" fmla="*/ 27 h 133"/>
                <a:gd name="T26" fmla="*/ 92 w 227"/>
                <a:gd name="T27" fmla="*/ 14 h 133"/>
                <a:gd name="T28" fmla="*/ 111 w 227"/>
                <a:gd name="T29" fmla="*/ 6 h 133"/>
                <a:gd name="T30" fmla="*/ 129 w 227"/>
                <a:gd name="T31" fmla="*/ 2 h 133"/>
                <a:gd name="T32" fmla="*/ 146 w 227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133">
                  <a:moveTo>
                    <a:pt x="146" y="0"/>
                  </a:moveTo>
                  <a:lnTo>
                    <a:pt x="162" y="2"/>
                  </a:lnTo>
                  <a:lnTo>
                    <a:pt x="178" y="5"/>
                  </a:lnTo>
                  <a:lnTo>
                    <a:pt x="191" y="10"/>
                  </a:lnTo>
                  <a:lnTo>
                    <a:pt x="204" y="15"/>
                  </a:lnTo>
                  <a:lnTo>
                    <a:pt x="214" y="21"/>
                  </a:lnTo>
                  <a:lnTo>
                    <a:pt x="221" y="26"/>
                  </a:lnTo>
                  <a:lnTo>
                    <a:pt x="227" y="29"/>
                  </a:lnTo>
                  <a:lnTo>
                    <a:pt x="0" y="133"/>
                  </a:lnTo>
                  <a:lnTo>
                    <a:pt x="18" y="96"/>
                  </a:lnTo>
                  <a:lnTo>
                    <a:pt x="36" y="67"/>
                  </a:lnTo>
                  <a:lnTo>
                    <a:pt x="55" y="44"/>
                  </a:lnTo>
                  <a:lnTo>
                    <a:pt x="73" y="27"/>
                  </a:lnTo>
                  <a:lnTo>
                    <a:pt x="92" y="14"/>
                  </a:lnTo>
                  <a:lnTo>
                    <a:pt x="111" y="6"/>
                  </a:lnTo>
                  <a:lnTo>
                    <a:pt x="129" y="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2" name="Freeform 50">
              <a:extLst>
                <a:ext uri="{FF2B5EF4-FFF2-40B4-BE49-F238E27FC236}">
                  <a16:creationId xmlns:a16="http://schemas.microsoft.com/office/drawing/2014/main" id="{D5D06886-5DDF-A611-E17D-471C0E136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232" y="2897153"/>
              <a:ext cx="335227" cy="201137"/>
            </a:xfrm>
            <a:custGeom>
              <a:avLst/>
              <a:gdLst>
                <a:gd name="T0" fmla="*/ 104 w 205"/>
                <a:gd name="T1" fmla="*/ 0 h 123"/>
                <a:gd name="T2" fmla="*/ 123 w 205"/>
                <a:gd name="T3" fmla="*/ 1 h 123"/>
                <a:gd name="T4" fmla="*/ 140 w 205"/>
                <a:gd name="T5" fmla="*/ 6 h 123"/>
                <a:gd name="T6" fmla="*/ 155 w 205"/>
                <a:gd name="T7" fmla="*/ 11 h 123"/>
                <a:gd name="T8" fmla="*/ 166 w 205"/>
                <a:gd name="T9" fmla="*/ 19 h 123"/>
                <a:gd name="T10" fmla="*/ 177 w 205"/>
                <a:gd name="T11" fmla="*/ 30 h 123"/>
                <a:gd name="T12" fmla="*/ 185 w 205"/>
                <a:gd name="T13" fmla="*/ 39 h 123"/>
                <a:gd name="T14" fmla="*/ 192 w 205"/>
                <a:gd name="T15" fmla="*/ 49 h 123"/>
                <a:gd name="T16" fmla="*/ 197 w 205"/>
                <a:gd name="T17" fmla="*/ 59 h 123"/>
                <a:gd name="T18" fmla="*/ 201 w 205"/>
                <a:gd name="T19" fmla="*/ 68 h 123"/>
                <a:gd name="T20" fmla="*/ 203 w 205"/>
                <a:gd name="T21" fmla="*/ 75 h 123"/>
                <a:gd name="T22" fmla="*/ 204 w 205"/>
                <a:gd name="T23" fmla="*/ 78 h 123"/>
                <a:gd name="T24" fmla="*/ 205 w 205"/>
                <a:gd name="T25" fmla="*/ 81 h 123"/>
                <a:gd name="T26" fmla="*/ 193 w 205"/>
                <a:gd name="T27" fmla="*/ 99 h 123"/>
                <a:gd name="T28" fmla="*/ 178 w 205"/>
                <a:gd name="T29" fmla="*/ 113 h 123"/>
                <a:gd name="T30" fmla="*/ 163 w 205"/>
                <a:gd name="T31" fmla="*/ 121 h 123"/>
                <a:gd name="T32" fmla="*/ 147 w 205"/>
                <a:gd name="T33" fmla="*/ 123 h 123"/>
                <a:gd name="T34" fmla="*/ 129 w 205"/>
                <a:gd name="T35" fmla="*/ 123 h 123"/>
                <a:gd name="T36" fmla="*/ 112 w 205"/>
                <a:gd name="T37" fmla="*/ 119 h 123"/>
                <a:gd name="T38" fmla="*/ 96 w 205"/>
                <a:gd name="T39" fmla="*/ 112 h 123"/>
                <a:gd name="T40" fmla="*/ 78 w 205"/>
                <a:gd name="T41" fmla="*/ 104 h 123"/>
                <a:gd name="T42" fmla="*/ 62 w 205"/>
                <a:gd name="T43" fmla="*/ 93 h 123"/>
                <a:gd name="T44" fmla="*/ 48 w 205"/>
                <a:gd name="T45" fmla="*/ 82 h 123"/>
                <a:gd name="T46" fmla="*/ 35 w 205"/>
                <a:gd name="T47" fmla="*/ 71 h 123"/>
                <a:gd name="T48" fmla="*/ 23 w 205"/>
                <a:gd name="T49" fmla="*/ 60 h 123"/>
                <a:gd name="T50" fmla="*/ 13 w 205"/>
                <a:gd name="T51" fmla="*/ 51 h 123"/>
                <a:gd name="T52" fmla="*/ 6 w 205"/>
                <a:gd name="T53" fmla="*/ 44 h 123"/>
                <a:gd name="T54" fmla="*/ 1 w 205"/>
                <a:gd name="T55" fmla="*/ 39 h 123"/>
                <a:gd name="T56" fmla="*/ 0 w 205"/>
                <a:gd name="T57" fmla="*/ 37 h 123"/>
                <a:gd name="T58" fmla="*/ 30 w 205"/>
                <a:gd name="T59" fmla="*/ 21 h 123"/>
                <a:gd name="T60" fmla="*/ 58 w 205"/>
                <a:gd name="T61" fmla="*/ 9 h 123"/>
                <a:gd name="T62" fmla="*/ 82 w 205"/>
                <a:gd name="T63" fmla="*/ 2 h 123"/>
                <a:gd name="T64" fmla="*/ 104 w 205"/>
                <a:gd name="T6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23">
                  <a:moveTo>
                    <a:pt x="104" y="0"/>
                  </a:moveTo>
                  <a:lnTo>
                    <a:pt x="123" y="1"/>
                  </a:lnTo>
                  <a:lnTo>
                    <a:pt x="140" y="6"/>
                  </a:lnTo>
                  <a:lnTo>
                    <a:pt x="155" y="11"/>
                  </a:lnTo>
                  <a:lnTo>
                    <a:pt x="166" y="19"/>
                  </a:lnTo>
                  <a:lnTo>
                    <a:pt x="177" y="30"/>
                  </a:lnTo>
                  <a:lnTo>
                    <a:pt x="185" y="39"/>
                  </a:lnTo>
                  <a:lnTo>
                    <a:pt x="192" y="49"/>
                  </a:lnTo>
                  <a:lnTo>
                    <a:pt x="197" y="59"/>
                  </a:lnTo>
                  <a:lnTo>
                    <a:pt x="201" y="68"/>
                  </a:lnTo>
                  <a:lnTo>
                    <a:pt x="203" y="75"/>
                  </a:lnTo>
                  <a:lnTo>
                    <a:pt x="204" y="78"/>
                  </a:lnTo>
                  <a:lnTo>
                    <a:pt x="205" y="81"/>
                  </a:lnTo>
                  <a:lnTo>
                    <a:pt x="193" y="99"/>
                  </a:lnTo>
                  <a:lnTo>
                    <a:pt x="178" y="113"/>
                  </a:lnTo>
                  <a:lnTo>
                    <a:pt x="163" y="121"/>
                  </a:lnTo>
                  <a:lnTo>
                    <a:pt x="147" y="123"/>
                  </a:lnTo>
                  <a:lnTo>
                    <a:pt x="129" y="123"/>
                  </a:lnTo>
                  <a:lnTo>
                    <a:pt x="112" y="119"/>
                  </a:lnTo>
                  <a:lnTo>
                    <a:pt x="96" y="112"/>
                  </a:lnTo>
                  <a:lnTo>
                    <a:pt x="78" y="104"/>
                  </a:lnTo>
                  <a:lnTo>
                    <a:pt x="62" y="93"/>
                  </a:lnTo>
                  <a:lnTo>
                    <a:pt x="48" y="82"/>
                  </a:lnTo>
                  <a:lnTo>
                    <a:pt x="35" y="71"/>
                  </a:lnTo>
                  <a:lnTo>
                    <a:pt x="23" y="60"/>
                  </a:lnTo>
                  <a:lnTo>
                    <a:pt x="13" y="51"/>
                  </a:lnTo>
                  <a:lnTo>
                    <a:pt x="6" y="44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30" y="21"/>
                  </a:lnTo>
                  <a:lnTo>
                    <a:pt x="58" y="9"/>
                  </a:lnTo>
                  <a:lnTo>
                    <a:pt x="82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75825E9F-65B0-D53C-A326-16B5D64BC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868" y="2897153"/>
              <a:ext cx="331957" cy="125915"/>
            </a:xfrm>
            <a:custGeom>
              <a:avLst/>
              <a:gdLst>
                <a:gd name="T0" fmla="*/ 102 w 203"/>
                <a:gd name="T1" fmla="*/ 0 h 77"/>
                <a:gd name="T2" fmla="*/ 120 w 203"/>
                <a:gd name="T3" fmla="*/ 1 h 77"/>
                <a:gd name="T4" fmla="*/ 136 w 203"/>
                <a:gd name="T5" fmla="*/ 4 h 77"/>
                <a:gd name="T6" fmla="*/ 151 w 203"/>
                <a:gd name="T7" fmla="*/ 10 h 77"/>
                <a:gd name="T8" fmla="*/ 163 w 203"/>
                <a:gd name="T9" fmla="*/ 18 h 77"/>
                <a:gd name="T10" fmla="*/ 173 w 203"/>
                <a:gd name="T11" fmla="*/ 28 h 77"/>
                <a:gd name="T12" fmla="*/ 182 w 203"/>
                <a:gd name="T13" fmla="*/ 37 h 77"/>
                <a:gd name="T14" fmla="*/ 189 w 203"/>
                <a:gd name="T15" fmla="*/ 47 h 77"/>
                <a:gd name="T16" fmla="*/ 195 w 203"/>
                <a:gd name="T17" fmla="*/ 56 h 77"/>
                <a:gd name="T18" fmla="*/ 199 w 203"/>
                <a:gd name="T19" fmla="*/ 64 h 77"/>
                <a:gd name="T20" fmla="*/ 202 w 203"/>
                <a:gd name="T21" fmla="*/ 73 h 77"/>
                <a:gd name="T22" fmla="*/ 203 w 203"/>
                <a:gd name="T23" fmla="*/ 77 h 77"/>
                <a:gd name="T24" fmla="*/ 0 w 203"/>
                <a:gd name="T25" fmla="*/ 36 h 77"/>
                <a:gd name="T26" fmla="*/ 30 w 203"/>
                <a:gd name="T27" fmla="*/ 19 h 77"/>
                <a:gd name="T28" fmla="*/ 57 w 203"/>
                <a:gd name="T29" fmla="*/ 9 h 77"/>
                <a:gd name="T30" fmla="*/ 80 w 203"/>
                <a:gd name="T31" fmla="*/ 3 h 77"/>
                <a:gd name="T32" fmla="*/ 102 w 203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77">
                  <a:moveTo>
                    <a:pt x="102" y="0"/>
                  </a:moveTo>
                  <a:lnTo>
                    <a:pt x="120" y="1"/>
                  </a:lnTo>
                  <a:lnTo>
                    <a:pt x="136" y="4"/>
                  </a:lnTo>
                  <a:lnTo>
                    <a:pt x="151" y="10"/>
                  </a:lnTo>
                  <a:lnTo>
                    <a:pt x="163" y="18"/>
                  </a:lnTo>
                  <a:lnTo>
                    <a:pt x="173" y="28"/>
                  </a:lnTo>
                  <a:lnTo>
                    <a:pt x="182" y="37"/>
                  </a:lnTo>
                  <a:lnTo>
                    <a:pt x="189" y="47"/>
                  </a:lnTo>
                  <a:lnTo>
                    <a:pt x="195" y="56"/>
                  </a:lnTo>
                  <a:lnTo>
                    <a:pt x="199" y="64"/>
                  </a:lnTo>
                  <a:lnTo>
                    <a:pt x="202" y="73"/>
                  </a:lnTo>
                  <a:lnTo>
                    <a:pt x="203" y="77"/>
                  </a:lnTo>
                  <a:lnTo>
                    <a:pt x="0" y="36"/>
                  </a:lnTo>
                  <a:lnTo>
                    <a:pt x="30" y="19"/>
                  </a:lnTo>
                  <a:lnTo>
                    <a:pt x="57" y="9"/>
                  </a:lnTo>
                  <a:lnTo>
                    <a:pt x="80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D66DD32E-CB51-9499-89FC-E10389B50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796" y="4193908"/>
              <a:ext cx="381015" cy="235476"/>
            </a:xfrm>
            <a:custGeom>
              <a:avLst/>
              <a:gdLst>
                <a:gd name="T0" fmla="*/ 151 w 233"/>
                <a:gd name="T1" fmla="*/ 0 h 144"/>
                <a:gd name="T2" fmla="*/ 167 w 233"/>
                <a:gd name="T3" fmla="*/ 2 h 144"/>
                <a:gd name="T4" fmla="*/ 183 w 233"/>
                <a:gd name="T5" fmla="*/ 5 h 144"/>
                <a:gd name="T6" fmla="*/ 196 w 233"/>
                <a:gd name="T7" fmla="*/ 10 h 144"/>
                <a:gd name="T8" fmla="*/ 209 w 233"/>
                <a:gd name="T9" fmla="*/ 16 h 144"/>
                <a:gd name="T10" fmla="*/ 218 w 233"/>
                <a:gd name="T11" fmla="*/ 22 h 144"/>
                <a:gd name="T12" fmla="*/ 225 w 233"/>
                <a:gd name="T13" fmla="*/ 26 h 144"/>
                <a:gd name="T14" fmla="*/ 230 w 233"/>
                <a:gd name="T15" fmla="*/ 30 h 144"/>
                <a:gd name="T16" fmla="*/ 232 w 233"/>
                <a:gd name="T17" fmla="*/ 31 h 144"/>
                <a:gd name="T18" fmla="*/ 233 w 233"/>
                <a:gd name="T19" fmla="*/ 56 h 144"/>
                <a:gd name="T20" fmla="*/ 230 w 233"/>
                <a:gd name="T21" fmla="*/ 77 h 144"/>
                <a:gd name="T22" fmla="*/ 223 w 233"/>
                <a:gd name="T23" fmla="*/ 94 h 144"/>
                <a:gd name="T24" fmla="*/ 211 w 233"/>
                <a:gd name="T25" fmla="*/ 109 h 144"/>
                <a:gd name="T26" fmla="*/ 197 w 233"/>
                <a:gd name="T27" fmla="*/ 121 h 144"/>
                <a:gd name="T28" fmla="*/ 182 w 233"/>
                <a:gd name="T29" fmla="*/ 129 h 144"/>
                <a:gd name="T30" fmla="*/ 164 w 233"/>
                <a:gd name="T31" fmla="*/ 136 h 144"/>
                <a:gd name="T32" fmla="*/ 144 w 233"/>
                <a:gd name="T33" fmla="*/ 140 h 144"/>
                <a:gd name="T34" fmla="*/ 124 w 233"/>
                <a:gd name="T35" fmla="*/ 143 h 144"/>
                <a:gd name="T36" fmla="*/ 104 w 233"/>
                <a:gd name="T37" fmla="*/ 144 h 144"/>
                <a:gd name="T38" fmla="*/ 84 w 233"/>
                <a:gd name="T39" fmla="*/ 144 h 144"/>
                <a:gd name="T40" fmla="*/ 66 w 233"/>
                <a:gd name="T41" fmla="*/ 143 h 144"/>
                <a:gd name="T42" fmla="*/ 47 w 233"/>
                <a:gd name="T43" fmla="*/ 142 h 144"/>
                <a:gd name="T44" fmla="*/ 32 w 233"/>
                <a:gd name="T45" fmla="*/ 139 h 144"/>
                <a:gd name="T46" fmla="*/ 19 w 233"/>
                <a:gd name="T47" fmla="*/ 138 h 144"/>
                <a:gd name="T48" fmla="*/ 9 w 233"/>
                <a:gd name="T49" fmla="*/ 136 h 144"/>
                <a:gd name="T50" fmla="*/ 2 w 233"/>
                <a:gd name="T51" fmla="*/ 135 h 144"/>
                <a:gd name="T52" fmla="*/ 0 w 233"/>
                <a:gd name="T53" fmla="*/ 135 h 144"/>
                <a:gd name="T54" fmla="*/ 18 w 233"/>
                <a:gd name="T55" fmla="*/ 97 h 144"/>
                <a:gd name="T56" fmla="*/ 37 w 233"/>
                <a:gd name="T57" fmla="*/ 67 h 144"/>
                <a:gd name="T58" fmla="*/ 56 w 233"/>
                <a:gd name="T59" fmla="*/ 42 h 144"/>
                <a:gd name="T60" fmla="*/ 76 w 233"/>
                <a:gd name="T61" fmla="*/ 25 h 144"/>
                <a:gd name="T62" fmla="*/ 96 w 233"/>
                <a:gd name="T63" fmla="*/ 12 h 144"/>
                <a:gd name="T64" fmla="*/ 114 w 233"/>
                <a:gd name="T65" fmla="*/ 4 h 144"/>
                <a:gd name="T66" fmla="*/ 133 w 233"/>
                <a:gd name="T67" fmla="*/ 1 h 144"/>
                <a:gd name="T68" fmla="*/ 151 w 233"/>
                <a:gd name="T6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144">
                  <a:moveTo>
                    <a:pt x="151" y="0"/>
                  </a:moveTo>
                  <a:lnTo>
                    <a:pt x="167" y="2"/>
                  </a:lnTo>
                  <a:lnTo>
                    <a:pt x="183" y="5"/>
                  </a:lnTo>
                  <a:lnTo>
                    <a:pt x="196" y="10"/>
                  </a:lnTo>
                  <a:lnTo>
                    <a:pt x="209" y="16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0" y="30"/>
                  </a:lnTo>
                  <a:lnTo>
                    <a:pt x="232" y="31"/>
                  </a:lnTo>
                  <a:lnTo>
                    <a:pt x="233" y="56"/>
                  </a:lnTo>
                  <a:lnTo>
                    <a:pt x="230" y="77"/>
                  </a:lnTo>
                  <a:lnTo>
                    <a:pt x="223" y="94"/>
                  </a:lnTo>
                  <a:lnTo>
                    <a:pt x="211" y="109"/>
                  </a:lnTo>
                  <a:lnTo>
                    <a:pt x="197" y="121"/>
                  </a:lnTo>
                  <a:lnTo>
                    <a:pt x="182" y="129"/>
                  </a:lnTo>
                  <a:lnTo>
                    <a:pt x="164" y="136"/>
                  </a:lnTo>
                  <a:lnTo>
                    <a:pt x="144" y="140"/>
                  </a:lnTo>
                  <a:lnTo>
                    <a:pt x="124" y="143"/>
                  </a:lnTo>
                  <a:lnTo>
                    <a:pt x="104" y="144"/>
                  </a:lnTo>
                  <a:lnTo>
                    <a:pt x="84" y="144"/>
                  </a:lnTo>
                  <a:lnTo>
                    <a:pt x="66" y="143"/>
                  </a:lnTo>
                  <a:lnTo>
                    <a:pt x="47" y="142"/>
                  </a:lnTo>
                  <a:lnTo>
                    <a:pt x="32" y="139"/>
                  </a:lnTo>
                  <a:lnTo>
                    <a:pt x="19" y="138"/>
                  </a:lnTo>
                  <a:lnTo>
                    <a:pt x="9" y="136"/>
                  </a:lnTo>
                  <a:lnTo>
                    <a:pt x="2" y="135"/>
                  </a:lnTo>
                  <a:lnTo>
                    <a:pt x="0" y="135"/>
                  </a:lnTo>
                  <a:lnTo>
                    <a:pt x="18" y="97"/>
                  </a:lnTo>
                  <a:lnTo>
                    <a:pt x="37" y="67"/>
                  </a:lnTo>
                  <a:lnTo>
                    <a:pt x="56" y="42"/>
                  </a:lnTo>
                  <a:lnTo>
                    <a:pt x="76" y="25"/>
                  </a:lnTo>
                  <a:lnTo>
                    <a:pt x="96" y="12"/>
                  </a:lnTo>
                  <a:lnTo>
                    <a:pt x="114" y="4"/>
                  </a:lnTo>
                  <a:lnTo>
                    <a:pt x="133" y="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C8F61DE0-DF32-64D5-A7F9-8460DD5F7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432" y="4193908"/>
              <a:ext cx="371203" cy="215853"/>
            </a:xfrm>
            <a:custGeom>
              <a:avLst/>
              <a:gdLst>
                <a:gd name="T0" fmla="*/ 147 w 227"/>
                <a:gd name="T1" fmla="*/ 0 h 132"/>
                <a:gd name="T2" fmla="*/ 163 w 227"/>
                <a:gd name="T3" fmla="*/ 1 h 132"/>
                <a:gd name="T4" fmla="*/ 179 w 227"/>
                <a:gd name="T5" fmla="*/ 4 h 132"/>
                <a:gd name="T6" fmla="*/ 192 w 227"/>
                <a:gd name="T7" fmla="*/ 9 h 132"/>
                <a:gd name="T8" fmla="*/ 204 w 227"/>
                <a:gd name="T9" fmla="*/ 15 h 132"/>
                <a:gd name="T10" fmla="*/ 214 w 227"/>
                <a:gd name="T11" fmla="*/ 20 h 132"/>
                <a:gd name="T12" fmla="*/ 222 w 227"/>
                <a:gd name="T13" fmla="*/ 25 h 132"/>
                <a:gd name="T14" fmla="*/ 227 w 227"/>
                <a:gd name="T15" fmla="*/ 28 h 132"/>
                <a:gd name="T16" fmla="*/ 0 w 227"/>
                <a:gd name="T17" fmla="*/ 132 h 132"/>
                <a:gd name="T18" fmla="*/ 17 w 227"/>
                <a:gd name="T19" fmla="*/ 95 h 132"/>
                <a:gd name="T20" fmla="*/ 36 w 227"/>
                <a:gd name="T21" fmla="*/ 67 h 132"/>
                <a:gd name="T22" fmla="*/ 54 w 227"/>
                <a:gd name="T23" fmla="*/ 43 h 132"/>
                <a:gd name="T24" fmla="*/ 74 w 227"/>
                <a:gd name="T25" fmla="*/ 26 h 132"/>
                <a:gd name="T26" fmla="*/ 92 w 227"/>
                <a:gd name="T27" fmla="*/ 13 h 132"/>
                <a:gd name="T28" fmla="*/ 111 w 227"/>
                <a:gd name="T29" fmla="*/ 5 h 132"/>
                <a:gd name="T30" fmla="*/ 129 w 227"/>
                <a:gd name="T31" fmla="*/ 1 h 132"/>
                <a:gd name="T32" fmla="*/ 147 w 227"/>
                <a:gd name="T3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132">
                  <a:moveTo>
                    <a:pt x="147" y="0"/>
                  </a:moveTo>
                  <a:lnTo>
                    <a:pt x="163" y="1"/>
                  </a:lnTo>
                  <a:lnTo>
                    <a:pt x="179" y="4"/>
                  </a:lnTo>
                  <a:lnTo>
                    <a:pt x="192" y="9"/>
                  </a:lnTo>
                  <a:lnTo>
                    <a:pt x="204" y="15"/>
                  </a:lnTo>
                  <a:lnTo>
                    <a:pt x="214" y="20"/>
                  </a:lnTo>
                  <a:lnTo>
                    <a:pt x="222" y="25"/>
                  </a:lnTo>
                  <a:lnTo>
                    <a:pt x="227" y="28"/>
                  </a:lnTo>
                  <a:lnTo>
                    <a:pt x="0" y="132"/>
                  </a:lnTo>
                  <a:lnTo>
                    <a:pt x="17" y="95"/>
                  </a:lnTo>
                  <a:lnTo>
                    <a:pt x="36" y="67"/>
                  </a:lnTo>
                  <a:lnTo>
                    <a:pt x="54" y="43"/>
                  </a:lnTo>
                  <a:lnTo>
                    <a:pt x="74" y="26"/>
                  </a:lnTo>
                  <a:lnTo>
                    <a:pt x="92" y="13"/>
                  </a:lnTo>
                  <a:lnTo>
                    <a:pt x="111" y="5"/>
                  </a:lnTo>
                  <a:lnTo>
                    <a:pt x="129" y="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9429F3E1-0A80-1698-ADF5-5800C4C26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485" y="3727861"/>
              <a:ext cx="207678" cy="338498"/>
            </a:xfrm>
            <a:custGeom>
              <a:avLst/>
              <a:gdLst>
                <a:gd name="T0" fmla="*/ 12 w 127"/>
                <a:gd name="T1" fmla="*/ 0 h 207"/>
                <a:gd name="T2" fmla="*/ 47 w 127"/>
                <a:gd name="T3" fmla="*/ 18 h 207"/>
                <a:gd name="T4" fmla="*/ 74 w 127"/>
                <a:gd name="T5" fmla="*/ 37 h 207"/>
                <a:gd name="T6" fmla="*/ 95 w 127"/>
                <a:gd name="T7" fmla="*/ 55 h 207"/>
                <a:gd name="T8" fmla="*/ 110 w 127"/>
                <a:gd name="T9" fmla="*/ 75 h 207"/>
                <a:gd name="T10" fmla="*/ 119 w 127"/>
                <a:gd name="T11" fmla="*/ 93 h 207"/>
                <a:gd name="T12" fmla="*/ 125 w 127"/>
                <a:gd name="T13" fmla="*/ 112 h 207"/>
                <a:gd name="T14" fmla="*/ 127 w 127"/>
                <a:gd name="T15" fmla="*/ 129 h 207"/>
                <a:gd name="T16" fmla="*/ 126 w 127"/>
                <a:gd name="T17" fmla="*/ 145 h 207"/>
                <a:gd name="T18" fmla="*/ 123 w 127"/>
                <a:gd name="T19" fmla="*/ 159 h 207"/>
                <a:gd name="T20" fmla="*/ 117 w 127"/>
                <a:gd name="T21" fmla="*/ 173 h 207"/>
                <a:gd name="T22" fmla="*/ 112 w 127"/>
                <a:gd name="T23" fmla="*/ 184 h 207"/>
                <a:gd name="T24" fmla="*/ 107 w 127"/>
                <a:gd name="T25" fmla="*/ 193 h 207"/>
                <a:gd name="T26" fmla="*/ 101 w 127"/>
                <a:gd name="T27" fmla="*/ 200 h 207"/>
                <a:gd name="T28" fmla="*/ 97 w 127"/>
                <a:gd name="T29" fmla="*/ 205 h 207"/>
                <a:gd name="T30" fmla="*/ 96 w 127"/>
                <a:gd name="T31" fmla="*/ 206 h 207"/>
                <a:gd name="T32" fmla="*/ 73 w 127"/>
                <a:gd name="T33" fmla="*/ 207 h 207"/>
                <a:gd name="T34" fmla="*/ 55 w 127"/>
                <a:gd name="T35" fmla="*/ 203 h 207"/>
                <a:gd name="T36" fmla="*/ 38 w 127"/>
                <a:gd name="T37" fmla="*/ 195 h 207"/>
                <a:gd name="T38" fmla="*/ 26 w 127"/>
                <a:gd name="T39" fmla="*/ 184 h 207"/>
                <a:gd name="T40" fmla="*/ 17 w 127"/>
                <a:gd name="T41" fmla="*/ 170 h 207"/>
                <a:gd name="T42" fmla="*/ 10 w 127"/>
                <a:gd name="T43" fmla="*/ 154 h 207"/>
                <a:gd name="T44" fmla="*/ 5 w 127"/>
                <a:gd name="T45" fmla="*/ 137 h 207"/>
                <a:gd name="T46" fmla="*/ 2 w 127"/>
                <a:gd name="T47" fmla="*/ 118 h 207"/>
                <a:gd name="T48" fmla="*/ 0 w 127"/>
                <a:gd name="T49" fmla="*/ 100 h 207"/>
                <a:gd name="T50" fmla="*/ 0 w 127"/>
                <a:gd name="T51" fmla="*/ 80 h 207"/>
                <a:gd name="T52" fmla="*/ 2 w 127"/>
                <a:gd name="T53" fmla="*/ 63 h 207"/>
                <a:gd name="T54" fmla="*/ 4 w 127"/>
                <a:gd name="T55" fmla="*/ 46 h 207"/>
                <a:gd name="T56" fmla="*/ 6 w 127"/>
                <a:gd name="T57" fmla="*/ 31 h 207"/>
                <a:gd name="T58" fmla="*/ 8 w 127"/>
                <a:gd name="T59" fmla="*/ 18 h 207"/>
                <a:gd name="T60" fmla="*/ 11 w 127"/>
                <a:gd name="T61" fmla="*/ 8 h 207"/>
                <a:gd name="T62" fmla="*/ 12 w 127"/>
                <a:gd name="T63" fmla="*/ 2 h 207"/>
                <a:gd name="T64" fmla="*/ 12 w 127"/>
                <a:gd name="T6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207">
                  <a:moveTo>
                    <a:pt x="12" y="0"/>
                  </a:moveTo>
                  <a:lnTo>
                    <a:pt x="47" y="18"/>
                  </a:lnTo>
                  <a:lnTo>
                    <a:pt x="74" y="37"/>
                  </a:lnTo>
                  <a:lnTo>
                    <a:pt x="95" y="55"/>
                  </a:lnTo>
                  <a:lnTo>
                    <a:pt x="110" y="75"/>
                  </a:lnTo>
                  <a:lnTo>
                    <a:pt x="119" y="93"/>
                  </a:lnTo>
                  <a:lnTo>
                    <a:pt x="125" y="112"/>
                  </a:lnTo>
                  <a:lnTo>
                    <a:pt x="127" y="129"/>
                  </a:lnTo>
                  <a:lnTo>
                    <a:pt x="126" y="145"/>
                  </a:lnTo>
                  <a:lnTo>
                    <a:pt x="123" y="159"/>
                  </a:lnTo>
                  <a:lnTo>
                    <a:pt x="117" y="173"/>
                  </a:lnTo>
                  <a:lnTo>
                    <a:pt x="112" y="184"/>
                  </a:lnTo>
                  <a:lnTo>
                    <a:pt x="107" y="193"/>
                  </a:lnTo>
                  <a:lnTo>
                    <a:pt x="101" y="200"/>
                  </a:lnTo>
                  <a:lnTo>
                    <a:pt x="97" y="205"/>
                  </a:lnTo>
                  <a:lnTo>
                    <a:pt x="96" y="206"/>
                  </a:lnTo>
                  <a:lnTo>
                    <a:pt x="73" y="207"/>
                  </a:lnTo>
                  <a:lnTo>
                    <a:pt x="55" y="203"/>
                  </a:lnTo>
                  <a:lnTo>
                    <a:pt x="38" y="195"/>
                  </a:lnTo>
                  <a:lnTo>
                    <a:pt x="26" y="184"/>
                  </a:lnTo>
                  <a:lnTo>
                    <a:pt x="17" y="170"/>
                  </a:lnTo>
                  <a:lnTo>
                    <a:pt x="10" y="154"/>
                  </a:lnTo>
                  <a:lnTo>
                    <a:pt x="5" y="137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4" y="46"/>
                  </a:lnTo>
                  <a:lnTo>
                    <a:pt x="6" y="31"/>
                  </a:lnTo>
                  <a:lnTo>
                    <a:pt x="8" y="18"/>
                  </a:lnTo>
                  <a:lnTo>
                    <a:pt x="11" y="8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A8335BF6-4019-E989-99F5-6C555DBF9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379" y="3729496"/>
              <a:ext cx="183148" cy="331957"/>
            </a:xfrm>
            <a:custGeom>
              <a:avLst/>
              <a:gdLst>
                <a:gd name="T0" fmla="*/ 0 w 112"/>
                <a:gd name="T1" fmla="*/ 0 h 203"/>
                <a:gd name="T2" fmla="*/ 34 w 112"/>
                <a:gd name="T3" fmla="*/ 17 h 203"/>
                <a:gd name="T4" fmla="*/ 60 w 112"/>
                <a:gd name="T5" fmla="*/ 36 h 203"/>
                <a:gd name="T6" fmla="*/ 81 w 112"/>
                <a:gd name="T7" fmla="*/ 54 h 203"/>
                <a:gd name="T8" fmla="*/ 95 w 112"/>
                <a:gd name="T9" fmla="*/ 72 h 203"/>
                <a:gd name="T10" fmla="*/ 105 w 112"/>
                <a:gd name="T11" fmla="*/ 91 h 203"/>
                <a:gd name="T12" fmla="*/ 111 w 112"/>
                <a:gd name="T13" fmla="*/ 108 h 203"/>
                <a:gd name="T14" fmla="*/ 112 w 112"/>
                <a:gd name="T15" fmla="*/ 126 h 203"/>
                <a:gd name="T16" fmla="*/ 112 w 112"/>
                <a:gd name="T17" fmla="*/ 142 h 203"/>
                <a:gd name="T18" fmla="*/ 109 w 112"/>
                <a:gd name="T19" fmla="*/ 156 h 203"/>
                <a:gd name="T20" fmla="*/ 104 w 112"/>
                <a:gd name="T21" fmla="*/ 169 h 203"/>
                <a:gd name="T22" fmla="*/ 100 w 112"/>
                <a:gd name="T23" fmla="*/ 181 h 203"/>
                <a:gd name="T24" fmla="*/ 94 w 112"/>
                <a:gd name="T25" fmla="*/ 190 h 203"/>
                <a:gd name="T26" fmla="*/ 88 w 112"/>
                <a:gd name="T27" fmla="*/ 198 h 203"/>
                <a:gd name="T28" fmla="*/ 85 w 112"/>
                <a:gd name="T29" fmla="*/ 203 h 203"/>
                <a:gd name="T30" fmla="*/ 0 w 112"/>
                <a:gd name="T3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203">
                  <a:moveTo>
                    <a:pt x="0" y="0"/>
                  </a:moveTo>
                  <a:lnTo>
                    <a:pt x="34" y="17"/>
                  </a:lnTo>
                  <a:lnTo>
                    <a:pt x="60" y="36"/>
                  </a:lnTo>
                  <a:lnTo>
                    <a:pt x="81" y="54"/>
                  </a:lnTo>
                  <a:lnTo>
                    <a:pt x="95" y="72"/>
                  </a:lnTo>
                  <a:lnTo>
                    <a:pt x="105" y="91"/>
                  </a:lnTo>
                  <a:lnTo>
                    <a:pt x="111" y="108"/>
                  </a:lnTo>
                  <a:lnTo>
                    <a:pt x="112" y="126"/>
                  </a:lnTo>
                  <a:lnTo>
                    <a:pt x="112" y="142"/>
                  </a:lnTo>
                  <a:lnTo>
                    <a:pt x="109" y="156"/>
                  </a:lnTo>
                  <a:lnTo>
                    <a:pt x="104" y="169"/>
                  </a:lnTo>
                  <a:lnTo>
                    <a:pt x="100" y="181"/>
                  </a:lnTo>
                  <a:lnTo>
                    <a:pt x="94" y="190"/>
                  </a:lnTo>
                  <a:lnTo>
                    <a:pt x="88" y="198"/>
                  </a:lnTo>
                  <a:lnTo>
                    <a:pt x="8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2791847-9E51-1EDB-C21A-DBDC9F412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620" y="3065583"/>
              <a:ext cx="196230" cy="258370"/>
            </a:xfrm>
            <a:custGeom>
              <a:avLst/>
              <a:gdLst>
                <a:gd name="T0" fmla="*/ 112 w 120"/>
                <a:gd name="T1" fmla="*/ 0 h 158"/>
                <a:gd name="T2" fmla="*/ 118 w 120"/>
                <a:gd name="T3" fmla="*/ 30 h 158"/>
                <a:gd name="T4" fmla="*/ 120 w 120"/>
                <a:gd name="T5" fmla="*/ 55 h 158"/>
                <a:gd name="T6" fmla="*/ 119 w 120"/>
                <a:gd name="T7" fmla="*/ 77 h 158"/>
                <a:gd name="T8" fmla="*/ 114 w 120"/>
                <a:gd name="T9" fmla="*/ 95 h 158"/>
                <a:gd name="T10" fmla="*/ 108 w 120"/>
                <a:gd name="T11" fmla="*/ 110 h 158"/>
                <a:gd name="T12" fmla="*/ 100 w 120"/>
                <a:gd name="T13" fmla="*/ 123 h 158"/>
                <a:gd name="T14" fmla="*/ 92 w 120"/>
                <a:gd name="T15" fmla="*/ 133 h 158"/>
                <a:gd name="T16" fmla="*/ 82 w 120"/>
                <a:gd name="T17" fmla="*/ 142 h 158"/>
                <a:gd name="T18" fmla="*/ 71 w 120"/>
                <a:gd name="T19" fmla="*/ 147 h 158"/>
                <a:gd name="T20" fmla="*/ 61 w 120"/>
                <a:gd name="T21" fmla="*/ 152 h 158"/>
                <a:gd name="T22" fmla="*/ 51 w 120"/>
                <a:gd name="T23" fmla="*/ 154 h 158"/>
                <a:gd name="T24" fmla="*/ 41 w 120"/>
                <a:gd name="T25" fmla="*/ 157 h 158"/>
                <a:gd name="T26" fmla="*/ 33 w 120"/>
                <a:gd name="T27" fmla="*/ 157 h 158"/>
                <a:gd name="T28" fmla="*/ 27 w 120"/>
                <a:gd name="T29" fmla="*/ 158 h 158"/>
                <a:gd name="T30" fmla="*/ 23 w 120"/>
                <a:gd name="T31" fmla="*/ 158 h 158"/>
                <a:gd name="T32" fmla="*/ 22 w 120"/>
                <a:gd name="T33" fmla="*/ 158 h 158"/>
                <a:gd name="T34" fmla="*/ 8 w 120"/>
                <a:gd name="T35" fmla="*/ 139 h 158"/>
                <a:gd name="T36" fmla="*/ 1 w 120"/>
                <a:gd name="T37" fmla="*/ 122 h 158"/>
                <a:gd name="T38" fmla="*/ 0 w 120"/>
                <a:gd name="T39" fmla="*/ 106 h 158"/>
                <a:gd name="T40" fmla="*/ 4 w 120"/>
                <a:gd name="T41" fmla="*/ 90 h 158"/>
                <a:gd name="T42" fmla="*/ 12 w 120"/>
                <a:gd name="T43" fmla="*/ 75 h 158"/>
                <a:gd name="T44" fmla="*/ 23 w 120"/>
                <a:gd name="T45" fmla="*/ 61 h 158"/>
                <a:gd name="T46" fmla="*/ 37 w 120"/>
                <a:gd name="T47" fmla="*/ 47 h 158"/>
                <a:gd name="T48" fmla="*/ 51 w 120"/>
                <a:gd name="T49" fmla="*/ 35 h 158"/>
                <a:gd name="T50" fmla="*/ 66 w 120"/>
                <a:gd name="T51" fmla="*/ 25 h 158"/>
                <a:gd name="T52" fmla="*/ 79 w 120"/>
                <a:gd name="T53" fmla="*/ 17 h 158"/>
                <a:gd name="T54" fmla="*/ 92 w 120"/>
                <a:gd name="T55" fmla="*/ 9 h 158"/>
                <a:gd name="T56" fmla="*/ 103 w 120"/>
                <a:gd name="T57" fmla="*/ 4 h 158"/>
                <a:gd name="T58" fmla="*/ 109 w 120"/>
                <a:gd name="T59" fmla="*/ 1 h 158"/>
                <a:gd name="T60" fmla="*/ 112 w 120"/>
                <a:gd name="T6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58">
                  <a:moveTo>
                    <a:pt x="112" y="0"/>
                  </a:moveTo>
                  <a:lnTo>
                    <a:pt x="118" y="30"/>
                  </a:lnTo>
                  <a:lnTo>
                    <a:pt x="120" y="55"/>
                  </a:lnTo>
                  <a:lnTo>
                    <a:pt x="119" y="77"/>
                  </a:lnTo>
                  <a:lnTo>
                    <a:pt x="114" y="95"/>
                  </a:lnTo>
                  <a:lnTo>
                    <a:pt x="108" y="110"/>
                  </a:lnTo>
                  <a:lnTo>
                    <a:pt x="100" y="123"/>
                  </a:lnTo>
                  <a:lnTo>
                    <a:pt x="92" y="133"/>
                  </a:lnTo>
                  <a:lnTo>
                    <a:pt x="82" y="142"/>
                  </a:lnTo>
                  <a:lnTo>
                    <a:pt x="71" y="147"/>
                  </a:lnTo>
                  <a:lnTo>
                    <a:pt x="61" y="152"/>
                  </a:lnTo>
                  <a:lnTo>
                    <a:pt x="51" y="154"/>
                  </a:lnTo>
                  <a:lnTo>
                    <a:pt x="41" y="157"/>
                  </a:lnTo>
                  <a:lnTo>
                    <a:pt x="33" y="157"/>
                  </a:lnTo>
                  <a:lnTo>
                    <a:pt x="27" y="158"/>
                  </a:lnTo>
                  <a:lnTo>
                    <a:pt x="23" y="158"/>
                  </a:lnTo>
                  <a:lnTo>
                    <a:pt x="22" y="158"/>
                  </a:lnTo>
                  <a:lnTo>
                    <a:pt x="8" y="139"/>
                  </a:lnTo>
                  <a:lnTo>
                    <a:pt x="1" y="122"/>
                  </a:lnTo>
                  <a:lnTo>
                    <a:pt x="0" y="106"/>
                  </a:lnTo>
                  <a:lnTo>
                    <a:pt x="4" y="90"/>
                  </a:lnTo>
                  <a:lnTo>
                    <a:pt x="12" y="75"/>
                  </a:lnTo>
                  <a:lnTo>
                    <a:pt x="23" y="61"/>
                  </a:lnTo>
                  <a:lnTo>
                    <a:pt x="37" y="47"/>
                  </a:lnTo>
                  <a:lnTo>
                    <a:pt x="51" y="35"/>
                  </a:lnTo>
                  <a:lnTo>
                    <a:pt x="66" y="25"/>
                  </a:lnTo>
                  <a:lnTo>
                    <a:pt x="79" y="17"/>
                  </a:lnTo>
                  <a:lnTo>
                    <a:pt x="92" y="9"/>
                  </a:lnTo>
                  <a:lnTo>
                    <a:pt x="103" y="4"/>
                  </a:lnTo>
                  <a:lnTo>
                    <a:pt x="109" y="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B43268D8-B317-0B3A-88EC-78DC83C11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866" y="3068854"/>
              <a:ext cx="156984" cy="255099"/>
            </a:xfrm>
            <a:custGeom>
              <a:avLst/>
              <a:gdLst>
                <a:gd name="T0" fmla="*/ 89 w 96"/>
                <a:gd name="T1" fmla="*/ 0 h 156"/>
                <a:gd name="T2" fmla="*/ 94 w 96"/>
                <a:gd name="T3" fmla="*/ 30 h 156"/>
                <a:gd name="T4" fmla="*/ 96 w 96"/>
                <a:gd name="T5" fmla="*/ 56 h 156"/>
                <a:gd name="T6" fmla="*/ 94 w 96"/>
                <a:gd name="T7" fmla="*/ 78 h 156"/>
                <a:gd name="T8" fmla="*/ 89 w 96"/>
                <a:gd name="T9" fmla="*/ 97 h 156"/>
                <a:gd name="T10" fmla="*/ 83 w 96"/>
                <a:gd name="T11" fmla="*/ 112 h 156"/>
                <a:gd name="T12" fmla="*/ 74 w 96"/>
                <a:gd name="T13" fmla="*/ 125 h 156"/>
                <a:gd name="T14" fmla="*/ 65 w 96"/>
                <a:gd name="T15" fmla="*/ 134 h 156"/>
                <a:gd name="T16" fmla="*/ 54 w 96"/>
                <a:gd name="T17" fmla="*/ 142 h 156"/>
                <a:gd name="T18" fmla="*/ 43 w 96"/>
                <a:gd name="T19" fmla="*/ 148 h 156"/>
                <a:gd name="T20" fmla="*/ 32 w 96"/>
                <a:gd name="T21" fmla="*/ 151 h 156"/>
                <a:gd name="T22" fmla="*/ 22 w 96"/>
                <a:gd name="T23" fmla="*/ 153 h 156"/>
                <a:gd name="T24" fmla="*/ 13 w 96"/>
                <a:gd name="T25" fmla="*/ 155 h 156"/>
                <a:gd name="T26" fmla="*/ 6 w 96"/>
                <a:gd name="T27" fmla="*/ 156 h 156"/>
                <a:gd name="T28" fmla="*/ 0 w 96"/>
                <a:gd name="T29" fmla="*/ 156 h 156"/>
                <a:gd name="T30" fmla="*/ 89 w 96"/>
                <a:gd name="T3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56">
                  <a:moveTo>
                    <a:pt x="89" y="0"/>
                  </a:moveTo>
                  <a:lnTo>
                    <a:pt x="94" y="30"/>
                  </a:lnTo>
                  <a:lnTo>
                    <a:pt x="96" y="56"/>
                  </a:lnTo>
                  <a:lnTo>
                    <a:pt x="94" y="78"/>
                  </a:lnTo>
                  <a:lnTo>
                    <a:pt x="89" y="97"/>
                  </a:lnTo>
                  <a:lnTo>
                    <a:pt x="83" y="112"/>
                  </a:lnTo>
                  <a:lnTo>
                    <a:pt x="74" y="125"/>
                  </a:lnTo>
                  <a:lnTo>
                    <a:pt x="65" y="134"/>
                  </a:lnTo>
                  <a:lnTo>
                    <a:pt x="54" y="142"/>
                  </a:lnTo>
                  <a:lnTo>
                    <a:pt x="43" y="148"/>
                  </a:lnTo>
                  <a:lnTo>
                    <a:pt x="32" y="151"/>
                  </a:lnTo>
                  <a:lnTo>
                    <a:pt x="22" y="153"/>
                  </a:lnTo>
                  <a:lnTo>
                    <a:pt x="13" y="155"/>
                  </a:lnTo>
                  <a:lnTo>
                    <a:pt x="6" y="156"/>
                  </a:lnTo>
                  <a:lnTo>
                    <a:pt x="0" y="15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0" name="Freeform 58">
              <a:extLst>
                <a:ext uri="{FF2B5EF4-FFF2-40B4-BE49-F238E27FC236}">
                  <a16:creationId xmlns:a16="http://schemas.microsoft.com/office/drawing/2014/main" id="{2839F5A9-7178-1681-92D9-3AC027BA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42" y="4411397"/>
              <a:ext cx="363026" cy="407178"/>
            </a:xfrm>
            <a:custGeom>
              <a:avLst/>
              <a:gdLst>
                <a:gd name="T0" fmla="*/ 162 w 222"/>
                <a:gd name="T1" fmla="*/ 0 h 249"/>
                <a:gd name="T2" fmla="*/ 174 w 222"/>
                <a:gd name="T3" fmla="*/ 0 h 249"/>
                <a:gd name="T4" fmla="*/ 183 w 222"/>
                <a:gd name="T5" fmla="*/ 2 h 249"/>
                <a:gd name="T6" fmla="*/ 190 w 222"/>
                <a:gd name="T7" fmla="*/ 3 h 249"/>
                <a:gd name="T8" fmla="*/ 194 w 222"/>
                <a:gd name="T9" fmla="*/ 3 h 249"/>
                <a:gd name="T10" fmla="*/ 195 w 222"/>
                <a:gd name="T11" fmla="*/ 4 h 249"/>
                <a:gd name="T12" fmla="*/ 210 w 222"/>
                <a:gd name="T13" fmla="*/ 28 h 249"/>
                <a:gd name="T14" fmla="*/ 220 w 222"/>
                <a:gd name="T15" fmla="*/ 52 h 249"/>
                <a:gd name="T16" fmla="*/ 222 w 222"/>
                <a:gd name="T17" fmla="*/ 74 h 249"/>
                <a:gd name="T18" fmla="*/ 220 w 222"/>
                <a:gd name="T19" fmla="*/ 95 h 249"/>
                <a:gd name="T20" fmla="*/ 213 w 222"/>
                <a:gd name="T21" fmla="*/ 115 h 249"/>
                <a:gd name="T22" fmla="*/ 202 w 222"/>
                <a:gd name="T23" fmla="*/ 133 h 249"/>
                <a:gd name="T24" fmla="*/ 189 w 222"/>
                <a:gd name="T25" fmla="*/ 150 h 249"/>
                <a:gd name="T26" fmla="*/ 171 w 222"/>
                <a:gd name="T27" fmla="*/ 167 h 249"/>
                <a:gd name="T28" fmla="*/ 153 w 222"/>
                <a:gd name="T29" fmla="*/ 180 h 249"/>
                <a:gd name="T30" fmla="*/ 133 w 222"/>
                <a:gd name="T31" fmla="*/ 193 h 249"/>
                <a:gd name="T32" fmla="*/ 112 w 222"/>
                <a:gd name="T33" fmla="*/ 205 h 249"/>
                <a:gd name="T34" fmla="*/ 92 w 222"/>
                <a:gd name="T35" fmla="*/ 215 h 249"/>
                <a:gd name="T36" fmla="*/ 72 w 222"/>
                <a:gd name="T37" fmla="*/ 224 h 249"/>
                <a:gd name="T38" fmla="*/ 53 w 222"/>
                <a:gd name="T39" fmla="*/ 231 h 249"/>
                <a:gd name="T40" fmla="*/ 37 w 222"/>
                <a:gd name="T41" fmla="*/ 238 h 249"/>
                <a:gd name="T42" fmla="*/ 22 w 222"/>
                <a:gd name="T43" fmla="*/ 243 h 249"/>
                <a:gd name="T44" fmla="*/ 12 w 222"/>
                <a:gd name="T45" fmla="*/ 246 h 249"/>
                <a:gd name="T46" fmla="*/ 5 w 222"/>
                <a:gd name="T47" fmla="*/ 249 h 249"/>
                <a:gd name="T48" fmla="*/ 3 w 222"/>
                <a:gd name="T49" fmla="*/ 249 h 249"/>
                <a:gd name="T50" fmla="*/ 0 w 222"/>
                <a:gd name="T51" fmla="*/ 207 h 249"/>
                <a:gd name="T52" fmla="*/ 1 w 222"/>
                <a:gd name="T53" fmla="*/ 170 h 249"/>
                <a:gd name="T54" fmla="*/ 6 w 222"/>
                <a:gd name="T55" fmla="*/ 138 h 249"/>
                <a:gd name="T56" fmla="*/ 13 w 222"/>
                <a:gd name="T57" fmla="*/ 110 h 249"/>
                <a:gd name="T58" fmla="*/ 22 w 222"/>
                <a:gd name="T59" fmla="*/ 86 h 249"/>
                <a:gd name="T60" fmla="*/ 34 w 222"/>
                <a:gd name="T61" fmla="*/ 66 h 249"/>
                <a:gd name="T62" fmla="*/ 45 w 222"/>
                <a:gd name="T63" fmla="*/ 49 h 249"/>
                <a:gd name="T64" fmla="*/ 60 w 222"/>
                <a:gd name="T65" fmla="*/ 35 h 249"/>
                <a:gd name="T66" fmla="*/ 74 w 222"/>
                <a:gd name="T67" fmla="*/ 24 h 249"/>
                <a:gd name="T68" fmla="*/ 90 w 222"/>
                <a:gd name="T69" fmla="*/ 15 h 249"/>
                <a:gd name="T70" fmla="*/ 105 w 222"/>
                <a:gd name="T71" fmla="*/ 10 h 249"/>
                <a:gd name="T72" fmla="*/ 120 w 222"/>
                <a:gd name="T73" fmla="*/ 5 h 249"/>
                <a:gd name="T74" fmla="*/ 135 w 222"/>
                <a:gd name="T75" fmla="*/ 3 h 249"/>
                <a:gd name="T76" fmla="*/ 149 w 222"/>
                <a:gd name="T77" fmla="*/ 0 h 249"/>
                <a:gd name="T78" fmla="*/ 162 w 222"/>
                <a:gd name="T7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249">
                  <a:moveTo>
                    <a:pt x="162" y="0"/>
                  </a:moveTo>
                  <a:lnTo>
                    <a:pt x="174" y="0"/>
                  </a:lnTo>
                  <a:lnTo>
                    <a:pt x="183" y="2"/>
                  </a:lnTo>
                  <a:lnTo>
                    <a:pt x="190" y="3"/>
                  </a:lnTo>
                  <a:lnTo>
                    <a:pt x="194" y="3"/>
                  </a:lnTo>
                  <a:lnTo>
                    <a:pt x="195" y="4"/>
                  </a:lnTo>
                  <a:lnTo>
                    <a:pt x="210" y="28"/>
                  </a:lnTo>
                  <a:lnTo>
                    <a:pt x="220" y="52"/>
                  </a:lnTo>
                  <a:lnTo>
                    <a:pt x="222" y="74"/>
                  </a:lnTo>
                  <a:lnTo>
                    <a:pt x="220" y="95"/>
                  </a:lnTo>
                  <a:lnTo>
                    <a:pt x="213" y="115"/>
                  </a:lnTo>
                  <a:lnTo>
                    <a:pt x="202" y="133"/>
                  </a:lnTo>
                  <a:lnTo>
                    <a:pt x="189" y="150"/>
                  </a:lnTo>
                  <a:lnTo>
                    <a:pt x="171" y="167"/>
                  </a:lnTo>
                  <a:lnTo>
                    <a:pt x="153" y="180"/>
                  </a:lnTo>
                  <a:lnTo>
                    <a:pt x="133" y="193"/>
                  </a:lnTo>
                  <a:lnTo>
                    <a:pt x="112" y="205"/>
                  </a:lnTo>
                  <a:lnTo>
                    <a:pt x="92" y="215"/>
                  </a:lnTo>
                  <a:lnTo>
                    <a:pt x="72" y="224"/>
                  </a:lnTo>
                  <a:lnTo>
                    <a:pt x="53" y="231"/>
                  </a:lnTo>
                  <a:lnTo>
                    <a:pt x="37" y="238"/>
                  </a:lnTo>
                  <a:lnTo>
                    <a:pt x="22" y="243"/>
                  </a:lnTo>
                  <a:lnTo>
                    <a:pt x="12" y="246"/>
                  </a:lnTo>
                  <a:lnTo>
                    <a:pt x="5" y="249"/>
                  </a:lnTo>
                  <a:lnTo>
                    <a:pt x="3" y="249"/>
                  </a:lnTo>
                  <a:lnTo>
                    <a:pt x="0" y="207"/>
                  </a:lnTo>
                  <a:lnTo>
                    <a:pt x="1" y="170"/>
                  </a:lnTo>
                  <a:lnTo>
                    <a:pt x="6" y="138"/>
                  </a:lnTo>
                  <a:lnTo>
                    <a:pt x="13" y="110"/>
                  </a:lnTo>
                  <a:lnTo>
                    <a:pt x="22" y="86"/>
                  </a:lnTo>
                  <a:lnTo>
                    <a:pt x="34" y="66"/>
                  </a:lnTo>
                  <a:lnTo>
                    <a:pt x="45" y="49"/>
                  </a:lnTo>
                  <a:lnTo>
                    <a:pt x="60" y="35"/>
                  </a:lnTo>
                  <a:lnTo>
                    <a:pt x="74" y="24"/>
                  </a:lnTo>
                  <a:lnTo>
                    <a:pt x="90" y="15"/>
                  </a:lnTo>
                  <a:lnTo>
                    <a:pt x="105" y="10"/>
                  </a:lnTo>
                  <a:lnTo>
                    <a:pt x="120" y="5"/>
                  </a:lnTo>
                  <a:lnTo>
                    <a:pt x="135" y="3"/>
                  </a:lnTo>
                  <a:lnTo>
                    <a:pt x="149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1278A6EC-5BD1-73A7-7F16-41A8F6C3C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42" y="4411397"/>
              <a:ext cx="312334" cy="400637"/>
            </a:xfrm>
            <a:custGeom>
              <a:avLst/>
              <a:gdLst>
                <a:gd name="T0" fmla="*/ 164 w 191"/>
                <a:gd name="T1" fmla="*/ 0 h 245"/>
                <a:gd name="T2" fmla="*/ 176 w 191"/>
                <a:gd name="T3" fmla="*/ 0 h 245"/>
                <a:gd name="T4" fmla="*/ 185 w 191"/>
                <a:gd name="T5" fmla="*/ 2 h 245"/>
                <a:gd name="T6" fmla="*/ 191 w 191"/>
                <a:gd name="T7" fmla="*/ 3 h 245"/>
                <a:gd name="T8" fmla="*/ 3 w 191"/>
                <a:gd name="T9" fmla="*/ 245 h 245"/>
                <a:gd name="T10" fmla="*/ 0 w 191"/>
                <a:gd name="T11" fmla="*/ 204 h 245"/>
                <a:gd name="T12" fmla="*/ 3 w 191"/>
                <a:gd name="T13" fmla="*/ 167 h 245"/>
                <a:gd name="T14" fmla="*/ 7 w 191"/>
                <a:gd name="T15" fmla="*/ 134 h 245"/>
                <a:gd name="T16" fmla="*/ 14 w 191"/>
                <a:gd name="T17" fmla="*/ 107 h 245"/>
                <a:gd name="T18" fmla="*/ 23 w 191"/>
                <a:gd name="T19" fmla="*/ 84 h 245"/>
                <a:gd name="T20" fmla="*/ 35 w 191"/>
                <a:gd name="T21" fmla="*/ 63 h 245"/>
                <a:gd name="T22" fmla="*/ 48 w 191"/>
                <a:gd name="T23" fmla="*/ 47 h 245"/>
                <a:gd name="T24" fmla="*/ 63 w 191"/>
                <a:gd name="T25" fmla="*/ 33 h 245"/>
                <a:gd name="T26" fmla="*/ 78 w 191"/>
                <a:gd name="T27" fmla="*/ 22 h 245"/>
                <a:gd name="T28" fmla="*/ 93 w 191"/>
                <a:gd name="T29" fmla="*/ 14 h 245"/>
                <a:gd name="T30" fmla="*/ 108 w 191"/>
                <a:gd name="T31" fmla="*/ 9 h 245"/>
                <a:gd name="T32" fmla="*/ 124 w 191"/>
                <a:gd name="T33" fmla="*/ 4 h 245"/>
                <a:gd name="T34" fmla="*/ 139 w 191"/>
                <a:gd name="T35" fmla="*/ 2 h 245"/>
                <a:gd name="T36" fmla="*/ 153 w 191"/>
                <a:gd name="T37" fmla="*/ 0 h 245"/>
                <a:gd name="T38" fmla="*/ 164 w 191"/>
                <a:gd name="T3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45">
                  <a:moveTo>
                    <a:pt x="164" y="0"/>
                  </a:moveTo>
                  <a:lnTo>
                    <a:pt x="176" y="0"/>
                  </a:lnTo>
                  <a:lnTo>
                    <a:pt x="185" y="2"/>
                  </a:lnTo>
                  <a:lnTo>
                    <a:pt x="191" y="3"/>
                  </a:lnTo>
                  <a:lnTo>
                    <a:pt x="3" y="245"/>
                  </a:lnTo>
                  <a:lnTo>
                    <a:pt x="0" y="204"/>
                  </a:lnTo>
                  <a:lnTo>
                    <a:pt x="3" y="167"/>
                  </a:lnTo>
                  <a:lnTo>
                    <a:pt x="7" y="134"/>
                  </a:lnTo>
                  <a:lnTo>
                    <a:pt x="14" y="107"/>
                  </a:lnTo>
                  <a:lnTo>
                    <a:pt x="23" y="84"/>
                  </a:lnTo>
                  <a:lnTo>
                    <a:pt x="35" y="63"/>
                  </a:lnTo>
                  <a:lnTo>
                    <a:pt x="48" y="47"/>
                  </a:lnTo>
                  <a:lnTo>
                    <a:pt x="63" y="33"/>
                  </a:lnTo>
                  <a:lnTo>
                    <a:pt x="78" y="22"/>
                  </a:lnTo>
                  <a:lnTo>
                    <a:pt x="93" y="14"/>
                  </a:lnTo>
                  <a:lnTo>
                    <a:pt x="108" y="9"/>
                  </a:lnTo>
                  <a:lnTo>
                    <a:pt x="124" y="4"/>
                  </a:lnTo>
                  <a:lnTo>
                    <a:pt x="139" y="2"/>
                  </a:lnTo>
                  <a:lnTo>
                    <a:pt x="15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2" name="Freeform 60">
              <a:extLst>
                <a:ext uri="{FF2B5EF4-FFF2-40B4-BE49-F238E27FC236}">
                  <a16:creationId xmlns:a16="http://schemas.microsoft.com/office/drawing/2014/main" id="{807E679E-05F0-F6FC-E8D3-889748C88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995" y="3685345"/>
              <a:ext cx="281264" cy="508564"/>
            </a:xfrm>
            <a:custGeom>
              <a:avLst/>
              <a:gdLst>
                <a:gd name="T0" fmla="*/ 61 w 172"/>
                <a:gd name="T1" fmla="*/ 0 h 311"/>
                <a:gd name="T2" fmla="*/ 95 w 172"/>
                <a:gd name="T3" fmla="*/ 31 h 311"/>
                <a:gd name="T4" fmla="*/ 122 w 172"/>
                <a:gd name="T5" fmla="*/ 61 h 311"/>
                <a:gd name="T6" fmla="*/ 143 w 172"/>
                <a:gd name="T7" fmla="*/ 90 h 311"/>
                <a:gd name="T8" fmla="*/ 157 w 172"/>
                <a:gd name="T9" fmla="*/ 117 h 311"/>
                <a:gd name="T10" fmla="*/ 167 w 172"/>
                <a:gd name="T11" fmla="*/ 142 h 311"/>
                <a:gd name="T12" fmla="*/ 172 w 172"/>
                <a:gd name="T13" fmla="*/ 166 h 311"/>
                <a:gd name="T14" fmla="*/ 172 w 172"/>
                <a:gd name="T15" fmla="*/ 188 h 311"/>
                <a:gd name="T16" fmla="*/ 169 w 172"/>
                <a:gd name="T17" fmla="*/ 208 h 311"/>
                <a:gd name="T18" fmla="*/ 165 w 172"/>
                <a:gd name="T19" fmla="*/ 228 h 311"/>
                <a:gd name="T20" fmla="*/ 157 w 172"/>
                <a:gd name="T21" fmla="*/ 244 h 311"/>
                <a:gd name="T22" fmla="*/ 149 w 172"/>
                <a:gd name="T23" fmla="*/ 260 h 311"/>
                <a:gd name="T24" fmla="*/ 138 w 172"/>
                <a:gd name="T25" fmla="*/ 273 h 311"/>
                <a:gd name="T26" fmla="*/ 129 w 172"/>
                <a:gd name="T27" fmla="*/ 284 h 311"/>
                <a:gd name="T28" fmla="*/ 120 w 172"/>
                <a:gd name="T29" fmla="*/ 293 h 311"/>
                <a:gd name="T30" fmla="*/ 110 w 172"/>
                <a:gd name="T31" fmla="*/ 300 h 311"/>
                <a:gd name="T32" fmla="*/ 105 w 172"/>
                <a:gd name="T33" fmla="*/ 306 h 311"/>
                <a:gd name="T34" fmla="*/ 100 w 172"/>
                <a:gd name="T35" fmla="*/ 309 h 311"/>
                <a:gd name="T36" fmla="*/ 98 w 172"/>
                <a:gd name="T37" fmla="*/ 311 h 311"/>
                <a:gd name="T38" fmla="*/ 71 w 172"/>
                <a:gd name="T39" fmla="*/ 304 h 311"/>
                <a:gd name="T40" fmla="*/ 49 w 172"/>
                <a:gd name="T41" fmla="*/ 294 h 311"/>
                <a:gd name="T42" fmla="*/ 32 w 172"/>
                <a:gd name="T43" fmla="*/ 282 h 311"/>
                <a:gd name="T44" fmla="*/ 18 w 172"/>
                <a:gd name="T45" fmla="*/ 266 h 311"/>
                <a:gd name="T46" fmla="*/ 9 w 172"/>
                <a:gd name="T47" fmla="*/ 248 h 311"/>
                <a:gd name="T48" fmla="*/ 3 w 172"/>
                <a:gd name="T49" fmla="*/ 230 h 311"/>
                <a:gd name="T50" fmla="*/ 0 w 172"/>
                <a:gd name="T51" fmla="*/ 209 h 311"/>
                <a:gd name="T52" fmla="*/ 0 w 172"/>
                <a:gd name="T53" fmla="*/ 187 h 311"/>
                <a:gd name="T54" fmla="*/ 2 w 172"/>
                <a:gd name="T55" fmla="*/ 165 h 311"/>
                <a:gd name="T56" fmla="*/ 5 w 172"/>
                <a:gd name="T57" fmla="*/ 143 h 311"/>
                <a:gd name="T58" fmla="*/ 11 w 172"/>
                <a:gd name="T59" fmla="*/ 121 h 311"/>
                <a:gd name="T60" fmla="*/ 17 w 172"/>
                <a:gd name="T61" fmla="*/ 101 h 311"/>
                <a:gd name="T62" fmla="*/ 24 w 172"/>
                <a:gd name="T63" fmla="*/ 80 h 311"/>
                <a:gd name="T64" fmla="*/ 32 w 172"/>
                <a:gd name="T65" fmla="*/ 61 h 311"/>
                <a:gd name="T66" fmla="*/ 39 w 172"/>
                <a:gd name="T67" fmla="*/ 44 h 311"/>
                <a:gd name="T68" fmla="*/ 46 w 172"/>
                <a:gd name="T69" fmla="*/ 30 h 311"/>
                <a:gd name="T70" fmla="*/ 51 w 172"/>
                <a:gd name="T71" fmla="*/ 18 h 311"/>
                <a:gd name="T72" fmla="*/ 57 w 172"/>
                <a:gd name="T73" fmla="*/ 8 h 311"/>
                <a:gd name="T74" fmla="*/ 60 w 172"/>
                <a:gd name="T75" fmla="*/ 3 h 311"/>
                <a:gd name="T76" fmla="*/ 61 w 172"/>
                <a:gd name="T7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311">
                  <a:moveTo>
                    <a:pt x="61" y="0"/>
                  </a:moveTo>
                  <a:lnTo>
                    <a:pt x="95" y="31"/>
                  </a:lnTo>
                  <a:lnTo>
                    <a:pt x="122" y="61"/>
                  </a:lnTo>
                  <a:lnTo>
                    <a:pt x="143" y="90"/>
                  </a:lnTo>
                  <a:lnTo>
                    <a:pt x="157" y="117"/>
                  </a:lnTo>
                  <a:lnTo>
                    <a:pt x="167" y="142"/>
                  </a:lnTo>
                  <a:lnTo>
                    <a:pt x="172" y="166"/>
                  </a:lnTo>
                  <a:lnTo>
                    <a:pt x="172" y="188"/>
                  </a:lnTo>
                  <a:lnTo>
                    <a:pt x="169" y="208"/>
                  </a:lnTo>
                  <a:lnTo>
                    <a:pt x="165" y="228"/>
                  </a:lnTo>
                  <a:lnTo>
                    <a:pt x="157" y="244"/>
                  </a:lnTo>
                  <a:lnTo>
                    <a:pt x="149" y="260"/>
                  </a:lnTo>
                  <a:lnTo>
                    <a:pt x="138" y="273"/>
                  </a:lnTo>
                  <a:lnTo>
                    <a:pt x="129" y="284"/>
                  </a:lnTo>
                  <a:lnTo>
                    <a:pt x="120" y="293"/>
                  </a:lnTo>
                  <a:lnTo>
                    <a:pt x="110" y="300"/>
                  </a:lnTo>
                  <a:lnTo>
                    <a:pt x="105" y="306"/>
                  </a:lnTo>
                  <a:lnTo>
                    <a:pt x="100" y="309"/>
                  </a:lnTo>
                  <a:lnTo>
                    <a:pt x="98" y="311"/>
                  </a:lnTo>
                  <a:lnTo>
                    <a:pt x="71" y="304"/>
                  </a:lnTo>
                  <a:lnTo>
                    <a:pt x="49" y="294"/>
                  </a:lnTo>
                  <a:lnTo>
                    <a:pt x="32" y="282"/>
                  </a:lnTo>
                  <a:lnTo>
                    <a:pt x="18" y="266"/>
                  </a:lnTo>
                  <a:lnTo>
                    <a:pt x="9" y="248"/>
                  </a:lnTo>
                  <a:lnTo>
                    <a:pt x="3" y="230"/>
                  </a:lnTo>
                  <a:lnTo>
                    <a:pt x="0" y="209"/>
                  </a:lnTo>
                  <a:lnTo>
                    <a:pt x="0" y="187"/>
                  </a:lnTo>
                  <a:lnTo>
                    <a:pt x="2" y="165"/>
                  </a:lnTo>
                  <a:lnTo>
                    <a:pt x="5" y="143"/>
                  </a:lnTo>
                  <a:lnTo>
                    <a:pt x="11" y="121"/>
                  </a:lnTo>
                  <a:lnTo>
                    <a:pt x="17" y="101"/>
                  </a:lnTo>
                  <a:lnTo>
                    <a:pt x="24" y="80"/>
                  </a:lnTo>
                  <a:lnTo>
                    <a:pt x="32" y="61"/>
                  </a:lnTo>
                  <a:lnTo>
                    <a:pt x="39" y="44"/>
                  </a:lnTo>
                  <a:lnTo>
                    <a:pt x="46" y="30"/>
                  </a:lnTo>
                  <a:lnTo>
                    <a:pt x="51" y="18"/>
                  </a:lnTo>
                  <a:lnTo>
                    <a:pt x="57" y="8"/>
                  </a:lnTo>
                  <a:lnTo>
                    <a:pt x="60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BA968F94-8CE6-3186-1D44-DBDDD5B19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016" y="3690250"/>
              <a:ext cx="179878" cy="498753"/>
            </a:xfrm>
            <a:custGeom>
              <a:avLst/>
              <a:gdLst>
                <a:gd name="T0" fmla="*/ 0 w 110"/>
                <a:gd name="T1" fmla="*/ 0 h 305"/>
                <a:gd name="T2" fmla="*/ 34 w 110"/>
                <a:gd name="T3" fmla="*/ 30 h 305"/>
                <a:gd name="T4" fmla="*/ 59 w 110"/>
                <a:gd name="T5" fmla="*/ 58 h 305"/>
                <a:gd name="T6" fmla="*/ 79 w 110"/>
                <a:gd name="T7" fmla="*/ 86 h 305"/>
                <a:gd name="T8" fmla="*/ 94 w 110"/>
                <a:gd name="T9" fmla="*/ 111 h 305"/>
                <a:gd name="T10" fmla="*/ 103 w 110"/>
                <a:gd name="T11" fmla="*/ 136 h 305"/>
                <a:gd name="T12" fmla="*/ 107 w 110"/>
                <a:gd name="T13" fmla="*/ 159 h 305"/>
                <a:gd name="T14" fmla="*/ 110 w 110"/>
                <a:gd name="T15" fmla="*/ 181 h 305"/>
                <a:gd name="T16" fmla="*/ 107 w 110"/>
                <a:gd name="T17" fmla="*/ 201 h 305"/>
                <a:gd name="T18" fmla="*/ 103 w 110"/>
                <a:gd name="T19" fmla="*/ 220 h 305"/>
                <a:gd name="T20" fmla="*/ 96 w 110"/>
                <a:gd name="T21" fmla="*/ 236 h 305"/>
                <a:gd name="T22" fmla="*/ 89 w 110"/>
                <a:gd name="T23" fmla="*/ 251 h 305"/>
                <a:gd name="T24" fmla="*/ 80 w 110"/>
                <a:gd name="T25" fmla="*/ 265 h 305"/>
                <a:gd name="T26" fmla="*/ 69 w 110"/>
                <a:gd name="T27" fmla="*/ 276 h 305"/>
                <a:gd name="T28" fmla="*/ 60 w 110"/>
                <a:gd name="T29" fmla="*/ 287 h 305"/>
                <a:gd name="T30" fmla="*/ 52 w 110"/>
                <a:gd name="T31" fmla="*/ 295 h 305"/>
                <a:gd name="T32" fmla="*/ 44 w 110"/>
                <a:gd name="T33" fmla="*/ 301 h 305"/>
                <a:gd name="T34" fmla="*/ 39 w 110"/>
                <a:gd name="T35" fmla="*/ 305 h 305"/>
                <a:gd name="T36" fmla="*/ 0 w 110"/>
                <a:gd name="T3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305">
                  <a:moveTo>
                    <a:pt x="0" y="0"/>
                  </a:moveTo>
                  <a:lnTo>
                    <a:pt x="34" y="30"/>
                  </a:lnTo>
                  <a:lnTo>
                    <a:pt x="59" y="58"/>
                  </a:lnTo>
                  <a:lnTo>
                    <a:pt x="79" y="86"/>
                  </a:lnTo>
                  <a:lnTo>
                    <a:pt x="94" y="111"/>
                  </a:lnTo>
                  <a:lnTo>
                    <a:pt x="103" y="136"/>
                  </a:lnTo>
                  <a:lnTo>
                    <a:pt x="107" y="159"/>
                  </a:lnTo>
                  <a:lnTo>
                    <a:pt x="110" y="181"/>
                  </a:lnTo>
                  <a:lnTo>
                    <a:pt x="107" y="201"/>
                  </a:lnTo>
                  <a:lnTo>
                    <a:pt x="103" y="220"/>
                  </a:lnTo>
                  <a:lnTo>
                    <a:pt x="96" y="236"/>
                  </a:lnTo>
                  <a:lnTo>
                    <a:pt x="89" y="251"/>
                  </a:lnTo>
                  <a:lnTo>
                    <a:pt x="80" y="265"/>
                  </a:lnTo>
                  <a:lnTo>
                    <a:pt x="69" y="276"/>
                  </a:lnTo>
                  <a:lnTo>
                    <a:pt x="60" y="287"/>
                  </a:lnTo>
                  <a:lnTo>
                    <a:pt x="52" y="295"/>
                  </a:lnTo>
                  <a:lnTo>
                    <a:pt x="44" y="301"/>
                  </a:lnTo>
                  <a:lnTo>
                    <a:pt x="39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4" name="Freeform 62">
              <a:extLst>
                <a:ext uri="{FF2B5EF4-FFF2-40B4-BE49-F238E27FC236}">
                  <a16:creationId xmlns:a16="http://schemas.microsoft.com/office/drawing/2014/main" id="{42057148-B492-A573-549A-10A4128AE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976" y="2673123"/>
              <a:ext cx="230571" cy="382649"/>
            </a:xfrm>
            <a:custGeom>
              <a:avLst/>
              <a:gdLst>
                <a:gd name="T0" fmla="*/ 17 w 141"/>
                <a:gd name="T1" fmla="*/ 0 h 234"/>
                <a:gd name="T2" fmla="*/ 53 w 141"/>
                <a:gd name="T3" fmla="*/ 20 h 234"/>
                <a:gd name="T4" fmla="*/ 82 w 141"/>
                <a:gd name="T5" fmla="*/ 40 h 234"/>
                <a:gd name="T6" fmla="*/ 104 w 141"/>
                <a:gd name="T7" fmla="*/ 61 h 234"/>
                <a:gd name="T8" fmla="*/ 120 w 141"/>
                <a:gd name="T9" fmla="*/ 81 h 234"/>
                <a:gd name="T10" fmla="*/ 132 w 141"/>
                <a:gd name="T11" fmla="*/ 101 h 234"/>
                <a:gd name="T12" fmla="*/ 137 w 141"/>
                <a:gd name="T13" fmla="*/ 121 h 234"/>
                <a:gd name="T14" fmla="*/ 141 w 141"/>
                <a:gd name="T15" fmla="*/ 139 h 234"/>
                <a:gd name="T16" fmla="*/ 140 w 141"/>
                <a:gd name="T17" fmla="*/ 156 h 234"/>
                <a:gd name="T18" fmla="*/ 137 w 141"/>
                <a:gd name="T19" fmla="*/ 173 h 234"/>
                <a:gd name="T20" fmla="*/ 133 w 141"/>
                <a:gd name="T21" fmla="*/ 188 h 234"/>
                <a:gd name="T22" fmla="*/ 126 w 141"/>
                <a:gd name="T23" fmla="*/ 201 h 234"/>
                <a:gd name="T24" fmla="*/ 120 w 141"/>
                <a:gd name="T25" fmla="*/ 212 h 234"/>
                <a:gd name="T26" fmla="*/ 114 w 141"/>
                <a:gd name="T27" fmla="*/ 221 h 234"/>
                <a:gd name="T28" fmla="*/ 108 w 141"/>
                <a:gd name="T29" fmla="*/ 228 h 234"/>
                <a:gd name="T30" fmla="*/ 105 w 141"/>
                <a:gd name="T31" fmla="*/ 233 h 234"/>
                <a:gd name="T32" fmla="*/ 104 w 141"/>
                <a:gd name="T33" fmla="*/ 234 h 234"/>
                <a:gd name="T34" fmla="*/ 80 w 141"/>
                <a:gd name="T35" fmla="*/ 234 h 234"/>
                <a:gd name="T36" fmla="*/ 59 w 141"/>
                <a:gd name="T37" fmla="*/ 229 h 234"/>
                <a:gd name="T38" fmla="*/ 41 w 141"/>
                <a:gd name="T39" fmla="*/ 221 h 234"/>
                <a:gd name="T40" fmla="*/ 29 w 141"/>
                <a:gd name="T41" fmla="*/ 210 h 234"/>
                <a:gd name="T42" fmla="*/ 18 w 141"/>
                <a:gd name="T43" fmla="*/ 195 h 234"/>
                <a:gd name="T44" fmla="*/ 10 w 141"/>
                <a:gd name="T45" fmla="*/ 178 h 234"/>
                <a:gd name="T46" fmla="*/ 4 w 141"/>
                <a:gd name="T47" fmla="*/ 161 h 234"/>
                <a:gd name="T48" fmla="*/ 2 w 141"/>
                <a:gd name="T49" fmla="*/ 141 h 234"/>
                <a:gd name="T50" fmla="*/ 0 w 141"/>
                <a:gd name="T51" fmla="*/ 122 h 234"/>
                <a:gd name="T52" fmla="*/ 1 w 141"/>
                <a:gd name="T53" fmla="*/ 101 h 234"/>
                <a:gd name="T54" fmla="*/ 2 w 141"/>
                <a:gd name="T55" fmla="*/ 81 h 234"/>
                <a:gd name="T56" fmla="*/ 4 w 141"/>
                <a:gd name="T57" fmla="*/ 63 h 234"/>
                <a:gd name="T58" fmla="*/ 7 w 141"/>
                <a:gd name="T59" fmla="*/ 46 h 234"/>
                <a:gd name="T60" fmla="*/ 9 w 141"/>
                <a:gd name="T61" fmla="*/ 31 h 234"/>
                <a:gd name="T62" fmla="*/ 13 w 141"/>
                <a:gd name="T63" fmla="*/ 18 h 234"/>
                <a:gd name="T64" fmla="*/ 15 w 141"/>
                <a:gd name="T65" fmla="*/ 8 h 234"/>
                <a:gd name="T66" fmla="*/ 16 w 141"/>
                <a:gd name="T67" fmla="*/ 2 h 234"/>
                <a:gd name="T68" fmla="*/ 17 w 141"/>
                <a:gd name="T6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234">
                  <a:moveTo>
                    <a:pt x="17" y="0"/>
                  </a:moveTo>
                  <a:lnTo>
                    <a:pt x="53" y="20"/>
                  </a:lnTo>
                  <a:lnTo>
                    <a:pt x="82" y="40"/>
                  </a:lnTo>
                  <a:lnTo>
                    <a:pt x="104" y="61"/>
                  </a:lnTo>
                  <a:lnTo>
                    <a:pt x="120" y="81"/>
                  </a:lnTo>
                  <a:lnTo>
                    <a:pt x="132" y="101"/>
                  </a:lnTo>
                  <a:lnTo>
                    <a:pt x="137" y="121"/>
                  </a:lnTo>
                  <a:lnTo>
                    <a:pt x="141" y="139"/>
                  </a:lnTo>
                  <a:lnTo>
                    <a:pt x="140" y="156"/>
                  </a:lnTo>
                  <a:lnTo>
                    <a:pt x="137" y="173"/>
                  </a:lnTo>
                  <a:lnTo>
                    <a:pt x="133" y="188"/>
                  </a:lnTo>
                  <a:lnTo>
                    <a:pt x="126" y="201"/>
                  </a:lnTo>
                  <a:lnTo>
                    <a:pt x="120" y="212"/>
                  </a:lnTo>
                  <a:lnTo>
                    <a:pt x="114" y="221"/>
                  </a:lnTo>
                  <a:lnTo>
                    <a:pt x="108" y="228"/>
                  </a:lnTo>
                  <a:lnTo>
                    <a:pt x="105" y="233"/>
                  </a:lnTo>
                  <a:lnTo>
                    <a:pt x="104" y="234"/>
                  </a:lnTo>
                  <a:lnTo>
                    <a:pt x="80" y="234"/>
                  </a:lnTo>
                  <a:lnTo>
                    <a:pt x="59" y="229"/>
                  </a:lnTo>
                  <a:lnTo>
                    <a:pt x="41" y="221"/>
                  </a:lnTo>
                  <a:lnTo>
                    <a:pt x="29" y="210"/>
                  </a:lnTo>
                  <a:lnTo>
                    <a:pt x="18" y="195"/>
                  </a:lnTo>
                  <a:lnTo>
                    <a:pt x="10" y="178"/>
                  </a:lnTo>
                  <a:lnTo>
                    <a:pt x="4" y="161"/>
                  </a:lnTo>
                  <a:lnTo>
                    <a:pt x="2" y="141"/>
                  </a:lnTo>
                  <a:lnTo>
                    <a:pt x="0" y="122"/>
                  </a:lnTo>
                  <a:lnTo>
                    <a:pt x="1" y="101"/>
                  </a:lnTo>
                  <a:lnTo>
                    <a:pt x="2" y="81"/>
                  </a:lnTo>
                  <a:lnTo>
                    <a:pt x="4" y="63"/>
                  </a:lnTo>
                  <a:lnTo>
                    <a:pt x="7" y="46"/>
                  </a:lnTo>
                  <a:lnTo>
                    <a:pt x="9" y="31"/>
                  </a:lnTo>
                  <a:lnTo>
                    <a:pt x="13" y="18"/>
                  </a:lnTo>
                  <a:lnTo>
                    <a:pt x="15" y="8"/>
                  </a:lnTo>
                  <a:lnTo>
                    <a:pt x="16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79A9913F-0B4A-670F-05CC-5C0E434FA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046" y="2674758"/>
              <a:ext cx="199501" cy="376108"/>
            </a:xfrm>
            <a:custGeom>
              <a:avLst/>
              <a:gdLst>
                <a:gd name="T0" fmla="*/ 0 w 122"/>
                <a:gd name="T1" fmla="*/ 0 h 230"/>
                <a:gd name="T2" fmla="*/ 37 w 122"/>
                <a:gd name="T3" fmla="*/ 20 h 230"/>
                <a:gd name="T4" fmla="*/ 66 w 122"/>
                <a:gd name="T5" fmla="*/ 42 h 230"/>
                <a:gd name="T6" fmla="*/ 88 w 122"/>
                <a:gd name="T7" fmla="*/ 63 h 230"/>
                <a:gd name="T8" fmla="*/ 103 w 122"/>
                <a:gd name="T9" fmla="*/ 85 h 230"/>
                <a:gd name="T10" fmla="*/ 114 w 122"/>
                <a:gd name="T11" fmla="*/ 105 h 230"/>
                <a:gd name="T12" fmla="*/ 119 w 122"/>
                <a:gd name="T13" fmla="*/ 125 h 230"/>
                <a:gd name="T14" fmla="*/ 122 w 122"/>
                <a:gd name="T15" fmla="*/ 144 h 230"/>
                <a:gd name="T16" fmla="*/ 119 w 122"/>
                <a:gd name="T17" fmla="*/ 162 h 230"/>
                <a:gd name="T18" fmla="*/ 116 w 122"/>
                <a:gd name="T19" fmla="*/ 179 h 230"/>
                <a:gd name="T20" fmla="*/ 110 w 122"/>
                <a:gd name="T21" fmla="*/ 194 h 230"/>
                <a:gd name="T22" fmla="*/ 104 w 122"/>
                <a:gd name="T23" fmla="*/ 206 h 230"/>
                <a:gd name="T24" fmla="*/ 97 w 122"/>
                <a:gd name="T25" fmla="*/ 217 h 230"/>
                <a:gd name="T26" fmla="*/ 92 w 122"/>
                <a:gd name="T27" fmla="*/ 225 h 230"/>
                <a:gd name="T28" fmla="*/ 87 w 122"/>
                <a:gd name="T29" fmla="*/ 230 h 230"/>
                <a:gd name="T30" fmla="*/ 0 w 122"/>
                <a:gd name="T3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230">
                  <a:moveTo>
                    <a:pt x="0" y="0"/>
                  </a:moveTo>
                  <a:lnTo>
                    <a:pt x="37" y="20"/>
                  </a:lnTo>
                  <a:lnTo>
                    <a:pt x="66" y="42"/>
                  </a:lnTo>
                  <a:lnTo>
                    <a:pt x="88" y="63"/>
                  </a:lnTo>
                  <a:lnTo>
                    <a:pt x="103" y="85"/>
                  </a:lnTo>
                  <a:lnTo>
                    <a:pt x="114" y="105"/>
                  </a:lnTo>
                  <a:lnTo>
                    <a:pt x="119" y="125"/>
                  </a:lnTo>
                  <a:lnTo>
                    <a:pt x="122" y="144"/>
                  </a:lnTo>
                  <a:lnTo>
                    <a:pt x="119" y="162"/>
                  </a:lnTo>
                  <a:lnTo>
                    <a:pt x="116" y="179"/>
                  </a:lnTo>
                  <a:lnTo>
                    <a:pt x="110" y="194"/>
                  </a:lnTo>
                  <a:lnTo>
                    <a:pt x="104" y="206"/>
                  </a:lnTo>
                  <a:lnTo>
                    <a:pt x="97" y="217"/>
                  </a:lnTo>
                  <a:lnTo>
                    <a:pt x="92" y="225"/>
                  </a:lnTo>
                  <a:lnTo>
                    <a:pt x="87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6" name="Freeform 64">
              <a:extLst>
                <a:ext uri="{FF2B5EF4-FFF2-40B4-BE49-F238E27FC236}">
                  <a16:creationId xmlns:a16="http://schemas.microsoft.com/office/drawing/2014/main" id="{CA275D4C-FB8C-783F-512F-8040515B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7425" y="4123592"/>
              <a:ext cx="165161" cy="238747"/>
            </a:xfrm>
            <a:custGeom>
              <a:avLst/>
              <a:gdLst>
                <a:gd name="T0" fmla="*/ 94 w 101"/>
                <a:gd name="T1" fmla="*/ 0 h 146"/>
                <a:gd name="T2" fmla="*/ 99 w 101"/>
                <a:gd name="T3" fmla="*/ 31 h 146"/>
                <a:gd name="T4" fmla="*/ 101 w 101"/>
                <a:gd name="T5" fmla="*/ 58 h 146"/>
                <a:gd name="T6" fmla="*/ 101 w 101"/>
                <a:gd name="T7" fmla="*/ 80 h 146"/>
                <a:gd name="T8" fmla="*/ 99 w 101"/>
                <a:gd name="T9" fmla="*/ 98 h 146"/>
                <a:gd name="T10" fmla="*/ 94 w 101"/>
                <a:gd name="T11" fmla="*/ 112 h 146"/>
                <a:gd name="T12" fmla="*/ 88 w 101"/>
                <a:gd name="T13" fmla="*/ 123 h 146"/>
                <a:gd name="T14" fmla="*/ 81 w 101"/>
                <a:gd name="T15" fmla="*/ 133 h 146"/>
                <a:gd name="T16" fmla="*/ 73 w 101"/>
                <a:gd name="T17" fmla="*/ 138 h 146"/>
                <a:gd name="T18" fmla="*/ 65 w 101"/>
                <a:gd name="T19" fmla="*/ 143 h 146"/>
                <a:gd name="T20" fmla="*/ 57 w 101"/>
                <a:gd name="T21" fmla="*/ 145 h 146"/>
                <a:gd name="T22" fmla="*/ 49 w 101"/>
                <a:gd name="T23" fmla="*/ 146 h 146"/>
                <a:gd name="T24" fmla="*/ 41 w 101"/>
                <a:gd name="T25" fmla="*/ 146 h 146"/>
                <a:gd name="T26" fmla="*/ 35 w 101"/>
                <a:gd name="T27" fmla="*/ 145 h 146"/>
                <a:gd name="T28" fmla="*/ 29 w 101"/>
                <a:gd name="T29" fmla="*/ 145 h 146"/>
                <a:gd name="T30" fmla="*/ 26 w 101"/>
                <a:gd name="T31" fmla="*/ 144 h 146"/>
                <a:gd name="T32" fmla="*/ 25 w 101"/>
                <a:gd name="T33" fmla="*/ 144 h 146"/>
                <a:gd name="T34" fmla="*/ 11 w 101"/>
                <a:gd name="T35" fmla="*/ 125 h 146"/>
                <a:gd name="T36" fmla="*/ 3 w 101"/>
                <a:gd name="T37" fmla="*/ 107 h 146"/>
                <a:gd name="T38" fmla="*/ 0 w 101"/>
                <a:gd name="T39" fmla="*/ 91 h 146"/>
                <a:gd name="T40" fmla="*/ 3 w 101"/>
                <a:gd name="T41" fmla="*/ 76 h 146"/>
                <a:gd name="T42" fmla="*/ 9 w 101"/>
                <a:gd name="T43" fmla="*/ 62 h 146"/>
                <a:gd name="T44" fmla="*/ 17 w 101"/>
                <a:gd name="T45" fmla="*/ 50 h 146"/>
                <a:gd name="T46" fmla="*/ 28 w 101"/>
                <a:gd name="T47" fmla="*/ 38 h 146"/>
                <a:gd name="T48" fmla="*/ 41 w 101"/>
                <a:gd name="T49" fmla="*/ 29 h 146"/>
                <a:gd name="T50" fmla="*/ 54 w 101"/>
                <a:gd name="T51" fmla="*/ 20 h 146"/>
                <a:gd name="T52" fmla="*/ 65 w 101"/>
                <a:gd name="T53" fmla="*/ 13 h 146"/>
                <a:gd name="T54" fmla="*/ 77 w 101"/>
                <a:gd name="T55" fmla="*/ 7 h 146"/>
                <a:gd name="T56" fmla="*/ 86 w 101"/>
                <a:gd name="T57" fmla="*/ 3 h 146"/>
                <a:gd name="T58" fmla="*/ 92 w 101"/>
                <a:gd name="T59" fmla="*/ 1 h 146"/>
                <a:gd name="T60" fmla="*/ 94 w 101"/>
                <a:gd name="T6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46">
                  <a:moveTo>
                    <a:pt x="94" y="0"/>
                  </a:moveTo>
                  <a:lnTo>
                    <a:pt x="99" y="31"/>
                  </a:lnTo>
                  <a:lnTo>
                    <a:pt x="101" y="58"/>
                  </a:lnTo>
                  <a:lnTo>
                    <a:pt x="101" y="80"/>
                  </a:lnTo>
                  <a:lnTo>
                    <a:pt x="99" y="98"/>
                  </a:lnTo>
                  <a:lnTo>
                    <a:pt x="94" y="112"/>
                  </a:lnTo>
                  <a:lnTo>
                    <a:pt x="88" y="123"/>
                  </a:lnTo>
                  <a:lnTo>
                    <a:pt x="81" y="133"/>
                  </a:lnTo>
                  <a:lnTo>
                    <a:pt x="73" y="138"/>
                  </a:lnTo>
                  <a:lnTo>
                    <a:pt x="65" y="143"/>
                  </a:lnTo>
                  <a:lnTo>
                    <a:pt x="57" y="145"/>
                  </a:lnTo>
                  <a:lnTo>
                    <a:pt x="49" y="146"/>
                  </a:lnTo>
                  <a:lnTo>
                    <a:pt x="41" y="146"/>
                  </a:lnTo>
                  <a:lnTo>
                    <a:pt x="35" y="145"/>
                  </a:lnTo>
                  <a:lnTo>
                    <a:pt x="29" y="145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11" y="125"/>
                  </a:lnTo>
                  <a:lnTo>
                    <a:pt x="3" y="107"/>
                  </a:lnTo>
                  <a:lnTo>
                    <a:pt x="0" y="91"/>
                  </a:lnTo>
                  <a:lnTo>
                    <a:pt x="3" y="76"/>
                  </a:lnTo>
                  <a:lnTo>
                    <a:pt x="9" y="62"/>
                  </a:lnTo>
                  <a:lnTo>
                    <a:pt x="17" y="50"/>
                  </a:lnTo>
                  <a:lnTo>
                    <a:pt x="28" y="38"/>
                  </a:lnTo>
                  <a:lnTo>
                    <a:pt x="41" y="29"/>
                  </a:lnTo>
                  <a:lnTo>
                    <a:pt x="54" y="20"/>
                  </a:lnTo>
                  <a:lnTo>
                    <a:pt x="65" y="13"/>
                  </a:lnTo>
                  <a:lnTo>
                    <a:pt x="77" y="7"/>
                  </a:lnTo>
                  <a:lnTo>
                    <a:pt x="86" y="3"/>
                  </a:lnTo>
                  <a:lnTo>
                    <a:pt x="92" y="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CC783627-4235-A49D-D1B8-148670B9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12" y="4126863"/>
              <a:ext cx="121009" cy="233842"/>
            </a:xfrm>
            <a:custGeom>
              <a:avLst/>
              <a:gdLst>
                <a:gd name="T0" fmla="*/ 66 w 74"/>
                <a:gd name="T1" fmla="*/ 0 h 143"/>
                <a:gd name="T2" fmla="*/ 72 w 74"/>
                <a:gd name="T3" fmla="*/ 31 h 143"/>
                <a:gd name="T4" fmla="*/ 74 w 74"/>
                <a:gd name="T5" fmla="*/ 59 h 143"/>
                <a:gd name="T6" fmla="*/ 73 w 74"/>
                <a:gd name="T7" fmla="*/ 81 h 143"/>
                <a:gd name="T8" fmla="*/ 71 w 74"/>
                <a:gd name="T9" fmla="*/ 98 h 143"/>
                <a:gd name="T10" fmla="*/ 66 w 74"/>
                <a:gd name="T11" fmla="*/ 112 h 143"/>
                <a:gd name="T12" fmla="*/ 60 w 74"/>
                <a:gd name="T13" fmla="*/ 124 h 143"/>
                <a:gd name="T14" fmla="*/ 52 w 74"/>
                <a:gd name="T15" fmla="*/ 132 h 143"/>
                <a:gd name="T16" fmla="*/ 44 w 74"/>
                <a:gd name="T17" fmla="*/ 138 h 143"/>
                <a:gd name="T18" fmla="*/ 36 w 74"/>
                <a:gd name="T19" fmla="*/ 141 h 143"/>
                <a:gd name="T20" fmla="*/ 28 w 74"/>
                <a:gd name="T21" fmla="*/ 142 h 143"/>
                <a:gd name="T22" fmla="*/ 19 w 74"/>
                <a:gd name="T23" fmla="*/ 143 h 143"/>
                <a:gd name="T24" fmla="*/ 12 w 74"/>
                <a:gd name="T25" fmla="*/ 143 h 143"/>
                <a:gd name="T26" fmla="*/ 5 w 74"/>
                <a:gd name="T27" fmla="*/ 142 h 143"/>
                <a:gd name="T28" fmla="*/ 0 w 74"/>
                <a:gd name="T29" fmla="*/ 142 h 143"/>
                <a:gd name="T30" fmla="*/ 66 w 74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43">
                  <a:moveTo>
                    <a:pt x="66" y="0"/>
                  </a:moveTo>
                  <a:lnTo>
                    <a:pt x="72" y="31"/>
                  </a:lnTo>
                  <a:lnTo>
                    <a:pt x="74" y="59"/>
                  </a:lnTo>
                  <a:lnTo>
                    <a:pt x="73" y="81"/>
                  </a:lnTo>
                  <a:lnTo>
                    <a:pt x="71" y="98"/>
                  </a:lnTo>
                  <a:lnTo>
                    <a:pt x="66" y="112"/>
                  </a:lnTo>
                  <a:lnTo>
                    <a:pt x="60" y="124"/>
                  </a:lnTo>
                  <a:lnTo>
                    <a:pt x="52" y="132"/>
                  </a:lnTo>
                  <a:lnTo>
                    <a:pt x="44" y="138"/>
                  </a:lnTo>
                  <a:lnTo>
                    <a:pt x="36" y="141"/>
                  </a:lnTo>
                  <a:lnTo>
                    <a:pt x="28" y="142"/>
                  </a:lnTo>
                  <a:lnTo>
                    <a:pt x="19" y="143"/>
                  </a:lnTo>
                  <a:lnTo>
                    <a:pt x="12" y="143"/>
                  </a:lnTo>
                  <a:lnTo>
                    <a:pt x="5" y="142"/>
                  </a:lnTo>
                  <a:lnTo>
                    <a:pt x="0" y="14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0162100E-F22D-FC0F-BD45-9A5137BD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708" y="2167830"/>
              <a:ext cx="206042" cy="322145"/>
            </a:xfrm>
            <a:custGeom>
              <a:avLst/>
              <a:gdLst>
                <a:gd name="T0" fmla="*/ 97 w 126"/>
                <a:gd name="T1" fmla="*/ 0 h 197"/>
                <a:gd name="T2" fmla="*/ 110 w 126"/>
                <a:gd name="T3" fmla="*/ 34 h 197"/>
                <a:gd name="T4" fmla="*/ 119 w 126"/>
                <a:gd name="T5" fmla="*/ 63 h 197"/>
                <a:gd name="T6" fmla="*/ 124 w 126"/>
                <a:gd name="T7" fmla="*/ 89 h 197"/>
                <a:gd name="T8" fmla="*/ 126 w 126"/>
                <a:gd name="T9" fmla="*/ 111 h 197"/>
                <a:gd name="T10" fmla="*/ 126 w 126"/>
                <a:gd name="T11" fmla="*/ 130 h 197"/>
                <a:gd name="T12" fmla="*/ 124 w 126"/>
                <a:gd name="T13" fmla="*/ 146 h 197"/>
                <a:gd name="T14" fmla="*/ 118 w 126"/>
                <a:gd name="T15" fmla="*/ 160 h 197"/>
                <a:gd name="T16" fmla="*/ 112 w 126"/>
                <a:gd name="T17" fmla="*/ 170 h 197"/>
                <a:gd name="T18" fmla="*/ 104 w 126"/>
                <a:gd name="T19" fmla="*/ 178 h 197"/>
                <a:gd name="T20" fmla="*/ 96 w 126"/>
                <a:gd name="T21" fmla="*/ 185 h 197"/>
                <a:gd name="T22" fmla="*/ 87 w 126"/>
                <a:gd name="T23" fmla="*/ 190 h 197"/>
                <a:gd name="T24" fmla="*/ 79 w 126"/>
                <a:gd name="T25" fmla="*/ 193 h 197"/>
                <a:gd name="T26" fmla="*/ 70 w 126"/>
                <a:gd name="T27" fmla="*/ 195 h 197"/>
                <a:gd name="T28" fmla="*/ 63 w 126"/>
                <a:gd name="T29" fmla="*/ 197 h 197"/>
                <a:gd name="T30" fmla="*/ 56 w 126"/>
                <a:gd name="T31" fmla="*/ 197 h 197"/>
                <a:gd name="T32" fmla="*/ 50 w 126"/>
                <a:gd name="T33" fmla="*/ 197 h 197"/>
                <a:gd name="T34" fmla="*/ 47 w 126"/>
                <a:gd name="T35" fmla="*/ 197 h 197"/>
                <a:gd name="T36" fmla="*/ 45 w 126"/>
                <a:gd name="T37" fmla="*/ 197 h 197"/>
                <a:gd name="T38" fmla="*/ 25 w 126"/>
                <a:gd name="T39" fmla="*/ 178 h 197"/>
                <a:gd name="T40" fmla="*/ 10 w 126"/>
                <a:gd name="T41" fmla="*/ 159 h 197"/>
                <a:gd name="T42" fmla="*/ 3 w 126"/>
                <a:gd name="T43" fmla="*/ 140 h 197"/>
                <a:gd name="T44" fmla="*/ 0 w 126"/>
                <a:gd name="T45" fmla="*/ 122 h 197"/>
                <a:gd name="T46" fmla="*/ 3 w 126"/>
                <a:gd name="T47" fmla="*/ 104 h 197"/>
                <a:gd name="T48" fmla="*/ 10 w 126"/>
                <a:gd name="T49" fmla="*/ 87 h 197"/>
                <a:gd name="T50" fmla="*/ 19 w 126"/>
                <a:gd name="T51" fmla="*/ 71 h 197"/>
                <a:gd name="T52" fmla="*/ 30 w 126"/>
                <a:gd name="T53" fmla="*/ 56 h 197"/>
                <a:gd name="T54" fmla="*/ 43 w 126"/>
                <a:gd name="T55" fmla="*/ 42 h 197"/>
                <a:gd name="T56" fmla="*/ 56 w 126"/>
                <a:gd name="T57" fmla="*/ 30 h 197"/>
                <a:gd name="T58" fmla="*/ 69 w 126"/>
                <a:gd name="T59" fmla="*/ 20 h 197"/>
                <a:gd name="T60" fmla="*/ 80 w 126"/>
                <a:gd name="T61" fmla="*/ 12 h 197"/>
                <a:gd name="T62" fmla="*/ 89 w 126"/>
                <a:gd name="T63" fmla="*/ 5 h 197"/>
                <a:gd name="T64" fmla="*/ 95 w 126"/>
                <a:gd name="T65" fmla="*/ 2 h 197"/>
                <a:gd name="T66" fmla="*/ 97 w 126"/>
                <a:gd name="T6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97">
                  <a:moveTo>
                    <a:pt x="97" y="0"/>
                  </a:moveTo>
                  <a:lnTo>
                    <a:pt x="110" y="34"/>
                  </a:lnTo>
                  <a:lnTo>
                    <a:pt x="119" y="63"/>
                  </a:lnTo>
                  <a:lnTo>
                    <a:pt x="124" y="89"/>
                  </a:lnTo>
                  <a:lnTo>
                    <a:pt x="126" y="111"/>
                  </a:lnTo>
                  <a:lnTo>
                    <a:pt x="126" y="130"/>
                  </a:lnTo>
                  <a:lnTo>
                    <a:pt x="124" y="146"/>
                  </a:lnTo>
                  <a:lnTo>
                    <a:pt x="118" y="160"/>
                  </a:lnTo>
                  <a:lnTo>
                    <a:pt x="112" y="170"/>
                  </a:lnTo>
                  <a:lnTo>
                    <a:pt x="104" y="178"/>
                  </a:lnTo>
                  <a:lnTo>
                    <a:pt x="96" y="185"/>
                  </a:lnTo>
                  <a:lnTo>
                    <a:pt x="87" y="190"/>
                  </a:lnTo>
                  <a:lnTo>
                    <a:pt x="79" y="193"/>
                  </a:lnTo>
                  <a:lnTo>
                    <a:pt x="70" y="195"/>
                  </a:lnTo>
                  <a:lnTo>
                    <a:pt x="63" y="197"/>
                  </a:lnTo>
                  <a:lnTo>
                    <a:pt x="56" y="197"/>
                  </a:lnTo>
                  <a:lnTo>
                    <a:pt x="50" y="197"/>
                  </a:lnTo>
                  <a:lnTo>
                    <a:pt x="47" y="197"/>
                  </a:lnTo>
                  <a:lnTo>
                    <a:pt x="45" y="197"/>
                  </a:lnTo>
                  <a:lnTo>
                    <a:pt x="25" y="178"/>
                  </a:lnTo>
                  <a:lnTo>
                    <a:pt x="10" y="159"/>
                  </a:lnTo>
                  <a:lnTo>
                    <a:pt x="3" y="140"/>
                  </a:lnTo>
                  <a:lnTo>
                    <a:pt x="0" y="122"/>
                  </a:lnTo>
                  <a:lnTo>
                    <a:pt x="3" y="104"/>
                  </a:lnTo>
                  <a:lnTo>
                    <a:pt x="10" y="87"/>
                  </a:lnTo>
                  <a:lnTo>
                    <a:pt x="19" y="71"/>
                  </a:lnTo>
                  <a:lnTo>
                    <a:pt x="30" y="56"/>
                  </a:lnTo>
                  <a:lnTo>
                    <a:pt x="43" y="42"/>
                  </a:lnTo>
                  <a:lnTo>
                    <a:pt x="56" y="30"/>
                  </a:lnTo>
                  <a:lnTo>
                    <a:pt x="69" y="20"/>
                  </a:lnTo>
                  <a:lnTo>
                    <a:pt x="80" y="12"/>
                  </a:lnTo>
                  <a:lnTo>
                    <a:pt x="89" y="5"/>
                  </a:lnTo>
                  <a:lnTo>
                    <a:pt x="95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38264143-D990-647E-161B-3130A8C3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34" y="2172735"/>
              <a:ext cx="127550" cy="313969"/>
            </a:xfrm>
            <a:custGeom>
              <a:avLst/>
              <a:gdLst>
                <a:gd name="T0" fmla="*/ 50 w 78"/>
                <a:gd name="T1" fmla="*/ 0 h 192"/>
                <a:gd name="T2" fmla="*/ 62 w 78"/>
                <a:gd name="T3" fmla="*/ 33 h 192"/>
                <a:gd name="T4" fmla="*/ 71 w 78"/>
                <a:gd name="T5" fmla="*/ 63 h 192"/>
                <a:gd name="T6" fmla="*/ 76 w 78"/>
                <a:gd name="T7" fmla="*/ 89 h 192"/>
                <a:gd name="T8" fmla="*/ 78 w 78"/>
                <a:gd name="T9" fmla="*/ 111 h 192"/>
                <a:gd name="T10" fmla="*/ 78 w 78"/>
                <a:gd name="T11" fmla="*/ 129 h 192"/>
                <a:gd name="T12" fmla="*/ 75 w 78"/>
                <a:gd name="T13" fmla="*/ 145 h 192"/>
                <a:gd name="T14" fmla="*/ 70 w 78"/>
                <a:gd name="T15" fmla="*/ 158 h 192"/>
                <a:gd name="T16" fmla="*/ 63 w 78"/>
                <a:gd name="T17" fmla="*/ 167 h 192"/>
                <a:gd name="T18" fmla="*/ 55 w 78"/>
                <a:gd name="T19" fmla="*/ 175 h 192"/>
                <a:gd name="T20" fmla="*/ 47 w 78"/>
                <a:gd name="T21" fmla="*/ 181 h 192"/>
                <a:gd name="T22" fmla="*/ 38 w 78"/>
                <a:gd name="T23" fmla="*/ 186 h 192"/>
                <a:gd name="T24" fmla="*/ 29 w 78"/>
                <a:gd name="T25" fmla="*/ 189 h 192"/>
                <a:gd name="T26" fmla="*/ 21 w 78"/>
                <a:gd name="T27" fmla="*/ 190 h 192"/>
                <a:gd name="T28" fmla="*/ 13 w 78"/>
                <a:gd name="T29" fmla="*/ 191 h 192"/>
                <a:gd name="T30" fmla="*/ 6 w 78"/>
                <a:gd name="T31" fmla="*/ 192 h 192"/>
                <a:gd name="T32" fmla="*/ 0 w 78"/>
                <a:gd name="T33" fmla="*/ 192 h 192"/>
                <a:gd name="T34" fmla="*/ 50 w 78"/>
                <a:gd name="T3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92">
                  <a:moveTo>
                    <a:pt x="50" y="0"/>
                  </a:moveTo>
                  <a:lnTo>
                    <a:pt x="62" y="33"/>
                  </a:lnTo>
                  <a:lnTo>
                    <a:pt x="71" y="63"/>
                  </a:lnTo>
                  <a:lnTo>
                    <a:pt x="76" y="89"/>
                  </a:lnTo>
                  <a:lnTo>
                    <a:pt x="78" y="111"/>
                  </a:lnTo>
                  <a:lnTo>
                    <a:pt x="78" y="129"/>
                  </a:lnTo>
                  <a:lnTo>
                    <a:pt x="75" y="145"/>
                  </a:lnTo>
                  <a:lnTo>
                    <a:pt x="70" y="158"/>
                  </a:lnTo>
                  <a:lnTo>
                    <a:pt x="63" y="167"/>
                  </a:lnTo>
                  <a:lnTo>
                    <a:pt x="55" y="175"/>
                  </a:lnTo>
                  <a:lnTo>
                    <a:pt x="47" y="181"/>
                  </a:lnTo>
                  <a:lnTo>
                    <a:pt x="38" y="186"/>
                  </a:lnTo>
                  <a:lnTo>
                    <a:pt x="29" y="189"/>
                  </a:lnTo>
                  <a:lnTo>
                    <a:pt x="21" y="190"/>
                  </a:lnTo>
                  <a:lnTo>
                    <a:pt x="13" y="191"/>
                  </a:lnTo>
                  <a:lnTo>
                    <a:pt x="6" y="192"/>
                  </a:lnTo>
                  <a:lnTo>
                    <a:pt x="0" y="1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1908D9A2-E733-0C13-A514-95DD3A66D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292" y="3994407"/>
              <a:ext cx="217489" cy="134091"/>
            </a:xfrm>
            <a:custGeom>
              <a:avLst/>
              <a:gdLst>
                <a:gd name="T0" fmla="*/ 92 w 133"/>
                <a:gd name="T1" fmla="*/ 0 h 82"/>
                <a:gd name="T2" fmla="*/ 103 w 133"/>
                <a:gd name="T3" fmla="*/ 2 h 82"/>
                <a:gd name="T4" fmla="*/ 111 w 133"/>
                <a:gd name="T5" fmla="*/ 6 h 82"/>
                <a:gd name="T6" fmla="*/ 118 w 133"/>
                <a:gd name="T7" fmla="*/ 12 h 82"/>
                <a:gd name="T8" fmla="*/ 123 w 133"/>
                <a:gd name="T9" fmla="*/ 18 h 82"/>
                <a:gd name="T10" fmla="*/ 127 w 133"/>
                <a:gd name="T11" fmla="*/ 25 h 82"/>
                <a:gd name="T12" fmla="*/ 130 w 133"/>
                <a:gd name="T13" fmla="*/ 30 h 82"/>
                <a:gd name="T14" fmla="*/ 131 w 133"/>
                <a:gd name="T15" fmla="*/ 36 h 82"/>
                <a:gd name="T16" fmla="*/ 133 w 133"/>
                <a:gd name="T17" fmla="*/ 40 h 82"/>
                <a:gd name="T18" fmla="*/ 133 w 133"/>
                <a:gd name="T19" fmla="*/ 41 h 82"/>
                <a:gd name="T20" fmla="*/ 122 w 133"/>
                <a:gd name="T21" fmla="*/ 59 h 82"/>
                <a:gd name="T22" fmla="*/ 112 w 133"/>
                <a:gd name="T23" fmla="*/ 72 h 82"/>
                <a:gd name="T24" fmla="*/ 99 w 133"/>
                <a:gd name="T25" fmla="*/ 79 h 82"/>
                <a:gd name="T26" fmla="*/ 85 w 133"/>
                <a:gd name="T27" fmla="*/ 82 h 82"/>
                <a:gd name="T28" fmla="*/ 71 w 133"/>
                <a:gd name="T29" fmla="*/ 82 h 82"/>
                <a:gd name="T30" fmla="*/ 59 w 133"/>
                <a:gd name="T31" fmla="*/ 79 h 82"/>
                <a:gd name="T32" fmla="*/ 45 w 133"/>
                <a:gd name="T33" fmla="*/ 73 h 82"/>
                <a:gd name="T34" fmla="*/ 33 w 133"/>
                <a:gd name="T35" fmla="*/ 66 h 82"/>
                <a:gd name="T36" fmla="*/ 22 w 133"/>
                <a:gd name="T37" fmla="*/ 59 h 82"/>
                <a:gd name="T38" fmla="*/ 12 w 133"/>
                <a:gd name="T39" fmla="*/ 52 h 82"/>
                <a:gd name="T40" fmla="*/ 6 w 133"/>
                <a:gd name="T41" fmla="*/ 47 h 82"/>
                <a:gd name="T42" fmla="*/ 1 w 133"/>
                <a:gd name="T43" fmla="*/ 42 h 82"/>
                <a:gd name="T44" fmla="*/ 0 w 133"/>
                <a:gd name="T45" fmla="*/ 41 h 82"/>
                <a:gd name="T46" fmla="*/ 24 w 133"/>
                <a:gd name="T47" fmla="*/ 24 h 82"/>
                <a:gd name="T48" fmla="*/ 45 w 133"/>
                <a:gd name="T49" fmla="*/ 12 h 82"/>
                <a:gd name="T50" fmla="*/ 63 w 133"/>
                <a:gd name="T51" fmla="*/ 4 h 82"/>
                <a:gd name="T52" fmla="*/ 78 w 133"/>
                <a:gd name="T53" fmla="*/ 0 h 82"/>
                <a:gd name="T54" fmla="*/ 92 w 133"/>
                <a:gd name="T5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3" h="82">
                  <a:moveTo>
                    <a:pt x="92" y="0"/>
                  </a:moveTo>
                  <a:lnTo>
                    <a:pt x="103" y="2"/>
                  </a:lnTo>
                  <a:lnTo>
                    <a:pt x="111" y="6"/>
                  </a:lnTo>
                  <a:lnTo>
                    <a:pt x="118" y="12"/>
                  </a:lnTo>
                  <a:lnTo>
                    <a:pt x="123" y="18"/>
                  </a:lnTo>
                  <a:lnTo>
                    <a:pt x="127" y="25"/>
                  </a:lnTo>
                  <a:lnTo>
                    <a:pt x="130" y="30"/>
                  </a:lnTo>
                  <a:lnTo>
                    <a:pt x="131" y="36"/>
                  </a:lnTo>
                  <a:lnTo>
                    <a:pt x="133" y="40"/>
                  </a:lnTo>
                  <a:lnTo>
                    <a:pt x="133" y="41"/>
                  </a:lnTo>
                  <a:lnTo>
                    <a:pt x="122" y="59"/>
                  </a:lnTo>
                  <a:lnTo>
                    <a:pt x="112" y="72"/>
                  </a:lnTo>
                  <a:lnTo>
                    <a:pt x="99" y="79"/>
                  </a:lnTo>
                  <a:lnTo>
                    <a:pt x="85" y="82"/>
                  </a:lnTo>
                  <a:lnTo>
                    <a:pt x="71" y="82"/>
                  </a:lnTo>
                  <a:lnTo>
                    <a:pt x="59" y="79"/>
                  </a:lnTo>
                  <a:lnTo>
                    <a:pt x="45" y="73"/>
                  </a:lnTo>
                  <a:lnTo>
                    <a:pt x="33" y="66"/>
                  </a:lnTo>
                  <a:lnTo>
                    <a:pt x="22" y="59"/>
                  </a:lnTo>
                  <a:lnTo>
                    <a:pt x="12" y="52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24" y="24"/>
                  </a:lnTo>
                  <a:lnTo>
                    <a:pt x="45" y="12"/>
                  </a:lnTo>
                  <a:lnTo>
                    <a:pt x="63" y="4"/>
                  </a:lnTo>
                  <a:lnTo>
                    <a:pt x="78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1" name="Freeform 69">
              <a:extLst>
                <a:ext uri="{FF2B5EF4-FFF2-40B4-BE49-F238E27FC236}">
                  <a16:creationId xmlns:a16="http://schemas.microsoft.com/office/drawing/2014/main" id="{441BE9A9-2A8D-4D82-FF94-F9286D631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927" y="3992772"/>
              <a:ext cx="212583" cy="67046"/>
            </a:xfrm>
            <a:custGeom>
              <a:avLst/>
              <a:gdLst>
                <a:gd name="T0" fmla="*/ 89 w 130"/>
                <a:gd name="T1" fmla="*/ 0 h 41"/>
                <a:gd name="T2" fmla="*/ 99 w 130"/>
                <a:gd name="T3" fmla="*/ 1 h 41"/>
                <a:gd name="T4" fmla="*/ 107 w 130"/>
                <a:gd name="T5" fmla="*/ 6 h 41"/>
                <a:gd name="T6" fmla="*/ 114 w 130"/>
                <a:gd name="T7" fmla="*/ 11 h 41"/>
                <a:gd name="T8" fmla="*/ 120 w 130"/>
                <a:gd name="T9" fmla="*/ 16 h 41"/>
                <a:gd name="T10" fmla="*/ 123 w 130"/>
                <a:gd name="T11" fmla="*/ 23 h 41"/>
                <a:gd name="T12" fmla="*/ 127 w 130"/>
                <a:gd name="T13" fmla="*/ 29 h 41"/>
                <a:gd name="T14" fmla="*/ 129 w 130"/>
                <a:gd name="T15" fmla="*/ 35 h 41"/>
                <a:gd name="T16" fmla="*/ 130 w 130"/>
                <a:gd name="T17" fmla="*/ 40 h 41"/>
                <a:gd name="T18" fmla="*/ 0 w 130"/>
                <a:gd name="T19" fmla="*/ 41 h 41"/>
                <a:gd name="T20" fmla="*/ 23 w 130"/>
                <a:gd name="T21" fmla="*/ 25 h 41"/>
                <a:gd name="T22" fmla="*/ 44 w 130"/>
                <a:gd name="T23" fmla="*/ 12 h 41"/>
                <a:gd name="T24" fmla="*/ 61 w 130"/>
                <a:gd name="T25" fmla="*/ 5 h 41"/>
                <a:gd name="T26" fmla="*/ 76 w 130"/>
                <a:gd name="T27" fmla="*/ 1 h 41"/>
                <a:gd name="T28" fmla="*/ 89 w 130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41">
                  <a:moveTo>
                    <a:pt x="89" y="0"/>
                  </a:moveTo>
                  <a:lnTo>
                    <a:pt x="99" y="1"/>
                  </a:lnTo>
                  <a:lnTo>
                    <a:pt x="107" y="6"/>
                  </a:lnTo>
                  <a:lnTo>
                    <a:pt x="114" y="11"/>
                  </a:lnTo>
                  <a:lnTo>
                    <a:pt x="120" y="16"/>
                  </a:lnTo>
                  <a:lnTo>
                    <a:pt x="123" y="23"/>
                  </a:lnTo>
                  <a:lnTo>
                    <a:pt x="127" y="29"/>
                  </a:lnTo>
                  <a:lnTo>
                    <a:pt x="129" y="35"/>
                  </a:lnTo>
                  <a:lnTo>
                    <a:pt x="130" y="40"/>
                  </a:lnTo>
                  <a:lnTo>
                    <a:pt x="0" y="41"/>
                  </a:lnTo>
                  <a:lnTo>
                    <a:pt x="23" y="25"/>
                  </a:lnTo>
                  <a:lnTo>
                    <a:pt x="44" y="12"/>
                  </a:lnTo>
                  <a:lnTo>
                    <a:pt x="61" y="5"/>
                  </a:lnTo>
                  <a:lnTo>
                    <a:pt x="76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330DB463-448F-6D7F-A015-3B597FA51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687" y="3304330"/>
              <a:ext cx="209312" cy="135726"/>
            </a:xfrm>
            <a:custGeom>
              <a:avLst/>
              <a:gdLst>
                <a:gd name="T0" fmla="*/ 46 w 128"/>
                <a:gd name="T1" fmla="*/ 0 h 83"/>
                <a:gd name="T2" fmla="*/ 61 w 128"/>
                <a:gd name="T3" fmla="*/ 2 h 83"/>
                <a:gd name="T4" fmla="*/ 75 w 128"/>
                <a:gd name="T5" fmla="*/ 8 h 83"/>
                <a:gd name="T6" fmla="*/ 87 w 128"/>
                <a:gd name="T7" fmla="*/ 16 h 83"/>
                <a:gd name="T8" fmla="*/ 98 w 128"/>
                <a:gd name="T9" fmla="*/ 27 h 83"/>
                <a:gd name="T10" fmla="*/ 108 w 128"/>
                <a:gd name="T11" fmla="*/ 37 h 83"/>
                <a:gd name="T12" fmla="*/ 116 w 128"/>
                <a:gd name="T13" fmla="*/ 47 h 83"/>
                <a:gd name="T14" fmla="*/ 122 w 128"/>
                <a:gd name="T15" fmla="*/ 57 h 83"/>
                <a:gd name="T16" fmla="*/ 127 w 128"/>
                <a:gd name="T17" fmla="*/ 62 h 83"/>
                <a:gd name="T18" fmla="*/ 128 w 128"/>
                <a:gd name="T19" fmla="*/ 65 h 83"/>
                <a:gd name="T20" fmla="*/ 100 w 128"/>
                <a:gd name="T21" fmla="*/ 75 h 83"/>
                <a:gd name="T22" fmla="*/ 76 w 128"/>
                <a:gd name="T23" fmla="*/ 81 h 83"/>
                <a:gd name="T24" fmla="*/ 57 w 128"/>
                <a:gd name="T25" fmla="*/ 83 h 83"/>
                <a:gd name="T26" fmla="*/ 41 w 128"/>
                <a:gd name="T27" fmla="*/ 82 h 83"/>
                <a:gd name="T28" fmla="*/ 29 w 128"/>
                <a:gd name="T29" fmla="*/ 80 h 83"/>
                <a:gd name="T30" fmla="*/ 18 w 128"/>
                <a:gd name="T31" fmla="*/ 74 h 83"/>
                <a:gd name="T32" fmla="*/ 11 w 128"/>
                <a:gd name="T33" fmla="*/ 68 h 83"/>
                <a:gd name="T34" fmla="*/ 5 w 128"/>
                <a:gd name="T35" fmla="*/ 61 h 83"/>
                <a:gd name="T36" fmla="*/ 2 w 128"/>
                <a:gd name="T37" fmla="*/ 53 h 83"/>
                <a:gd name="T38" fmla="*/ 1 w 128"/>
                <a:gd name="T39" fmla="*/ 46 h 83"/>
                <a:gd name="T40" fmla="*/ 0 w 128"/>
                <a:gd name="T41" fmla="*/ 39 h 83"/>
                <a:gd name="T42" fmla="*/ 0 w 128"/>
                <a:gd name="T43" fmla="*/ 35 h 83"/>
                <a:gd name="T44" fmla="*/ 0 w 128"/>
                <a:gd name="T45" fmla="*/ 31 h 83"/>
                <a:gd name="T46" fmla="*/ 0 w 128"/>
                <a:gd name="T47" fmla="*/ 29 h 83"/>
                <a:gd name="T48" fmla="*/ 15 w 128"/>
                <a:gd name="T49" fmla="*/ 13 h 83"/>
                <a:gd name="T50" fmla="*/ 31 w 128"/>
                <a:gd name="T51" fmla="*/ 4 h 83"/>
                <a:gd name="T52" fmla="*/ 46 w 128"/>
                <a:gd name="T5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83">
                  <a:moveTo>
                    <a:pt x="46" y="0"/>
                  </a:moveTo>
                  <a:lnTo>
                    <a:pt x="61" y="2"/>
                  </a:lnTo>
                  <a:lnTo>
                    <a:pt x="75" y="8"/>
                  </a:lnTo>
                  <a:lnTo>
                    <a:pt x="87" y="16"/>
                  </a:lnTo>
                  <a:lnTo>
                    <a:pt x="98" y="27"/>
                  </a:lnTo>
                  <a:lnTo>
                    <a:pt x="108" y="37"/>
                  </a:lnTo>
                  <a:lnTo>
                    <a:pt x="116" y="47"/>
                  </a:lnTo>
                  <a:lnTo>
                    <a:pt x="122" y="57"/>
                  </a:lnTo>
                  <a:lnTo>
                    <a:pt x="127" y="62"/>
                  </a:lnTo>
                  <a:lnTo>
                    <a:pt x="128" y="65"/>
                  </a:lnTo>
                  <a:lnTo>
                    <a:pt x="100" y="75"/>
                  </a:lnTo>
                  <a:lnTo>
                    <a:pt x="76" y="81"/>
                  </a:lnTo>
                  <a:lnTo>
                    <a:pt x="57" y="83"/>
                  </a:lnTo>
                  <a:lnTo>
                    <a:pt x="41" y="82"/>
                  </a:lnTo>
                  <a:lnTo>
                    <a:pt x="29" y="80"/>
                  </a:lnTo>
                  <a:lnTo>
                    <a:pt x="18" y="74"/>
                  </a:lnTo>
                  <a:lnTo>
                    <a:pt x="11" y="68"/>
                  </a:lnTo>
                  <a:lnTo>
                    <a:pt x="5" y="61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5" y="13"/>
                  </a:lnTo>
                  <a:lnTo>
                    <a:pt x="31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17064116-40B9-1AFB-1704-12058A73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687" y="3356658"/>
              <a:ext cx="207678" cy="83398"/>
            </a:xfrm>
            <a:custGeom>
              <a:avLst/>
              <a:gdLst>
                <a:gd name="T0" fmla="*/ 0 w 127"/>
                <a:gd name="T1" fmla="*/ 0 h 51"/>
                <a:gd name="T2" fmla="*/ 127 w 127"/>
                <a:gd name="T3" fmla="*/ 33 h 51"/>
                <a:gd name="T4" fmla="*/ 99 w 127"/>
                <a:gd name="T5" fmla="*/ 43 h 51"/>
                <a:gd name="T6" fmla="*/ 76 w 127"/>
                <a:gd name="T7" fmla="*/ 49 h 51"/>
                <a:gd name="T8" fmla="*/ 57 w 127"/>
                <a:gd name="T9" fmla="*/ 51 h 51"/>
                <a:gd name="T10" fmla="*/ 42 w 127"/>
                <a:gd name="T11" fmla="*/ 51 h 51"/>
                <a:gd name="T12" fmla="*/ 30 w 127"/>
                <a:gd name="T13" fmla="*/ 49 h 51"/>
                <a:gd name="T14" fmla="*/ 20 w 127"/>
                <a:gd name="T15" fmla="*/ 44 h 51"/>
                <a:gd name="T16" fmla="*/ 14 w 127"/>
                <a:gd name="T17" fmla="*/ 39 h 51"/>
                <a:gd name="T18" fmla="*/ 8 w 127"/>
                <a:gd name="T19" fmla="*/ 32 h 51"/>
                <a:gd name="T20" fmla="*/ 4 w 127"/>
                <a:gd name="T21" fmla="*/ 25 h 51"/>
                <a:gd name="T22" fmla="*/ 2 w 127"/>
                <a:gd name="T23" fmla="*/ 17 h 51"/>
                <a:gd name="T24" fmla="*/ 1 w 127"/>
                <a:gd name="T25" fmla="*/ 11 h 51"/>
                <a:gd name="T26" fmla="*/ 1 w 127"/>
                <a:gd name="T27" fmla="*/ 4 h 51"/>
                <a:gd name="T28" fmla="*/ 0 w 127"/>
                <a:gd name="T2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51">
                  <a:moveTo>
                    <a:pt x="0" y="0"/>
                  </a:moveTo>
                  <a:lnTo>
                    <a:pt x="127" y="33"/>
                  </a:lnTo>
                  <a:lnTo>
                    <a:pt x="99" y="43"/>
                  </a:lnTo>
                  <a:lnTo>
                    <a:pt x="76" y="49"/>
                  </a:lnTo>
                  <a:lnTo>
                    <a:pt x="57" y="51"/>
                  </a:lnTo>
                  <a:lnTo>
                    <a:pt x="42" y="51"/>
                  </a:lnTo>
                  <a:lnTo>
                    <a:pt x="30" y="49"/>
                  </a:lnTo>
                  <a:lnTo>
                    <a:pt x="20" y="44"/>
                  </a:lnTo>
                  <a:lnTo>
                    <a:pt x="14" y="39"/>
                  </a:lnTo>
                  <a:lnTo>
                    <a:pt x="8" y="32"/>
                  </a:lnTo>
                  <a:lnTo>
                    <a:pt x="4" y="25"/>
                  </a:lnTo>
                  <a:lnTo>
                    <a:pt x="2" y="17"/>
                  </a:lnTo>
                  <a:lnTo>
                    <a:pt x="1" y="11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4" name="Freeform 72">
              <a:extLst>
                <a:ext uri="{FF2B5EF4-FFF2-40B4-BE49-F238E27FC236}">
                  <a16:creationId xmlns:a16="http://schemas.microsoft.com/office/drawing/2014/main" id="{F1B2C86C-0ABE-B018-AF2A-8A66DCB50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916" y="2560291"/>
              <a:ext cx="340133" cy="328686"/>
            </a:xfrm>
            <a:custGeom>
              <a:avLst/>
              <a:gdLst>
                <a:gd name="T0" fmla="*/ 208 w 208"/>
                <a:gd name="T1" fmla="*/ 0 h 201"/>
                <a:gd name="T2" fmla="*/ 201 w 208"/>
                <a:gd name="T3" fmla="*/ 42 h 201"/>
                <a:gd name="T4" fmla="*/ 192 w 208"/>
                <a:gd name="T5" fmla="*/ 77 h 201"/>
                <a:gd name="T6" fmla="*/ 180 w 208"/>
                <a:gd name="T7" fmla="*/ 107 h 201"/>
                <a:gd name="T8" fmla="*/ 167 w 208"/>
                <a:gd name="T9" fmla="*/ 131 h 201"/>
                <a:gd name="T10" fmla="*/ 152 w 208"/>
                <a:gd name="T11" fmla="*/ 150 h 201"/>
                <a:gd name="T12" fmla="*/ 137 w 208"/>
                <a:gd name="T13" fmla="*/ 167 h 201"/>
                <a:gd name="T14" fmla="*/ 121 w 208"/>
                <a:gd name="T15" fmla="*/ 179 h 201"/>
                <a:gd name="T16" fmla="*/ 105 w 208"/>
                <a:gd name="T17" fmla="*/ 189 h 201"/>
                <a:gd name="T18" fmla="*/ 90 w 208"/>
                <a:gd name="T19" fmla="*/ 195 h 201"/>
                <a:gd name="T20" fmla="*/ 74 w 208"/>
                <a:gd name="T21" fmla="*/ 199 h 201"/>
                <a:gd name="T22" fmla="*/ 60 w 208"/>
                <a:gd name="T23" fmla="*/ 201 h 201"/>
                <a:gd name="T24" fmla="*/ 46 w 208"/>
                <a:gd name="T25" fmla="*/ 201 h 201"/>
                <a:gd name="T26" fmla="*/ 35 w 208"/>
                <a:gd name="T27" fmla="*/ 201 h 201"/>
                <a:gd name="T28" fmla="*/ 24 w 208"/>
                <a:gd name="T29" fmla="*/ 200 h 201"/>
                <a:gd name="T30" fmla="*/ 17 w 208"/>
                <a:gd name="T31" fmla="*/ 199 h 201"/>
                <a:gd name="T32" fmla="*/ 13 w 208"/>
                <a:gd name="T33" fmla="*/ 198 h 201"/>
                <a:gd name="T34" fmla="*/ 10 w 208"/>
                <a:gd name="T35" fmla="*/ 197 h 201"/>
                <a:gd name="T36" fmla="*/ 2 w 208"/>
                <a:gd name="T37" fmla="*/ 172 h 201"/>
                <a:gd name="T38" fmla="*/ 0 w 208"/>
                <a:gd name="T39" fmla="*/ 149 h 201"/>
                <a:gd name="T40" fmla="*/ 1 w 208"/>
                <a:gd name="T41" fmla="*/ 129 h 201"/>
                <a:gd name="T42" fmla="*/ 8 w 208"/>
                <a:gd name="T43" fmla="*/ 110 h 201"/>
                <a:gd name="T44" fmla="*/ 18 w 208"/>
                <a:gd name="T45" fmla="*/ 93 h 201"/>
                <a:gd name="T46" fmla="*/ 31 w 208"/>
                <a:gd name="T47" fmla="*/ 77 h 201"/>
                <a:gd name="T48" fmla="*/ 47 w 208"/>
                <a:gd name="T49" fmla="*/ 64 h 201"/>
                <a:gd name="T50" fmla="*/ 65 w 208"/>
                <a:gd name="T51" fmla="*/ 51 h 201"/>
                <a:gd name="T52" fmla="*/ 83 w 208"/>
                <a:gd name="T53" fmla="*/ 41 h 201"/>
                <a:gd name="T54" fmla="*/ 103 w 208"/>
                <a:gd name="T55" fmla="*/ 32 h 201"/>
                <a:gd name="T56" fmla="*/ 122 w 208"/>
                <a:gd name="T57" fmla="*/ 24 h 201"/>
                <a:gd name="T58" fmla="*/ 141 w 208"/>
                <a:gd name="T59" fmla="*/ 17 h 201"/>
                <a:gd name="T60" fmla="*/ 158 w 208"/>
                <a:gd name="T61" fmla="*/ 12 h 201"/>
                <a:gd name="T62" fmla="*/ 174 w 208"/>
                <a:gd name="T63" fmla="*/ 7 h 201"/>
                <a:gd name="T64" fmla="*/ 188 w 208"/>
                <a:gd name="T65" fmla="*/ 4 h 201"/>
                <a:gd name="T66" fmla="*/ 199 w 208"/>
                <a:gd name="T67" fmla="*/ 3 h 201"/>
                <a:gd name="T68" fmla="*/ 206 w 208"/>
                <a:gd name="T69" fmla="*/ 0 h 201"/>
                <a:gd name="T70" fmla="*/ 208 w 208"/>
                <a:gd name="T7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1">
                  <a:moveTo>
                    <a:pt x="208" y="0"/>
                  </a:moveTo>
                  <a:lnTo>
                    <a:pt x="201" y="42"/>
                  </a:lnTo>
                  <a:lnTo>
                    <a:pt x="192" y="77"/>
                  </a:lnTo>
                  <a:lnTo>
                    <a:pt x="180" y="107"/>
                  </a:lnTo>
                  <a:lnTo>
                    <a:pt x="167" y="131"/>
                  </a:lnTo>
                  <a:lnTo>
                    <a:pt x="152" y="150"/>
                  </a:lnTo>
                  <a:lnTo>
                    <a:pt x="137" y="167"/>
                  </a:lnTo>
                  <a:lnTo>
                    <a:pt x="121" y="179"/>
                  </a:lnTo>
                  <a:lnTo>
                    <a:pt x="105" y="189"/>
                  </a:lnTo>
                  <a:lnTo>
                    <a:pt x="90" y="195"/>
                  </a:lnTo>
                  <a:lnTo>
                    <a:pt x="74" y="199"/>
                  </a:lnTo>
                  <a:lnTo>
                    <a:pt x="60" y="201"/>
                  </a:lnTo>
                  <a:lnTo>
                    <a:pt x="46" y="201"/>
                  </a:lnTo>
                  <a:lnTo>
                    <a:pt x="35" y="201"/>
                  </a:lnTo>
                  <a:lnTo>
                    <a:pt x="24" y="200"/>
                  </a:lnTo>
                  <a:lnTo>
                    <a:pt x="17" y="199"/>
                  </a:lnTo>
                  <a:lnTo>
                    <a:pt x="13" y="198"/>
                  </a:lnTo>
                  <a:lnTo>
                    <a:pt x="10" y="197"/>
                  </a:lnTo>
                  <a:lnTo>
                    <a:pt x="2" y="172"/>
                  </a:lnTo>
                  <a:lnTo>
                    <a:pt x="0" y="149"/>
                  </a:lnTo>
                  <a:lnTo>
                    <a:pt x="1" y="129"/>
                  </a:lnTo>
                  <a:lnTo>
                    <a:pt x="8" y="110"/>
                  </a:lnTo>
                  <a:lnTo>
                    <a:pt x="18" y="93"/>
                  </a:lnTo>
                  <a:lnTo>
                    <a:pt x="31" y="77"/>
                  </a:lnTo>
                  <a:lnTo>
                    <a:pt x="47" y="64"/>
                  </a:lnTo>
                  <a:lnTo>
                    <a:pt x="65" y="51"/>
                  </a:lnTo>
                  <a:lnTo>
                    <a:pt x="83" y="41"/>
                  </a:lnTo>
                  <a:lnTo>
                    <a:pt x="103" y="32"/>
                  </a:lnTo>
                  <a:lnTo>
                    <a:pt x="122" y="24"/>
                  </a:lnTo>
                  <a:lnTo>
                    <a:pt x="141" y="17"/>
                  </a:lnTo>
                  <a:lnTo>
                    <a:pt x="158" y="12"/>
                  </a:lnTo>
                  <a:lnTo>
                    <a:pt x="174" y="7"/>
                  </a:lnTo>
                  <a:lnTo>
                    <a:pt x="188" y="4"/>
                  </a:lnTo>
                  <a:lnTo>
                    <a:pt x="199" y="3"/>
                  </a:lnTo>
                  <a:lnTo>
                    <a:pt x="206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5" name="Freeform 73">
              <a:extLst>
                <a:ext uri="{FF2B5EF4-FFF2-40B4-BE49-F238E27FC236}">
                  <a16:creationId xmlns:a16="http://schemas.microsoft.com/office/drawing/2014/main" id="{7AD7FEC6-6C54-3DAB-F7F6-2D9D570E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446" y="2566832"/>
              <a:ext cx="313969" cy="327051"/>
            </a:xfrm>
            <a:custGeom>
              <a:avLst/>
              <a:gdLst>
                <a:gd name="T0" fmla="*/ 192 w 192"/>
                <a:gd name="T1" fmla="*/ 0 h 200"/>
                <a:gd name="T2" fmla="*/ 185 w 192"/>
                <a:gd name="T3" fmla="*/ 39 h 200"/>
                <a:gd name="T4" fmla="*/ 177 w 192"/>
                <a:gd name="T5" fmla="*/ 73 h 200"/>
                <a:gd name="T6" fmla="*/ 165 w 192"/>
                <a:gd name="T7" fmla="*/ 101 h 200"/>
                <a:gd name="T8" fmla="*/ 154 w 192"/>
                <a:gd name="T9" fmla="*/ 126 h 200"/>
                <a:gd name="T10" fmla="*/ 140 w 192"/>
                <a:gd name="T11" fmla="*/ 146 h 200"/>
                <a:gd name="T12" fmla="*/ 125 w 192"/>
                <a:gd name="T13" fmla="*/ 163 h 200"/>
                <a:gd name="T14" fmla="*/ 110 w 192"/>
                <a:gd name="T15" fmla="*/ 175 h 200"/>
                <a:gd name="T16" fmla="*/ 95 w 192"/>
                <a:gd name="T17" fmla="*/ 185 h 200"/>
                <a:gd name="T18" fmla="*/ 79 w 192"/>
                <a:gd name="T19" fmla="*/ 191 h 200"/>
                <a:gd name="T20" fmla="*/ 63 w 192"/>
                <a:gd name="T21" fmla="*/ 196 h 200"/>
                <a:gd name="T22" fmla="*/ 50 w 192"/>
                <a:gd name="T23" fmla="*/ 198 h 200"/>
                <a:gd name="T24" fmla="*/ 36 w 192"/>
                <a:gd name="T25" fmla="*/ 200 h 200"/>
                <a:gd name="T26" fmla="*/ 24 w 192"/>
                <a:gd name="T27" fmla="*/ 200 h 200"/>
                <a:gd name="T28" fmla="*/ 14 w 192"/>
                <a:gd name="T29" fmla="*/ 198 h 200"/>
                <a:gd name="T30" fmla="*/ 6 w 192"/>
                <a:gd name="T31" fmla="*/ 196 h 200"/>
                <a:gd name="T32" fmla="*/ 0 w 192"/>
                <a:gd name="T33" fmla="*/ 195 h 200"/>
                <a:gd name="T34" fmla="*/ 192 w 192"/>
                <a:gd name="T3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200">
                  <a:moveTo>
                    <a:pt x="192" y="0"/>
                  </a:moveTo>
                  <a:lnTo>
                    <a:pt x="185" y="39"/>
                  </a:lnTo>
                  <a:lnTo>
                    <a:pt x="177" y="73"/>
                  </a:lnTo>
                  <a:lnTo>
                    <a:pt x="165" y="101"/>
                  </a:lnTo>
                  <a:lnTo>
                    <a:pt x="154" y="126"/>
                  </a:lnTo>
                  <a:lnTo>
                    <a:pt x="140" y="146"/>
                  </a:lnTo>
                  <a:lnTo>
                    <a:pt x="125" y="163"/>
                  </a:lnTo>
                  <a:lnTo>
                    <a:pt x="110" y="175"/>
                  </a:lnTo>
                  <a:lnTo>
                    <a:pt x="95" y="185"/>
                  </a:lnTo>
                  <a:lnTo>
                    <a:pt x="79" y="191"/>
                  </a:lnTo>
                  <a:lnTo>
                    <a:pt x="63" y="196"/>
                  </a:lnTo>
                  <a:lnTo>
                    <a:pt x="50" y="198"/>
                  </a:lnTo>
                  <a:lnTo>
                    <a:pt x="36" y="200"/>
                  </a:lnTo>
                  <a:lnTo>
                    <a:pt x="24" y="200"/>
                  </a:lnTo>
                  <a:lnTo>
                    <a:pt x="14" y="198"/>
                  </a:lnTo>
                  <a:lnTo>
                    <a:pt x="6" y="196"/>
                  </a:lnTo>
                  <a:lnTo>
                    <a:pt x="0" y="19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6" name="Freeform 74">
              <a:extLst>
                <a:ext uri="{FF2B5EF4-FFF2-40B4-BE49-F238E27FC236}">
                  <a16:creationId xmlns:a16="http://schemas.microsoft.com/office/drawing/2014/main" id="{30BD8146-4AE5-866A-CABB-91FB6F43A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115" y="4076169"/>
              <a:ext cx="232206" cy="451330"/>
            </a:xfrm>
            <a:custGeom>
              <a:avLst/>
              <a:gdLst>
                <a:gd name="T0" fmla="*/ 91 w 142"/>
                <a:gd name="T1" fmla="*/ 0 h 276"/>
                <a:gd name="T2" fmla="*/ 111 w 142"/>
                <a:gd name="T3" fmla="*/ 35 h 276"/>
                <a:gd name="T4" fmla="*/ 125 w 142"/>
                <a:gd name="T5" fmla="*/ 66 h 276"/>
                <a:gd name="T6" fmla="*/ 134 w 142"/>
                <a:gd name="T7" fmla="*/ 95 h 276"/>
                <a:gd name="T8" fmla="*/ 140 w 142"/>
                <a:gd name="T9" fmla="*/ 121 h 276"/>
                <a:gd name="T10" fmla="*/ 142 w 142"/>
                <a:gd name="T11" fmla="*/ 145 h 276"/>
                <a:gd name="T12" fmla="*/ 141 w 142"/>
                <a:gd name="T13" fmla="*/ 166 h 276"/>
                <a:gd name="T14" fmla="*/ 137 w 142"/>
                <a:gd name="T15" fmla="*/ 186 h 276"/>
                <a:gd name="T16" fmla="*/ 130 w 142"/>
                <a:gd name="T17" fmla="*/ 203 h 276"/>
                <a:gd name="T18" fmla="*/ 123 w 142"/>
                <a:gd name="T19" fmla="*/ 218 h 276"/>
                <a:gd name="T20" fmla="*/ 115 w 142"/>
                <a:gd name="T21" fmla="*/ 231 h 276"/>
                <a:gd name="T22" fmla="*/ 105 w 142"/>
                <a:gd name="T23" fmla="*/ 242 h 276"/>
                <a:gd name="T24" fmla="*/ 96 w 142"/>
                <a:gd name="T25" fmla="*/ 252 h 276"/>
                <a:gd name="T26" fmla="*/ 86 w 142"/>
                <a:gd name="T27" fmla="*/ 260 h 276"/>
                <a:gd name="T28" fmla="*/ 77 w 142"/>
                <a:gd name="T29" fmla="*/ 265 h 276"/>
                <a:gd name="T30" fmla="*/ 70 w 142"/>
                <a:gd name="T31" fmla="*/ 270 h 276"/>
                <a:gd name="T32" fmla="*/ 63 w 142"/>
                <a:gd name="T33" fmla="*/ 274 h 276"/>
                <a:gd name="T34" fmla="*/ 60 w 142"/>
                <a:gd name="T35" fmla="*/ 275 h 276"/>
                <a:gd name="T36" fmla="*/ 59 w 142"/>
                <a:gd name="T37" fmla="*/ 276 h 276"/>
                <a:gd name="T38" fmla="*/ 37 w 142"/>
                <a:gd name="T39" fmla="*/ 261 h 276"/>
                <a:gd name="T40" fmla="*/ 19 w 142"/>
                <a:gd name="T41" fmla="*/ 246 h 276"/>
                <a:gd name="T42" fmla="*/ 9 w 142"/>
                <a:gd name="T43" fmla="*/ 227 h 276"/>
                <a:gd name="T44" fmla="*/ 2 w 142"/>
                <a:gd name="T45" fmla="*/ 209 h 276"/>
                <a:gd name="T46" fmla="*/ 0 w 142"/>
                <a:gd name="T47" fmla="*/ 189 h 276"/>
                <a:gd name="T48" fmla="*/ 0 w 142"/>
                <a:gd name="T49" fmla="*/ 169 h 276"/>
                <a:gd name="T50" fmla="*/ 4 w 142"/>
                <a:gd name="T51" fmla="*/ 149 h 276"/>
                <a:gd name="T52" fmla="*/ 10 w 142"/>
                <a:gd name="T53" fmla="*/ 128 h 276"/>
                <a:gd name="T54" fmla="*/ 18 w 142"/>
                <a:gd name="T55" fmla="*/ 109 h 276"/>
                <a:gd name="T56" fmla="*/ 28 w 142"/>
                <a:gd name="T57" fmla="*/ 89 h 276"/>
                <a:gd name="T58" fmla="*/ 38 w 142"/>
                <a:gd name="T59" fmla="*/ 70 h 276"/>
                <a:gd name="T60" fmla="*/ 49 w 142"/>
                <a:gd name="T61" fmla="*/ 54 h 276"/>
                <a:gd name="T62" fmla="*/ 60 w 142"/>
                <a:gd name="T63" fmla="*/ 38 h 276"/>
                <a:gd name="T64" fmla="*/ 70 w 142"/>
                <a:gd name="T65" fmla="*/ 25 h 276"/>
                <a:gd name="T66" fmla="*/ 78 w 142"/>
                <a:gd name="T67" fmla="*/ 15 h 276"/>
                <a:gd name="T68" fmla="*/ 85 w 142"/>
                <a:gd name="T69" fmla="*/ 7 h 276"/>
                <a:gd name="T70" fmla="*/ 90 w 142"/>
                <a:gd name="T71" fmla="*/ 1 h 276"/>
                <a:gd name="T72" fmla="*/ 91 w 142"/>
                <a:gd name="T7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76">
                  <a:moveTo>
                    <a:pt x="91" y="0"/>
                  </a:moveTo>
                  <a:lnTo>
                    <a:pt x="111" y="35"/>
                  </a:lnTo>
                  <a:lnTo>
                    <a:pt x="125" y="66"/>
                  </a:lnTo>
                  <a:lnTo>
                    <a:pt x="134" y="95"/>
                  </a:lnTo>
                  <a:lnTo>
                    <a:pt x="140" y="121"/>
                  </a:lnTo>
                  <a:lnTo>
                    <a:pt x="142" y="145"/>
                  </a:lnTo>
                  <a:lnTo>
                    <a:pt x="141" y="166"/>
                  </a:lnTo>
                  <a:lnTo>
                    <a:pt x="137" y="186"/>
                  </a:lnTo>
                  <a:lnTo>
                    <a:pt x="130" y="203"/>
                  </a:lnTo>
                  <a:lnTo>
                    <a:pt x="123" y="218"/>
                  </a:lnTo>
                  <a:lnTo>
                    <a:pt x="115" y="231"/>
                  </a:lnTo>
                  <a:lnTo>
                    <a:pt x="105" y="242"/>
                  </a:lnTo>
                  <a:lnTo>
                    <a:pt x="96" y="252"/>
                  </a:lnTo>
                  <a:lnTo>
                    <a:pt x="86" y="260"/>
                  </a:lnTo>
                  <a:lnTo>
                    <a:pt x="77" y="265"/>
                  </a:lnTo>
                  <a:lnTo>
                    <a:pt x="70" y="270"/>
                  </a:lnTo>
                  <a:lnTo>
                    <a:pt x="63" y="274"/>
                  </a:lnTo>
                  <a:lnTo>
                    <a:pt x="60" y="275"/>
                  </a:lnTo>
                  <a:lnTo>
                    <a:pt x="59" y="276"/>
                  </a:lnTo>
                  <a:lnTo>
                    <a:pt x="37" y="261"/>
                  </a:lnTo>
                  <a:lnTo>
                    <a:pt x="19" y="246"/>
                  </a:lnTo>
                  <a:lnTo>
                    <a:pt x="9" y="227"/>
                  </a:lnTo>
                  <a:lnTo>
                    <a:pt x="2" y="209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4" y="149"/>
                  </a:lnTo>
                  <a:lnTo>
                    <a:pt x="10" y="128"/>
                  </a:lnTo>
                  <a:lnTo>
                    <a:pt x="18" y="109"/>
                  </a:lnTo>
                  <a:lnTo>
                    <a:pt x="28" y="89"/>
                  </a:lnTo>
                  <a:lnTo>
                    <a:pt x="38" y="70"/>
                  </a:lnTo>
                  <a:lnTo>
                    <a:pt x="49" y="54"/>
                  </a:lnTo>
                  <a:lnTo>
                    <a:pt x="60" y="38"/>
                  </a:lnTo>
                  <a:lnTo>
                    <a:pt x="70" y="25"/>
                  </a:lnTo>
                  <a:lnTo>
                    <a:pt x="78" y="15"/>
                  </a:lnTo>
                  <a:lnTo>
                    <a:pt x="85" y="7"/>
                  </a:lnTo>
                  <a:lnTo>
                    <a:pt x="90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7" name="Freeform 75">
              <a:extLst>
                <a:ext uri="{FF2B5EF4-FFF2-40B4-BE49-F238E27FC236}">
                  <a16:creationId xmlns:a16="http://schemas.microsoft.com/office/drawing/2014/main" id="{C25FC228-0591-5AC5-40F6-9BF3EFE2C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01" y="4079440"/>
              <a:ext cx="130820" cy="446425"/>
            </a:xfrm>
            <a:custGeom>
              <a:avLst/>
              <a:gdLst>
                <a:gd name="T0" fmla="*/ 30 w 80"/>
                <a:gd name="T1" fmla="*/ 0 h 273"/>
                <a:gd name="T2" fmla="*/ 50 w 80"/>
                <a:gd name="T3" fmla="*/ 35 h 273"/>
                <a:gd name="T4" fmla="*/ 64 w 80"/>
                <a:gd name="T5" fmla="*/ 67 h 273"/>
                <a:gd name="T6" fmla="*/ 73 w 80"/>
                <a:gd name="T7" fmla="*/ 97 h 273"/>
                <a:gd name="T8" fmla="*/ 79 w 80"/>
                <a:gd name="T9" fmla="*/ 124 h 273"/>
                <a:gd name="T10" fmla="*/ 80 w 80"/>
                <a:gd name="T11" fmla="*/ 148 h 273"/>
                <a:gd name="T12" fmla="*/ 79 w 80"/>
                <a:gd name="T13" fmla="*/ 170 h 273"/>
                <a:gd name="T14" fmla="*/ 74 w 80"/>
                <a:gd name="T15" fmla="*/ 190 h 273"/>
                <a:gd name="T16" fmla="*/ 68 w 80"/>
                <a:gd name="T17" fmla="*/ 206 h 273"/>
                <a:gd name="T18" fmla="*/ 60 w 80"/>
                <a:gd name="T19" fmla="*/ 221 h 273"/>
                <a:gd name="T20" fmla="*/ 52 w 80"/>
                <a:gd name="T21" fmla="*/ 235 h 273"/>
                <a:gd name="T22" fmla="*/ 42 w 80"/>
                <a:gd name="T23" fmla="*/ 245 h 273"/>
                <a:gd name="T24" fmla="*/ 32 w 80"/>
                <a:gd name="T25" fmla="*/ 254 h 273"/>
                <a:gd name="T26" fmla="*/ 22 w 80"/>
                <a:gd name="T27" fmla="*/ 261 h 273"/>
                <a:gd name="T28" fmla="*/ 14 w 80"/>
                <a:gd name="T29" fmla="*/ 267 h 273"/>
                <a:gd name="T30" fmla="*/ 6 w 80"/>
                <a:gd name="T31" fmla="*/ 270 h 273"/>
                <a:gd name="T32" fmla="*/ 0 w 80"/>
                <a:gd name="T33" fmla="*/ 273 h 273"/>
                <a:gd name="T34" fmla="*/ 30 w 80"/>
                <a:gd name="T3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273">
                  <a:moveTo>
                    <a:pt x="30" y="0"/>
                  </a:moveTo>
                  <a:lnTo>
                    <a:pt x="50" y="35"/>
                  </a:lnTo>
                  <a:lnTo>
                    <a:pt x="64" y="67"/>
                  </a:lnTo>
                  <a:lnTo>
                    <a:pt x="73" y="97"/>
                  </a:lnTo>
                  <a:lnTo>
                    <a:pt x="79" y="124"/>
                  </a:lnTo>
                  <a:lnTo>
                    <a:pt x="80" y="148"/>
                  </a:lnTo>
                  <a:lnTo>
                    <a:pt x="79" y="170"/>
                  </a:lnTo>
                  <a:lnTo>
                    <a:pt x="74" y="190"/>
                  </a:lnTo>
                  <a:lnTo>
                    <a:pt x="68" y="206"/>
                  </a:lnTo>
                  <a:lnTo>
                    <a:pt x="60" y="221"/>
                  </a:lnTo>
                  <a:lnTo>
                    <a:pt x="52" y="235"/>
                  </a:lnTo>
                  <a:lnTo>
                    <a:pt x="42" y="245"/>
                  </a:lnTo>
                  <a:lnTo>
                    <a:pt x="32" y="254"/>
                  </a:lnTo>
                  <a:lnTo>
                    <a:pt x="22" y="261"/>
                  </a:lnTo>
                  <a:lnTo>
                    <a:pt x="14" y="267"/>
                  </a:lnTo>
                  <a:lnTo>
                    <a:pt x="6" y="270"/>
                  </a:lnTo>
                  <a:lnTo>
                    <a:pt x="0" y="27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8" name="Freeform 76">
              <a:extLst>
                <a:ext uri="{FF2B5EF4-FFF2-40B4-BE49-F238E27FC236}">
                  <a16:creationId xmlns:a16="http://schemas.microsoft.com/office/drawing/2014/main" id="{125244C0-6375-7F5F-5E24-9331D5FFA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217" y="3096654"/>
              <a:ext cx="240383" cy="315604"/>
            </a:xfrm>
            <a:custGeom>
              <a:avLst/>
              <a:gdLst>
                <a:gd name="T0" fmla="*/ 99 w 147"/>
                <a:gd name="T1" fmla="*/ 0 h 193"/>
                <a:gd name="T2" fmla="*/ 117 w 147"/>
                <a:gd name="T3" fmla="*/ 33 h 193"/>
                <a:gd name="T4" fmla="*/ 130 w 147"/>
                <a:gd name="T5" fmla="*/ 61 h 193"/>
                <a:gd name="T6" fmla="*/ 139 w 147"/>
                <a:gd name="T7" fmla="*/ 86 h 193"/>
                <a:gd name="T8" fmla="*/ 145 w 147"/>
                <a:gd name="T9" fmla="*/ 108 h 193"/>
                <a:gd name="T10" fmla="*/ 147 w 147"/>
                <a:gd name="T11" fmla="*/ 126 h 193"/>
                <a:gd name="T12" fmla="*/ 146 w 147"/>
                <a:gd name="T13" fmla="*/ 141 h 193"/>
                <a:gd name="T14" fmla="*/ 143 w 147"/>
                <a:gd name="T15" fmla="*/ 154 h 193"/>
                <a:gd name="T16" fmla="*/ 137 w 147"/>
                <a:gd name="T17" fmla="*/ 165 h 193"/>
                <a:gd name="T18" fmla="*/ 130 w 147"/>
                <a:gd name="T19" fmla="*/ 173 h 193"/>
                <a:gd name="T20" fmla="*/ 122 w 147"/>
                <a:gd name="T21" fmla="*/ 180 h 193"/>
                <a:gd name="T22" fmla="*/ 112 w 147"/>
                <a:gd name="T23" fmla="*/ 185 h 193"/>
                <a:gd name="T24" fmla="*/ 102 w 147"/>
                <a:gd name="T25" fmla="*/ 188 h 193"/>
                <a:gd name="T26" fmla="*/ 92 w 147"/>
                <a:gd name="T27" fmla="*/ 191 h 193"/>
                <a:gd name="T28" fmla="*/ 83 w 147"/>
                <a:gd name="T29" fmla="*/ 193 h 193"/>
                <a:gd name="T30" fmla="*/ 75 w 147"/>
                <a:gd name="T31" fmla="*/ 193 h 193"/>
                <a:gd name="T32" fmla="*/ 67 w 147"/>
                <a:gd name="T33" fmla="*/ 193 h 193"/>
                <a:gd name="T34" fmla="*/ 61 w 147"/>
                <a:gd name="T35" fmla="*/ 193 h 193"/>
                <a:gd name="T36" fmla="*/ 57 w 147"/>
                <a:gd name="T37" fmla="*/ 193 h 193"/>
                <a:gd name="T38" fmla="*/ 56 w 147"/>
                <a:gd name="T39" fmla="*/ 193 h 193"/>
                <a:gd name="T40" fmla="*/ 32 w 147"/>
                <a:gd name="T41" fmla="*/ 177 h 193"/>
                <a:gd name="T42" fmla="*/ 15 w 147"/>
                <a:gd name="T43" fmla="*/ 162 h 193"/>
                <a:gd name="T44" fmla="*/ 4 w 147"/>
                <a:gd name="T45" fmla="*/ 146 h 193"/>
                <a:gd name="T46" fmla="*/ 0 w 147"/>
                <a:gd name="T47" fmla="*/ 129 h 193"/>
                <a:gd name="T48" fmla="*/ 0 w 147"/>
                <a:gd name="T49" fmla="*/ 113 h 193"/>
                <a:gd name="T50" fmla="*/ 3 w 147"/>
                <a:gd name="T51" fmla="*/ 97 h 193"/>
                <a:gd name="T52" fmla="*/ 11 w 147"/>
                <a:gd name="T53" fmla="*/ 82 h 193"/>
                <a:gd name="T54" fmla="*/ 20 w 147"/>
                <a:gd name="T55" fmla="*/ 67 h 193"/>
                <a:gd name="T56" fmla="*/ 33 w 147"/>
                <a:gd name="T57" fmla="*/ 53 h 193"/>
                <a:gd name="T58" fmla="*/ 46 w 147"/>
                <a:gd name="T59" fmla="*/ 41 h 193"/>
                <a:gd name="T60" fmla="*/ 58 w 147"/>
                <a:gd name="T61" fmla="*/ 29 h 193"/>
                <a:gd name="T62" fmla="*/ 71 w 147"/>
                <a:gd name="T63" fmla="*/ 20 h 193"/>
                <a:gd name="T64" fmla="*/ 82 w 147"/>
                <a:gd name="T65" fmla="*/ 12 h 193"/>
                <a:gd name="T66" fmla="*/ 91 w 147"/>
                <a:gd name="T67" fmla="*/ 6 h 193"/>
                <a:gd name="T68" fmla="*/ 97 w 147"/>
                <a:gd name="T69" fmla="*/ 3 h 193"/>
                <a:gd name="T70" fmla="*/ 99 w 147"/>
                <a:gd name="T7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7" h="193">
                  <a:moveTo>
                    <a:pt x="99" y="0"/>
                  </a:moveTo>
                  <a:lnTo>
                    <a:pt x="117" y="33"/>
                  </a:lnTo>
                  <a:lnTo>
                    <a:pt x="130" y="61"/>
                  </a:lnTo>
                  <a:lnTo>
                    <a:pt x="139" y="86"/>
                  </a:lnTo>
                  <a:lnTo>
                    <a:pt x="145" y="108"/>
                  </a:lnTo>
                  <a:lnTo>
                    <a:pt x="147" y="126"/>
                  </a:lnTo>
                  <a:lnTo>
                    <a:pt x="146" y="141"/>
                  </a:lnTo>
                  <a:lnTo>
                    <a:pt x="143" y="154"/>
                  </a:lnTo>
                  <a:lnTo>
                    <a:pt x="137" y="165"/>
                  </a:lnTo>
                  <a:lnTo>
                    <a:pt x="130" y="173"/>
                  </a:lnTo>
                  <a:lnTo>
                    <a:pt x="122" y="180"/>
                  </a:lnTo>
                  <a:lnTo>
                    <a:pt x="112" y="185"/>
                  </a:lnTo>
                  <a:lnTo>
                    <a:pt x="102" y="188"/>
                  </a:lnTo>
                  <a:lnTo>
                    <a:pt x="92" y="191"/>
                  </a:lnTo>
                  <a:lnTo>
                    <a:pt x="83" y="193"/>
                  </a:lnTo>
                  <a:lnTo>
                    <a:pt x="75" y="193"/>
                  </a:lnTo>
                  <a:lnTo>
                    <a:pt x="67" y="193"/>
                  </a:lnTo>
                  <a:lnTo>
                    <a:pt x="61" y="193"/>
                  </a:lnTo>
                  <a:lnTo>
                    <a:pt x="57" y="193"/>
                  </a:lnTo>
                  <a:lnTo>
                    <a:pt x="56" y="193"/>
                  </a:lnTo>
                  <a:lnTo>
                    <a:pt x="32" y="177"/>
                  </a:lnTo>
                  <a:lnTo>
                    <a:pt x="15" y="162"/>
                  </a:lnTo>
                  <a:lnTo>
                    <a:pt x="4" y="146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3" y="97"/>
                  </a:lnTo>
                  <a:lnTo>
                    <a:pt x="11" y="82"/>
                  </a:lnTo>
                  <a:lnTo>
                    <a:pt x="20" y="67"/>
                  </a:lnTo>
                  <a:lnTo>
                    <a:pt x="33" y="53"/>
                  </a:lnTo>
                  <a:lnTo>
                    <a:pt x="46" y="41"/>
                  </a:lnTo>
                  <a:lnTo>
                    <a:pt x="58" y="29"/>
                  </a:lnTo>
                  <a:lnTo>
                    <a:pt x="71" y="20"/>
                  </a:lnTo>
                  <a:lnTo>
                    <a:pt x="82" y="12"/>
                  </a:lnTo>
                  <a:lnTo>
                    <a:pt x="91" y="6"/>
                  </a:lnTo>
                  <a:lnTo>
                    <a:pt x="97" y="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49" name="Freeform 77">
              <a:extLst>
                <a:ext uri="{FF2B5EF4-FFF2-40B4-BE49-F238E27FC236}">
                  <a16:creationId xmlns:a16="http://schemas.microsoft.com/office/drawing/2014/main" id="{828A8E1B-3823-B74D-2A66-738FB31E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332" y="3103195"/>
              <a:ext cx="142268" cy="307428"/>
            </a:xfrm>
            <a:custGeom>
              <a:avLst/>
              <a:gdLst>
                <a:gd name="T0" fmla="*/ 40 w 87"/>
                <a:gd name="T1" fmla="*/ 0 h 188"/>
                <a:gd name="T2" fmla="*/ 57 w 87"/>
                <a:gd name="T3" fmla="*/ 30 h 188"/>
                <a:gd name="T4" fmla="*/ 70 w 87"/>
                <a:gd name="T5" fmla="*/ 56 h 188"/>
                <a:gd name="T6" fmla="*/ 79 w 87"/>
                <a:gd name="T7" fmla="*/ 80 h 188"/>
                <a:gd name="T8" fmla="*/ 85 w 87"/>
                <a:gd name="T9" fmla="*/ 100 h 188"/>
                <a:gd name="T10" fmla="*/ 87 w 87"/>
                <a:gd name="T11" fmla="*/ 117 h 188"/>
                <a:gd name="T12" fmla="*/ 87 w 87"/>
                <a:gd name="T13" fmla="*/ 132 h 188"/>
                <a:gd name="T14" fmla="*/ 84 w 87"/>
                <a:gd name="T15" fmla="*/ 145 h 188"/>
                <a:gd name="T16" fmla="*/ 79 w 87"/>
                <a:gd name="T17" fmla="*/ 155 h 188"/>
                <a:gd name="T18" fmla="*/ 72 w 87"/>
                <a:gd name="T19" fmla="*/ 164 h 188"/>
                <a:gd name="T20" fmla="*/ 65 w 87"/>
                <a:gd name="T21" fmla="*/ 169 h 188"/>
                <a:gd name="T22" fmla="*/ 56 w 87"/>
                <a:gd name="T23" fmla="*/ 174 h 188"/>
                <a:gd name="T24" fmla="*/ 47 w 87"/>
                <a:gd name="T25" fmla="*/ 179 h 188"/>
                <a:gd name="T26" fmla="*/ 38 w 87"/>
                <a:gd name="T27" fmla="*/ 181 h 188"/>
                <a:gd name="T28" fmla="*/ 28 w 87"/>
                <a:gd name="T29" fmla="*/ 183 h 188"/>
                <a:gd name="T30" fmla="*/ 19 w 87"/>
                <a:gd name="T31" fmla="*/ 184 h 188"/>
                <a:gd name="T32" fmla="*/ 11 w 87"/>
                <a:gd name="T33" fmla="*/ 185 h 188"/>
                <a:gd name="T34" fmla="*/ 4 w 87"/>
                <a:gd name="T35" fmla="*/ 187 h 188"/>
                <a:gd name="T36" fmla="*/ 0 w 87"/>
                <a:gd name="T37" fmla="*/ 188 h 188"/>
                <a:gd name="T38" fmla="*/ 40 w 87"/>
                <a:gd name="T3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88">
                  <a:moveTo>
                    <a:pt x="40" y="0"/>
                  </a:moveTo>
                  <a:lnTo>
                    <a:pt x="57" y="30"/>
                  </a:lnTo>
                  <a:lnTo>
                    <a:pt x="70" y="56"/>
                  </a:lnTo>
                  <a:lnTo>
                    <a:pt x="79" y="80"/>
                  </a:lnTo>
                  <a:lnTo>
                    <a:pt x="85" y="100"/>
                  </a:lnTo>
                  <a:lnTo>
                    <a:pt x="87" y="117"/>
                  </a:lnTo>
                  <a:lnTo>
                    <a:pt x="87" y="132"/>
                  </a:lnTo>
                  <a:lnTo>
                    <a:pt x="84" y="145"/>
                  </a:lnTo>
                  <a:lnTo>
                    <a:pt x="79" y="155"/>
                  </a:lnTo>
                  <a:lnTo>
                    <a:pt x="72" y="164"/>
                  </a:lnTo>
                  <a:lnTo>
                    <a:pt x="65" y="169"/>
                  </a:lnTo>
                  <a:lnTo>
                    <a:pt x="56" y="174"/>
                  </a:lnTo>
                  <a:lnTo>
                    <a:pt x="47" y="179"/>
                  </a:lnTo>
                  <a:lnTo>
                    <a:pt x="38" y="181"/>
                  </a:lnTo>
                  <a:lnTo>
                    <a:pt x="28" y="183"/>
                  </a:lnTo>
                  <a:lnTo>
                    <a:pt x="19" y="184"/>
                  </a:lnTo>
                  <a:lnTo>
                    <a:pt x="11" y="185"/>
                  </a:lnTo>
                  <a:lnTo>
                    <a:pt x="4" y="187"/>
                  </a:lnTo>
                  <a:lnTo>
                    <a:pt x="0" y="18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0" name="Freeform 78">
              <a:extLst>
                <a:ext uri="{FF2B5EF4-FFF2-40B4-BE49-F238E27FC236}">
                  <a16:creationId xmlns:a16="http://schemas.microsoft.com/office/drawing/2014/main" id="{C46A1D79-1813-3E28-E12C-A5C7430AE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580" y="4491524"/>
              <a:ext cx="399002" cy="207678"/>
            </a:xfrm>
            <a:custGeom>
              <a:avLst/>
              <a:gdLst>
                <a:gd name="T0" fmla="*/ 83 w 244"/>
                <a:gd name="T1" fmla="*/ 0 h 127"/>
                <a:gd name="T2" fmla="*/ 102 w 244"/>
                <a:gd name="T3" fmla="*/ 2 h 127"/>
                <a:gd name="T4" fmla="*/ 122 w 244"/>
                <a:gd name="T5" fmla="*/ 8 h 127"/>
                <a:gd name="T6" fmla="*/ 140 w 244"/>
                <a:gd name="T7" fmla="*/ 15 h 127"/>
                <a:gd name="T8" fmla="*/ 159 w 244"/>
                <a:gd name="T9" fmla="*/ 24 h 127"/>
                <a:gd name="T10" fmla="*/ 176 w 244"/>
                <a:gd name="T11" fmla="*/ 33 h 127"/>
                <a:gd name="T12" fmla="*/ 192 w 244"/>
                <a:gd name="T13" fmla="*/ 45 h 127"/>
                <a:gd name="T14" fmla="*/ 206 w 244"/>
                <a:gd name="T15" fmla="*/ 55 h 127"/>
                <a:gd name="T16" fmla="*/ 219 w 244"/>
                <a:gd name="T17" fmla="*/ 65 h 127"/>
                <a:gd name="T18" fmla="*/ 229 w 244"/>
                <a:gd name="T19" fmla="*/ 74 h 127"/>
                <a:gd name="T20" fmla="*/ 237 w 244"/>
                <a:gd name="T21" fmla="*/ 81 h 127"/>
                <a:gd name="T22" fmla="*/ 242 w 244"/>
                <a:gd name="T23" fmla="*/ 85 h 127"/>
                <a:gd name="T24" fmla="*/ 244 w 244"/>
                <a:gd name="T25" fmla="*/ 86 h 127"/>
                <a:gd name="T26" fmla="*/ 211 w 244"/>
                <a:gd name="T27" fmla="*/ 104 h 127"/>
                <a:gd name="T28" fmla="*/ 181 w 244"/>
                <a:gd name="T29" fmla="*/ 115 h 127"/>
                <a:gd name="T30" fmla="*/ 154 w 244"/>
                <a:gd name="T31" fmla="*/ 123 h 127"/>
                <a:gd name="T32" fmla="*/ 129 w 244"/>
                <a:gd name="T33" fmla="*/ 127 h 127"/>
                <a:gd name="T34" fmla="*/ 107 w 244"/>
                <a:gd name="T35" fmla="*/ 127 h 127"/>
                <a:gd name="T36" fmla="*/ 87 w 244"/>
                <a:gd name="T37" fmla="*/ 125 h 127"/>
                <a:gd name="T38" fmla="*/ 70 w 244"/>
                <a:gd name="T39" fmla="*/ 120 h 127"/>
                <a:gd name="T40" fmla="*/ 55 w 244"/>
                <a:gd name="T41" fmla="*/ 113 h 127"/>
                <a:gd name="T42" fmla="*/ 42 w 244"/>
                <a:gd name="T43" fmla="*/ 105 h 127"/>
                <a:gd name="T44" fmla="*/ 32 w 244"/>
                <a:gd name="T45" fmla="*/ 97 h 127"/>
                <a:gd name="T46" fmla="*/ 23 w 244"/>
                <a:gd name="T47" fmla="*/ 88 h 127"/>
                <a:gd name="T48" fmla="*/ 15 w 244"/>
                <a:gd name="T49" fmla="*/ 78 h 127"/>
                <a:gd name="T50" fmla="*/ 9 w 244"/>
                <a:gd name="T51" fmla="*/ 69 h 127"/>
                <a:gd name="T52" fmla="*/ 4 w 244"/>
                <a:gd name="T53" fmla="*/ 61 h 127"/>
                <a:gd name="T54" fmla="*/ 2 w 244"/>
                <a:gd name="T55" fmla="*/ 55 h 127"/>
                <a:gd name="T56" fmla="*/ 0 w 244"/>
                <a:gd name="T57" fmla="*/ 52 h 127"/>
                <a:gd name="T58" fmla="*/ 0 w 244"/>
                <a:gd name="T59" fmla="*/ 50 h 127"/>
                <a:gd name="T60" fmla="*/ 13 w 244"/>
                <a:gd name="T61" fmla="*/ 30 h 127"/>
                <a:gd name="T62" fmla="*/ 30 w 244"/>
                <a:gd name="T63" fmla="*/ 15 h 127"/>
                <a:gd name="T64" fmla="*/ 46 w 244"/>
                <a:gd name="T65" fmla="*/ 6 h 127"/>
                <a:gd name="T66" fmla="*/ 64 w 244"/>
                <a:gd name="T67" fmla="*/ 1 h 127"/>
                <a:gd name="T68" fmla="*/ 83 w 244"/>
                <a:gd name="T6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4" h="127">
                  <a:moveTo>
                    <a:pt x="83" y="0"/>
                  </a:moveTo>
                  <a:lnTo>
                    <a:pt x="102" y="2"/>
                  </a:lnTo>
                  <a:lnTo>
                    <a:pt x="122" y="8"/>
                  </a:lnTo>
                  <a:lnTo>
                    <a:pt x="140" y="15"/>
                  </a:lnTo>
                  <a:lnTo>
                    <a:pt x="159" y="24"/>
                  </a:lnTo>
                  <a:lnTo>
                    <a:pt x="176" y="33"/>
                  </a:lnTo>
                  <a:lnTo>
                    <a:pt x="192" y="45"/>
                  </a:lnTo>
                  <a:lnTo>
                    <a:pt x="206" y="55"/>
                  </a:lnTo>
                  <a:lnTo>
                    <a:pt x="219" y="65"/>
                  </a:lnTo>
                  <a:lnTo>
                    <a:pt x="229" y="74"/>
                  </a:lnTo>
                  <a:lnTo>
                    <a:pt x="237" y="81"/>
                  </a:lnTo>
                  <a:lnTo>
                    <a:pt x="242" y="85"/>
                  </a:lnTo>
                  <a:lnTo>
                    <a:pt x="244" y="86"/>
                  </a:lnTo>
                  <a:lnTo>
                    <a:pt x="211" y="104"/>
                  </a:lnTo>
                  <a:lnTo>
                    <a:pt x="181" y="115"/>
                  </a:lnTo>
                  <a:lnTo>
                    <a:pt x="154" y="123"/>
                  </a:lnTo>
                  <a:lnTo>
                    <a:pt x="129" y="127"/>
                  </a:lnTo>
                  <a:lnTo>
                    <a:pt x="107" y="127"/>
                  </a:lnTo>
                  <a:lnTo>
                    <a:pt x="87" y="125"/>
                  </a:lnTo>
                  <a:lnTo>
                    <a:pt x="70" y="120"/>
                  </a:lnTo>
                  <a:lnTo>
                    <a:pt x="55" y="113"/>
                  </a:lnTo>
                  <a:lnTo>
                    <a:pt x="42" y="105"/>
                  </a:lnTo>
                  <a:lnTo>
                    <a:pt x="32" y="97"/>
                  </a:lnTo>
                  <a:lnTo>
                    <a:pt x="23" y="88"/>
                  </a:lnTo>
                  <a:lnTo>
                    <a:pt x="15" y="78"/>
                  </a:lnTo>
                  <a:lnTo>
                    <a:pt x="9" y="69"/>
                  </a:lnTo>
                  <a:lnTo>
                    <a:pt x="4" y="61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3" y="30"/>
                  </a:lnTo>
                  <a:lnTo>
                    <a:pt x="30" y="15"/>
                  </a:lnTo>
                  <a:lnTo>
                    <a:pt x="46" y="6"/>
                  </a:lnTo>
                  <a:lnTo>
                    <a:pt x="64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1" name="Freeform 79">
              <a:extLst>
                <a:ext uri="{FF2B5EF4-FFF2-40B4-BE49-F238E27FC236}">
                  <a16:creationId xmlns:a16="http://schemas.microsoft.com/office/drawing/2014/main" id="{595FAD06-8CE0-B3EF-DB41-8A4AC253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580" y="4579827"/>
              <a:ext cx="395731" cy="121009"/>
            </a:xfrm>
            <a:custGeom>
              <a:avLst/>
              <a:gdLst>
                <a:gd name="T0" fmla="*/ 0 w 242"/>
                <a:gd name="T1" fmla="*/ 0 h 74"/>
                <a:gd name="T2" fmla="*/ 242 w 242"/>
                <a:gd name="T3" fmla="*/ 34 h 74"/>
                <a:gd name="T4" fmla="*/ 209 w 242"/>
                <a:gd name="T5" fmla="*/ 51 h 74"/>
                <a:gd name="T6" fmla="*/ 177 w 242"/>
                <a:gd name="T7" fmla="*/ 62 h 74"/>
                <a:gd name="T8" fmla="*/ 150 w 242"/>
                <a:gd name="T9" fmla="*/ 71 h 74"/>
                <a:gd name="T10" fmla="*/ 124 w 242"/>
                <a:gd name="T11" fmla="*/ 74 h 74"/>
                <a:gd name="T12" fmla="*/ 102 w 242"/>
                <a:gd name="T13" fmla="*/ 74 h 74"/>
                <a:gd name="T14" fmla="*/ 83 w 242"/>
                <a:gd name="T15" fmla="*/ 71 h 74"/>
                <a:gd name="T16" fmla="*/ 65 w 242"/>
                <a:gd name="T17" fmla="*/ 66 h 74"/>
                <a:gd name="T18" fmla="*/ 50 w 242"/>
                <a:gd name="T19" fmla="*/ 58 h 74"/>
                <a:gd name="T20" fmla="*/ 38 w 242"/>
                <a:gd name="T21" fmla="*/ 50 h 74"/>
                <a:gd name="T22" fmla="*/ 26 w 242"/>
                <a:gd name="T23" fmla="*/ 41 h 74"/>
                <a:gd name="T24" fmla="*/ 18 w 242"/>
                <a:gd name="T25" fmla="*/ 31 h 74"/>
                <a:gd name="T26" fmla="*/ 11 w 242"/>
                <a:gd name="T27" fmla="*/ 21 h 74"/>
                <a:gd name="T28" fmla="*/ 5 w 242"/>
                <a:gd name="T29" fmla="*/ 13 h 74"/>
                <a:gd name="T30" fmla="*/ 2 w 242"/>
                <a:gd name="T31" fmla="*/ 5 h 74"/>
                <a:gd name="T32" fmla="*/ 0 w 242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" h="74">
                  <a:moveTo>
                    <a:pt x="0" y="0"/>
                  </a:moveTo>
                  <a:lnTo>
                    <a:pt x="242" y="34"/>
                  </a:lnTo>
                  <a:lnTo>
                    <a:pt x="209" y="51"/>
                  </a:lnTo>
                  <a:lnTo>
                    <a:pt x="177" y="62"/>
                  </a:lnTo>
                  <a:lnTo>
                    <a:pt x="150" y="71"/>
                  </a:lnTo>
                  <a:lnTo>
                    <a:pt x="124" y="74"/>
                  </a:lnTo>
                  <a:lnTo>
                    <a:pt x="102" y="74"/>
                  </a:lnTo>
                  <a:lnTo>
                    <a:pt x="83" y="71"/>
                  </a:lnTo>
                  <a:lnTo>
                    <a:pt x="65" y="66"/>
                  </a:lnTo>
                  <a:lnTo>
                    <a:pt x="50" y="58"/>
                  </a:lnTo>
                  <a:lnTo>
                    <a:pt x="38" y="50"/>
                  </a:lnTo>
                  <a:lnTo>
                    <a:pt x="26" y="41"/>
                  </a:lnTo>
                  <a:lnTo>
                    <a:pt x="18" y="31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AEDB3C95-CD4C-DAA4-55A2-7042A54AE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210" y="3395904"/>
              <a:ext cx="345039" cy="253465"/>
            </a:xfrm>
            <a:custGeom>
              <a:avLst/>
              <a:gdLst>
                <a:gd name="T0" fmla="*/ 70 w 211"/>
                <a:gd name="T1" fmla="*/ 0 h 155"/>
                <a:gd name="T2" fmla="*/ 91 w 211"/>
                <a:gd name="T3" fmla="*/ 5 h 155"/>
                <a:gd name="T4" fmla="*/ 109 w 211"/>
                <a:gd name="T5" fmla="*/ 15 h 155"/>
                <a:gd name="T6" fmla="*/ 128 w 211"/>
                <a:gd name="T7" fmla="*/ 28 h 155"/>
                <a:gd name="T8" fmla="*/ 144 w 211"/>
                <a:gd name="T9" fmla="*/ 45 h 155"/>
                <a:gd name="T10" fmla="*/ 159 w 211"/>
                <a:gd name="T11" fmla="*/ 62 h 155"/>
                <a:gd name="T12" fmla="*/ 171 w 211"/>
                <a:gd name="T13" fmla="*/ 80 h 155"/>
                <a:gd name="T14" fmla="*/ 183 w 211"/>
                <a:gd name="T15" fmla="*/ 99 h 155"/>
                <a:gd name="T16" fmla="*/ 192 w 211"/>
                <a:gd name="T17" fmla="*/ 116 h 155"/>
                <a:gd name="T18" fmla="*/ 200 w 211"/>
                <a:gd name="T19" fmla="*/ 131 h 155"/>
                <a:gd name="T20" fmla="*/ 206 w 211"/>
                <a:gd name="T21" fmla="*/ 143 h 155"/>
                <a:gd name="T22" fmla="*/ 210 w 211"/>
                <a:gd name="T23" fmla="*/ 151 h 155"/>
                <a:gd name="T24" fmla="*/ 211 w 211"/>
                <a:gd name="T25" fmla="*/ 153 h 155"/>
                <a:gd name="T26" fmla="*/ 174 w 211"/>
                <a:gd name="T27" fmla="*/ 155 h 155"/>
                <a:gd name="T28" fmla="*/ 141 w 211"/>
                <a:gd name="T29" fmla="*/ 154 h 155"/>
                <a:gd name="T30" fmla="*/ 113 w 211"/>
                <a:gd name="T31" fmla="*/ 150 h 155"/>
                <a:gd name="T32" fmla="*/ 89 w 211"/>
                <a:gd name="T33" fmla="*/ 144 h 155"/>
                <a:gd name="T34" fmla="*/ 69 w 211"/>
                <a:gd name="T35" fmla="*/ 135 h 155"/>
                <a:gd name="T36" fmla="*/ 51 w 211"/>
                <a:gd name="T37" fmla="*/ 125 h 155"/>
                <a:gd name="T38" fmla="*/ 37 w 211"/>
                <a:gd name="T39" fmla="*/ 114 h 155"/>
                <a:gd name="T40" fmla="*/ 27 w 211"/>
                <a:gd name="T41" fmla="*/ 101 h 155"/>
                <a:gd name="T42" fmla="*/ 18 w 211"/>
                <a:gd name="T43" fmla="*/ 88 h 155"/>
                <a:gd name="T44" fmla="*/ 12 w 211"/>
                <a:gd name="T45" fmla="*/ 76 h 155"/>
                <a:gd name="T46" fmla="*/ 7 w 211"/>
                <a:gd name="T47" fmla="*/ 64 h 155"/>
                <a:gd name="T48" fmla="*/ 4 w 211"/>
                <a:gd name="T49" fmla="*/ 53 h 155"/>
                <a:gd name="T50" fmla="*/ 2 w 211"/>
                <a:gd name="T51" fmla="*/ 42 h 155"/>
                <a:gd name="T52" fmla="*/ 2 w 211"/>
                <a:gd name="T53" fmla="*/ 33 h 155"/>
                <a:gd name="T54" fmla="*/ 0 w 211"/>
                <a:gd name="T55" fmla="*/ 26 h 155"/>
                <a:gd name="T56" fmla="*/ 0 w 211"/>
                <a:gd name="T57" fmla="*/ 23 h 155"/>
                <a:gd name="T58" fmla="*/ 2 w 211"/>
                <a:gd name="T59" fmla="*/ 20 h 155"/>
                <a:gd name="T60" fmla="*/ 25 w 211"/>
                <a:gd name="T61" fmla="*/ 6 h 155"/>
                <a:gd name="T62" fmla="*/ 48 w 211"/>
                <a:gd name="T63" fmla="*/ 0 h 155"/>
                <a:gd name="T64" fmla="*/ 70 w 211"/>
                <a:gd name="T6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155">
                  <a:moveTo>
                    <a:pt x="70" y="0"/>
                  </a:moveTo>
                  <a:lnTo>
                    <a:pt x="91" y="5"/>
                  </a:lnTo>
                  <a:lnTo>
                    <a:pt x="109" y="15"/>
                  </a:lnTo>
                  <a:lnTo>
                    <a:pt x="128" y="28"/>
                  </a:lnTo>
                  <a:lnTo>
                    <a:pt x="144" y="45"/>
                  </a:lnTo>
                  <a:lnTo>
                    <a:pt x="159" y="62"/>
                  </a:lnTo>
                  <a:lnTo>
                    <a:pt x="171" y="80"/>
                  </a:lnTo>
                  <a:lnTo>
                    <a:pt x="183" y="99"/>
                  </a:lnTo>
                  <a:lnTo>
                    <a:pt x="192" y="116"/>
                  </a:lnTo>
                  <a:lnTo>
                    <a:pt x="200" y="131"/>
                  </a:lnTo>
                  <a:lnTo>
                    <a:pt x="206" y="143"/>
                  </a:lnTo>
                  <a:lnTo>
                    <a:pt x="210" y="151"/>
                  </a:lnTo>
                  <a:lnTo>
                    <a:pt x="211" y="153"/>
                  </a:lnTo>
                  <a:lnTo>
                    <a:pt x="174" y="155"/>
                  </a:lnTo>
                  <a:lnTo>
                    <a:pt x="141" y="154"/>
                  </a:lnTo>
                  <a:lnTo>
                    <a:pt x="113" y="150"/>
                  </a:lnTo>
                  <a:lnTo>
                    <a:pt x="89" y="144"/>
                  </a:lnTo>
                  <a:lnTo>
                    <a:pt x="69" y="135"/>
                  </a:lnTo>
                  <a:lnTo>
                    <a:pt x="51" y="125"/>
                  </a:lnTo>
                  <a:lnTo>
                    <a:pt x="37" y="114"/>
                  </a:lnTo>
                  <a:lnTo>
                    <a:pt x="27" y="101"/>
                  </a:lnTo>
                  <a:lnTo>
                    <a:pt x="18" y="88"/>
                  </a:lnTo>
                  <a:lnTo>
                    <a:pt x="12" y="76"/>
                  </a:lnTo>
                  <a:lnTo>
                    <a:pt x="7" y="64"/>
                  </a:lnTo>
                  <a:lnTo>
                    <a:pt x="4" y="53"/>
                  </a:lnTo>
                  <a:lnTo>
                    <a:pt x="2" y="42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25" y="6"/>
                  </a:lnTo>
                  <a:lnTo>
                    <a:pt x="4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3" name="Freeform 81">
              <a:extLst>
                <a:ext uri="{FF2B5EF4-FFF2-40B4-BE49-F238E27FC236}">
                  <a16:creationId xmlns:a16="http://schemas.microsoft.com/office/drawing/2014/main" id="{C9649477-65F9-4900-6DE0-0C3CB7412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210" y="3435150"/>
              <a:ext cx="338498" cy="214219"/>
            </a:xfrm>
            <a:custGeom>
              <a:avLst/>
              <a:gdLst>
                <a:gd name="T0" fmla="*/ 0 w 207"/>
                <a:gd name="T1" fmla="*/ 0 h 131"/>
                <a:gd name="T2" fmla="*/ 207 w 207"/>
                <a:gd name="T3" fmla="*/ 129 h 131"/>
                <a:gd name="T4" fmla="*/ 170 w 207"/>
                <a:gd name="T5" fmla="*/ 131 h 131"/>
                <a:gd name="T6" fmla="*/ 137 w 207"/>
                <a:gd name="T7" fmla="*/ 130 h 131"/>
                <a:gd name="T8" fmla="*/ 109 w 207"/>
                <a:gd name="T9" fmla="*/ 126 h 131"/>
                <a:gd name="T10" fmla="*/ 85 w 207"/>
                <a:gd name="T11" fmla="*/ 119 h 131"/>
                <a:gd name="T12" fmla="*/ 64 w 207"/>
                <a:gd name="T13" fmla="*/ 109 h 131"/>
                <a:gd name="T14" fmla="*/ 47 w 207"/>
                <a:gd name="T15" fmla="*/ 99 h 131"/>
                <a:gd name="T16" fmla="*/ 33 w 207"/>
                <a:gd name="T17" fmla="*/ 86 h 131"/>
                <a:gd name="T18" fmla="*/ 22 w 207"/>
                <a:gd name="T19" fmla="*/ 74 h 131"/>
                <a:gd name="T20" fmla="*/ 14 w 207"/>
                <a:gd name="T21" fmla="*/ 61 h 131"/>
                <a:gd name="T22" fmla="*/ 9 w 207"/>
                <a:gd name="T23" fmla="*/ 48 h 131"/>
                <a:gd name="T24" fmla="*/ 4 w 207"/>
                <a:gd name="T25" fmla="*/ 36 h 131"/>
                <a:gd name="T26" fmla="*/ 2 w 207"/>
                <a:gd name="T27" fmla="*/ 24 h 131"/>
                <a:gd name="T28" fmla="*/ 0 w 207"/>
                <a:gd name="T29" fmla="*/ 15 h 131"/>
                <a:gd name="T30" fmla="*/ 0 w 207"/>
                <a:gd name="T31" fmla="*/ 7 h 131"/>
                <a:gd name="T32" fmla="*/ 0 w 207"/>
                <a:gd name="T3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31">
                  <a:moveTo>
                    <a:pt x="0" y="0"/>
                  </a:moveTo>
                  <a:lnTo>
                    <a:pt x="207" y="129"/>
                  </a:lnTo>
                  <a:lnTo>
                    <a:pt x="170" y="131"/>
                  </a:lnTo>
                  <a:lnTo>
                    <a:pt x="137" y="130"/>
                  </a:lnTo>
                  <a:lnTo>
                    <a:pt x="109" y="126"/>
                  </a:lnTo>
                  <a:lnTo>
                    <a:pt x="85" y="119"/>
                  </a:lnTo>
                  <a:lnTo>
                    <a:pt x="64" y="109"/>
                  </a:lnTo>
                  <a:lnTo>
                    <a:pt x="47" y="99"/>
                  </a:lnTo>
                  <a:lnTo>
                    <a:pt x="33" y="86"/>
                  </a:lnTo>
                  <a:lnTo>
                    <a:pt x="22" y="74"/>
                  </a:lnTo>
                  <a:lnTo>
                    <a:pt x="14" y="61"/>
                  </a:lnTo>
                  <a:lnTo>
                    <a:pt x="9" y="48"/>
                  </a:lnTo>
                  <a:lnTo>
                    <a:pt x="4" y="36"/>
                  </a:lnTo>
                  <a:lnTo>
                    <a:pt x="2" y="24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4" name="Freeform 82">
              <a:extLst>
                <a:ext uri="{FF2B5EF4-FFF2-40B4-BE49-F238E27FC236}">
                  <a16:creationId xmlns:a16="http://schemas.microsoft.com/office/drawing/2014/main" id="{64395862-580A-7A33-69C1-49A3BCD51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554" y="4684483"/>
              <a:ext cx="457871" cy="313969"/>
            </a:xfrm>
            <a:custGeom>
              <a:avLst/>
              <a:gdLst>
                <a:gd name="T0" fmla="*/ 76 w 280"/>
                <a:gd name="T1" fmla="*/ 0 h 192"/>
                <a:gd name="T2" fmla="*/ 100 w 280"/>
                <a:gd name="T3" fmla="*/ 1 h 192"/>
                <a:gd name="T4" fmla="*/ 122 w 280"/>
                <a:gd name="T5" fmla="*/ 7 h 192"/>
                <a:gd name="T6" fmla="*/ 144 w 280"/>
                <a:gd name="T7" fmla="*/ 16 h 192"/>
                <a:gd name="T8" fmla="*/ 164 w 280"/>
                <a:gd name="T9" fmla="*/ 28 h 192"/>
                <a:gd name="T10" fmla="*/ 183 w 280"/>
                <a:gd name="T11" fmla="*/ 45 h 192"/>
                <a:gd name="T12" fmla="*/ 201 w 280"/>
                <a:gd name="T13" fmla="*/ 62 h 192"/>
                <a:gd name="T14" fmla="*/ 217 w 280"/>
                <a:gd name="T15" fmla="*/ 80 h 192"/>
                <a:gd name="T16" fmla="*/ 231 w 280"/>
                <a:gd name="T17" fmla="*/ 99 h 192"/>
                <a:gd name="T18" fmla="*/ 243 w 280"/>
                <a:gd name="T19" fmla="*/ 118 h 192"/>
                <a:gd name="T20" fmla="*/ 254 w 280"/>
                <a:gd name="T21" fmla="*/ 136 h 192"/>
                <a:gd name="T22" fmla="*/ 263 w 280"/>
                <a:gd name="T23" fmla="*/ 152 h 192"/>
                <a:gd name="T24" fmla="*/ 270 w 280"/>
                <a:gd name="T25" fmla="*/ 166 h 192"/>
                <a:gd name="T26" fmla="*/ 276 w 280"/>
                <a:gd name="T27" fmla="*/ 176 h 192"/>
                <a:gd name="T28" fmla="*/ 279 w 280"/>
                <a:gd name="T29" fmla="*/ 183 h 192"/>
                <a:gd name="T30" fmla="*/ 280 w 280"/>
                <a:gd name="T31" fmla="*/ 185 h 192"/>
                <a:gd name="T32" fmla="*/ 238 w 280"/>
                <a:gd name="T33" fmla="*/ 191 h 192"/>
                <a:gd name="T34" fmla="*/ 200 w 280"/>
                <a:gd name="T35" fmla="*/ 192 h 192"/>
                <a:gd name="T36" fmla="*/ 166 w 280"/>
                <a:gd name="T37" fmla="*/ 191 h 192"/>
                <a:gd name="T38" fmla="*/ 137 w 280"/>
                <a:gd name="T39" fmla="*/ 188 h 192"/>
                <a:gd name="T40" fmla="*/ 111 w 280"/>
                <a:gd name="T41" fmla="*/ 182 h 192"/>
                <a:gd name="T42" fmla="*/ 89 w 280"/>
                <a:gd name="T43" fmla="*/ 174 h 192"/>
                <a:gd name="T44" fmla="*/ 69 w 280"/>
                <a:gd name="T45" fmla="*/ 164 h 192"/>
                <a:gd name="T46" fmla="*/ 53 w 280"/>
                <a:gd name="T47" fmla="*/ 152 h 192"/>
                <a:gd name="T48" fmla="*/ 39 w 280"/>
                <a:gd name="T49" fmla="*/ 140 h 192"/>
                <a:gd name="T50" fmla="*/ 29 w 280"/>
                <a:gd name="T51" fmla="*/ 127 h 192"/>
                <a:gd name="T52" fmla="*/ 19 w 280"/>
                <a:gd name="T53" fmla="*/ 114 h 192"/>
                <a:gd name="T54" fmla="*/ 13 w 280"/>
                <a:gd name="T55" fmla="*/ 100 h 192"/>
                <a:gd name="T56" fmla="*/ 8 w 280"/>
                <a:gd name="T57" fmla="*/ 87 h 192"/>
                <a:gd name="T58" fmla="*/ 4 w 280"/>
                <a:gd name="T59" fmla="*/ 75 h 192"/>
                <a:gd name="T60" fmla="*/ 2 w 280"/>
                <a:gd name="T61" fmla="*/ 63 h 192"/>
                <a:gd name="T62" fmla="*/ 0 w 280"/>
                <a:gd name="T63" fmla="*/ 53 h 192"/>
                <a:gd name="T64" fmla="*/ 0 w 280"/>
                <a:gd name="T65" fmla="*/ 45 h 192"/>
                <a:gd name="T66" fmla="*/ 0 w 280"/>
                <a:gd name="T67" fmla="*/ 39 h 192"/>
                <a:gd name="T68" fmla="*/ 0 w 280"/>
                <a:gd name="T69" fmla="*/ 34 h 192"/>
                <a:gd name="T70" fmla="*/ 0 w 280"/>
                <a:gd name="T71" fmla="*/ 33 h 192"/>
                <a:gd name="T72" fmla="*/ 26 w 280"/>
                <a:gd name="T73" fmla="*/ 16 h 192"/>
                <a:gd name="T74" fmla="*/ 52 w 280"/>
                <a:gd name="T75" fmla="*/ 4 h 192"/>
                <a:gd name="T76" fmla="*/ 76 w 280"/>
                <a:gd name="T7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0" h="192">
                  <a:moveTo>
                    <a:pt x="76" y="0"/>
                  </a:moveTo>
                  <a:lnTo>
                    <a:pt x="100" y="1"/>
                  </a:lnTo>
                  <a:lnTo>
                    <a:pt x="122" y="7"/>
                  </a:lnTo>
                  <a:lnTo>
                    <a:pt x="144" y="16"/>
                  </a:lnTo>
                  <a:lnTo>
                    <a:pt x="164" y="28"/>
                  </a:lnTo>
                  <a:lnTo>
                    <a:pt x="183" y="45"/>
                  </a:lnTo>
                  <a:lnTo>
                    <a:pt x="201" y="62"/>
                  </a:lnTo>
                  <a:lnTo>
                    <a:pt x="217" y="80"/>
                  </a:lnTo>
                  <a:lnTo>
                    <a:pt x="231" y="99"/>
                  </a:lnTo>
                  <a:lnTo>
                    <a:pt x="243" y="118"/>
                  </a:lnTo>
                  <a:lnTo>
                    <a:pt x="254" y="136"/>
                  </a:lnTo>
                  <a:lnTo>
                    <a:pt x="263" y="152"/>
                  </a:lnTo>
                  <a:lnTo>
                    <a:pt x="270" y="166"/>
                  </a:lnTo>
                  <a:lnTo>
                    <a:pt x="276" y="176"/>
                  </a:lnTo>
                  <a:lnTo>
                    <a:pt x="279" y="183"/>
                  </a:lnTo>
                  <a:lnTo>
                    <a:pt x="280" y="185"/>
                  </a:lnTo>
                  <a:lnTo>
                    <a:pt x="238" y="191"/>
                  </a:lnTo>
                  <a:lnTo>
                    <a:pt x="200" y="192"/>
                  </a:lnTo>
                  <a:lnTo>
                    <a:pt x="166" y="191"/>
                  </a:lnTo>
                  <a:lnTo>
                    <a:pt x="137" y="188"/>
                  </a:lnTo>
                  <a:lnTo>
                    <a:pt x="111" y="182"/>
                  </a:lnTo>
                  <a:lnTo>
                    <a:pt x="89" y="174"/>
                  </a:lnTo>
                  <a:lnTo>
                    <a:pt x="69" y="164"/>
                  </a:lnTo>
                  <a:lnTo>
                    <a:pt x="53" y="152"/>
                  </a:lnTo>
                  <a:lnTo>
                    <a:pt x="39" y="140"/>
                  </a:lnTo>
                  <a:lnTo>
                    <a:pt x="29" y="127"/>
                  </a:lnTo>
                  <a:lnTo>
                    <a:pt x="19" y="114"/>
                  </a:lnTo>
                  <a:lnTo>
                    <a:pt x="13" y="100"/>
                  </a:lnTo>
                  <a:lnTo>
                    <a:pt x="8" y="87"/>
                  </a:lnTo>
                  <a:lnTo>
                    <a:pt x="4" y="75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26" y="16"/>
                  </a:lnTo>
                  <a:lnTo>
                    <a:pt x="52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5" name="Freeform 83">
              <a:extLst>
                <a:ext uri="{FF2B5EF4-FFF2-40B4-BE49-F238E27FC236}">
                  <a16:creationId xmlns:a16="http://schemas.microsoft.com/office/drawing/2014/main" id="{A8B23A64-2DF0-42E8-BB1F-86815FAA9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918" y="4746623"/>
              <a:ext cx="454600" cy="251829"/>
            </a:xfrm>
            <a:custGeom>
              <a:avLst/>
              <a:gdLst>
                <a:gd name="T0" fmla="*/ 0 w 278"/>
                <a:gd name="T1" fmla="*/ 0 h 154"/>
                <a:gd name="T2" fmla="*/ 278 w 278"/>
                <a:gd name="T3" fmla="*/ 149 h 154"/>
                <a:gd name="T4" fmla="*/ 235 w 278"/>
                <a:gd name="T5" fmla="*/ 153 h 154"/>
                <a:gd name="T6" fmla="*/ 197 w 278"/>
                <a:gd name="T7" fmla="*/ 154 h 154"/>
                <a:gd name="T8" fmla="*/ 164 w 278"/>
                <a:gd name="T9" fmla="*/ 153 h 154"/>
                <a:gd name="T10" fmla="*/ 134 w 278"/>
                <a:gd name="T11" fmla="*/ 150 h 154"/>
                <a:gd name="T12" fmla="*/ 108 w 278"/>
                <a:gd name="T13" fmla="*/ 143 h 154"/>
                <a:gd name="T14" fmla="*/ 85 w 278"/>
                <a:gd name="T15" fmla="*/ 135 h 154"/>
                <a:gd name="T16" fmla="*/ 67 w 278"/>
                <a:gd name="T17" fmla="*/ 124 h 154"/>
                <a:gd name="T18" fmla="*/ 50 w 278"/>
                <a:gd name="T19" fmla="*/ 113 h 154"/>
                <a:gd name="T20" fmla="*/ 37 w 278"/>
                <a:gd name="T21" fmla="*/ 100 h 154"/>
                <a:gd name="T22" fmla="*/ 26 w 278"/>
                <a:gd name="T23" fmla="*/ 87 h 154"/>
                <a:gd name="T24" fmla="*/ 17 w 278"/>
                <a:gd name="T25" fmla="*/ 75 h 154"/>
                <a:gd name="T26" fmla="*/ 10 w 278"/>
                <a:gd name="T27" fmla="*/ 61 h 154"/>
                <a:gd name="T28" fmla="*/ 5 w 278"/>
                <a:gd name="T29" fmla="*/ 48 h 154"/>
                <a:gd name="T30" fmla="*/ 2 w 278"/>
                <a:gd name="T31" fmla="*/ 35 h 154"/>
                <a:gd name="T32" fmla="*/ 1 w 278"/>
                <a:gd name="T33" fmla="*/ 24 h 154"/>
                <a:gd name="T34" fmla="*/ 0 w 278"/>
                <a:gd name="T35" fmla="*/ 14 h 154"/>
                <a:gd name="T36" fmla="*/ 0 w 278"/>
                <a:gd name="T37" fmla="*/ 5 h 154"/>
                <a:gd name="T38" fmla="*/ 0 w 278"/>
                <a:gd name="T3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8" h="154">
                  <a:moveTo>
                    <a:pt x="0" y="0"/>
                  </a:moveTo>
                  <a:lnTo>
                    <a:pt x="278" y="149"/>
                  </a:lnTo>
                  <a:lnTo>
                    <a:pt x="235" y="153"/>
                  </a:lnTo>
                  <a:lnTo>
                    <a:pt x="197" y="154"/>
                  </a:lnTo>
                  <a:lnTo>
                    <a:pt x="164" y="153"/>
                  </a:lnTo>
                  <a:lnTo>
                    <a:pt x="134" y="150"/>
                  </a:lnTo>
                  <a:lnTo>
                    <a:pt x="108" y="143"/>
                  </a:lnTo>
                  <a:lnTo>
                    <a:pt x="85" y="135"/>
                  </a:lnTo>
                  <a:lnTo>
                    <a:pt x="67" y="124"/>
                  </a:lnTo>
                  <a:lnTo>
                    <a:pt x="50" y="113"/>
                  </a:lnTo>
                  <a:lnTo>
                    <a:pt x="37" y="100"/>
                  </a:lnTo>
                  <a:lnTo>
                    <a:pt x="26" y="87"/>
                  </a:lnTo>
                  <a:lnTo>
                    <a:pt x="17" y="75"/>
                  </a:lnTo>
                  <a:lnTo>
                    <a:pt x="10" y="61"/>
                  </a:lnTo>
                  <a:lnTo>
                    <a:pt x="5" y="48"/>
                  </a:lnTo>
                  <a:lnTo>
                    <a:pt x="2" y="35"/>
                  </a:lnTo>
                  <a:lnTo>
                    <a:pt x="1" y="24"/>
                  </a:lnTo>
                  <a:lnTo>
                    <a:pt x="0" y="14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6" name="Freeform 84">
              <a:extLst>
                <a:ext uri="{FF2B5EF4-FFF2-40B4-BE49-F238E27FC236}">
                  <a16:creationId xmlns:a16="http://schemas.microsoft.com/office/drawing/2014/main" id="{E4BA3279-E9C7-0C0C-DFD6-FC49B86C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335" y="3521819"/>
              <a:ext cx="302522" cy="282899"/>
            </a:xfrm>
            <a:custGeom>
              <a:avLst/>
              <a:gdLst>
                <a:gd name="T0" fmla="*/ 117 w 185"/>
                <a:gd name="T1" fmla="*/ 0 h 173"/>
                <a:gd name="T2" fmla="*/ 131 w 185"/>
                <a:gd name="T3" fmla="*/ 2 h 173"/>
                <a:gd name="T4" fmla="*/ 142 w 185"/>
                <a:gd name="T5" fmla="*/ 8 h 173"/>
                <a:gd name="T6" fmla="*/ 153 w 185"/>
                <a:gd name="T7" fmla="*/ 16 h 173"/>
                <a:gd name="T8" fmla="*/ 161 w 185"/>
                <a:gd name="T9" fmla="*/ 26 h 173"/>
                <a:gd name="T10" fmla="*/ 168 w 185"/>
                <a:gd name="T11" fmla="*/ 39 h 173"/>
                <a:gd name="T12" fmla="*/ 172 w 185"/>
                <a:gd name="T13" fmla="*/ 53 h 173"/>
                <a:gd name="T14" fmla="*/ 177 w 185"/>
                <a:gd name="T15" fmla="*/ 68 h 173"/>
                <a:gd name="T16" fmla="*/ 180 w 185"/>
                <a:gd name="T17" fmla="*/ 83 h 173"/>
                <a:gd name="T18" fmla="*/ 183 w 185"/>
                <a:gd name="T19" fmla="*/ 99 h 173"/>
                <a:gd name="T20" fmla="*/ 184 w 185"/>
                <a:gd name="T21" fmla="*/ 114 h 173"/>
                <a:gd name="T22" fmla="*/ 185 w 185"/>
                <a:gd name="T23" fmla="*/ 128 h 173"/>
                <a:gd name="T24" fmla="*/ 185 w 185"/>
                <a:gd name="T25" fmla="*/ 141 h 173"/>
                <a:gd name="T26" fmla="*/ 185 w 185"/>
                <a:gd name="T27" fmla="*/ 151 h 173"/>
                <a:gd name="T28" fmla="*/ 185 w 185"/>
                <a:gd name="T29" fmla="*/ 159 h 173"/>
                <a:gd name="T30" fmla="*/ 185 w 185"/>
                <a:gd name="T31" fmla="*/ 164 h 173"/>
                <a:gd name="T32" fmla="*/ 185 w 185"/>
                <a:gd name="T33" fmla="*/ 166 h 173"/>
                <a:gd name="T34" fmla="*/ 145 w 185"/>
                <a:gd name="T35" fmla="*/ 171 h 173"/>
                <a:gd name="T36" fmla="*/ 111 w 185"/>
                <a:gd name="T37" fmla="*/ 173 h 173"/>
                <a:gd name="T38" fmla="*/ 83 w 185"/>
                <a:gd name="T39" fmla="*/ 173 h 173"/>
                <a:gd name="T40" fmla="*/ 59 w 185"/>
                <a:gd name="T41" fmla="*/ 171 h 173"/>
                <a:gd name="T42" fmla="*/ 41 w 185"/>
                <a:gd name="T43" fmla="*/ 167 h 173"/>
                <a:gd name="T44" fmla="*/ 26 w 185"/>
                <a:gd name="T45" fmla="*/ 160 h 173"/>
                <a:gd name="T46" fmla="*/ 15 w 185"/>
                <a:gd name="T47" fmla="*/ 153 h 173"/>
                <a:gd name="T48" fmla="*/ 7 w 185"/>
                <a:gd name="T49" fmla="*/ 144 h 173"/>
                <a:gd name="T50" fmla="*/ 3 w 185"/>
                <a:gd name="T51" fmla="*/ 134 h 173"/>
                <a:gd name="T52" fmla="*/ 0 w 185"/>
                <a:gd name="T53" fmla="*/ 123 h 173"/>
                <a:gd name="T54" fmla="*/ 1 w 185"/>
                <a:gd name="T55" fmla="*/ 113 h 173"/>
                <a:gd name="T56" fmla="*/ 4 w 185"/>
                <a:gd name="T57" fmla="*/ 101 h 173"/>
                <a:gd name="T58" fmla="*/ 7 w 185"/>
                <a:gd name="T59" fmla="*/ 90 h 173"/>
                <a:gd name="T60" fmla="*/ 12 w 185"/>
                <a:gd name="T61" fmla="*/ 79 h 173"/>
                <a:gd name="T62" fmla="*/ 16 w 185"/>
                <a:gd name="T63" fmla="*/ 69 h 173"/>
                <a:gd name="T64" fmla="*/ 22 w 185"/>
                <a:gd name="T65" fmla="*/ 60 h 173"/>
                <a:gd name="T66" fmla="*/ 28 w 185"/>
                <a:gd name="T67" fmla="*/ 52 h 173"/>
                <a:gd name="T68" fmla="*/ 33 w 185"/>
                <a:gd name="T69" fmla="*/ 45 h 173"/>
                <a:gd name="T70" fmla="*/ 36 w 185"/>
                <a:gd name="T71" fmla="*/ 40 h 173"/>
                <a:gd name="T72" fmla="*/ 38 w 185"/>
                <a:gd name="T73" fmla="*/ 37 h 173"/>
                <a:gd name="T74" fmla="*/ 40 w 185"/>
                <a:gd name="T75" fmla="*/ 36 h 173"/>
                <a:gd name="T76" fmla="*/ 63 w 185"/>
                <a:gd name="T77" fmla="*/ 19 h 173"/>
                <a:gd name="T78" fmla="*/ 83 w 185"/>
                <a:gd name="T79" fmla="*/ 8 h 173"/>
                <a:gd name="T80" fmla="*/ 101 w 185"/>
                <a:gd name="T81" fmla="*/ 2 h 173"/>
                <a:gd name="T82" fmla="*/ 117 w 185"/>
                <a:gd name="T8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73">
                  <a:moveTo>
                    <a:pt x="117" y="0"/>
                  </a:moveTo>
                  <a:lnTo>
                    <a:pt x="131" y="2"/>
                  </a:lnTo>
                  <a:lnTo>
                    <a:pt x="142" y="8"/>
                  </a:lnTo>
                  <a:lnTo>
                    <a:pt x="153" y="16"/>
                  </a:lnTo>
                  <a:lnTo>
                    <a:pt x="161" y="26"/>
                  </a:lnTo>
                  <a:lnTo>
                    <a:pt x="168" y="39"/>
                  </a:lnTo>
                  <a:lnTo>
                    <a:pt x="172" y="53"/>
                  </a:lnTo>
                  <a:lnTo>
                    <a:pt x="177" y="68"/>
                  </a:lnTo>
                  <a:lnTo>
                    <a:pt x="180" y="83"/>
                  </a:lnTo>
                  <a:lnTo>
                    <a:pt x="183" y="99"/>
                  </a:lnTo>
                  <a:lnTo>
                    <a:pt x="184" y="114"/>
                  </a:lnTo>
                  <a:lnTo>
                    <a:pt x="185" y="128"/>
                  </a:lnTo>
                  <a:lnTo>
                    <a:pt x="185" y="141"/>
                  </a:lnTo>
                  <a:lnTo>
                    <a:pt x="185" y="151"/>
                  </a:lnTo>
                  <a:lnTo>
                    <a:pt x="185" y="159"/>
                  </a:lnTo>
                  <a:lnTo>
                    <a:pt x="185" y="164"/>
                  </a:lnTo>
                  <a:lnTo>
                    <a:pt x="185" y="166"/>
                  </a:lnTo>
                  <a:lnTo>
                    <a:pt x="145" y="171"/>
                  </a:lnTo>
                  <a:lnTo>
                    <a:pt x="111" y="173"/>
                  </a:lnTo>
                  <a:lnTo>
                    <a:pt x="83" y="173"/>
                  </a:lnTo>
                  <a:lnTo>
                    <a:pt x="59" y="171"/>
                  </a:lnTo>
                  <a:lnTo>
                    <a:pt x="41" y="167"/>
                  </a:lnTo>
                  <a:lnTo>
                    <a:pt x="26" y="160"/>
                  </a:lnTo>
                  <a:lnTo>
                    <a:pt x="15" y="153"/>
                  </a:lnTo>
                  <a:lnTo>
                    <a:pt x="7" y="144"/>
                  </a:lnTo>
                  <a:lnTo>
                    <a:pt x="3" y="134"/>
                  </a:lnTo>
                  <a:lnTo>
                    <a:pt x="0" y="123"/>
                  </a:lnTo>
                  <a:lnTo>
                    <a:pt x="1" y="113"/>
                  </a:lnTo>
                  <a:lnTo>
                    <a:pt x="4" y="101"/>
                  </a:lnTo>
                  <a:lnTo>
                    <a:pt x="7" y="90"/>
                  </a:lnTo>
                  <a:lnTo>
                    <a:pt x="12" y="79"/>
                  </a:lnTo>
                  <a:lnTo>
                    <a:pt x="16" y="69"/>
                  </a:lnTo>
                  <a:lnTo>
                    <a:pt x="22" y="60"/>
                  </a:lnTo>
                  <a:lnTo>
                    <a:pt x="28" y="52"/>
                  </a:lnTo>
                  <a:lnTo>
                    <a:pt x="33" y="45"/>
                  </a:lnTo>
                  <a:lnTo>
                    <a:pt x="36" y="40"/>
                  </a:lnTo>
                  <a:lnTo>
                    <a:pt x="38" y="37"/>
                  </a:lnTo>
                  <a:lnTo>
                    <a:pt x="40" y="36"/>
                  </a:lnTo>
                  <a:lnTo>
                    <a:pt x="63" y="19"/>
                  </a:lnTo>
                  <a:lnTo>
                    <a:pt x="83" y="8"/>
                  </a:lnTo>
                  <a:lnTo>
                    <a:pt x="101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7" name="Freeform 85">
              <a:extLst>
                <a:ext uri="{FF2B5EF4-FFF2-40B4-BE49-F238E27FC236}">
                  <a16:creationId xmlns:a16="http://schemas.microsoft.com/office/drawing/2014/main" id="{99C6332C-CA3C-5F7F-9A70-51F067A79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417" y="3587229"/>
              <a:ext cx="284534" cy="219124"/>
            </a:xfrm>
            <a:custGeom>
              <a:avLst/>
              <a:gdLst>
                <a:gd name="T0" fmla="*/ 32 w 174"/>
                <a:gd name="T1" fmla="*/ 0 h 134"/>
                <a:gd name="T2" fmla="*/ 174 w 174"/>
                <a:gd name="T3" fmla="*/ 126 h 134"/>
                <a:gd name="T4" fmla="*/ 136 w 174"/>
                <a:gd name="T5" fmla="*/ 131 h 134"/>
                <a:gd name="T6" fmla="*/ 104 w 174"/>
                <a:gd name="T7" fmla="*/ 133 h 134"/>
                <a:gd name="T8" fmla="*/ 78 w 174"/>
                <a:gd name="T9" fmla="*/ 134 h 134"/>
                <a:gd name="T10" fmla="*/ 55 w 174"/>
                <a:gd name="T11" fmla="*/ 132 h 134"/>
                <a:gd name="T12" fmla="*/ 37 w 174"/>
                <a:gd name="T13" fmla="*/ 128 h 134"/>
                <a:gd name="T14" fmla="*/ 23 w 174"/>
                <a:gd name="T15" fmla="*/ 123 h 134"/>
                <a:gd name="T16" fmla="*/ 13 w 174"/>
                <a:gd name="T17" fmla="*/ 116 h 134"/>
                <a:gd name="T18" fmla="*/ 6 w 174"/>
                <a:gd name="T19" fmla="*/ 109 h 134"/>
                <a:gd name="T20" fmla="*/ 2 w 174"/>
                <a:gd name="T21" fmla="*/ 99 h 134"/>
                <a:gd name="T22" fmla="*/ 0 w 174"/>
                <a:gd name="T23" fmla="*/ 90 h 134"/>
                <a:gd name="T24" fmla="*/ 0 w 174"/>
                <a:gd name="T25" fmla="*/ 80 h 134"/>
                <a:gd name="T26" fmla="*/ 2 w 174"/>
                <a:gd name="T27" fmla="*/ 69 h 134"/>
                <a:gd name="T28" fmla="*/ 5 w 174"/>
                <a:gd name="T29" fmla="*/ 59 h 134"/>
                <a:gd name="T30" fmla="*/ 10 w 174"/>
                <a:gd name="T31" fmla="*/ 49 h 134"/>
                <a:gd name="T32" fmla="*/ 14 w 174"/>
                <a:gd name="T33" fmla="*/ 38 h 134"/>
                <a:gd name="T34" fmla="*/ 19 w 174"/>
                <a:gd name="T35" fmla="*/ 29 h 134"/>
                <a:gd name="T36" fmla="*/ 22 w 174"/>
                <a:gd name="T37" fmla="*/ 20 h 134"/>
                <a:gd name="T38" fmla="*/ 27 w 174"/>
                <a:gd name="T39" fmla="*/ 12 h 134"/>
                <a:gd name="T40" fmla="*/ 29 w 174"/>
                <a:gd name="T41" fmla="*/ 5 h 134"/>
                <a:gd name="T42" fmla="*/ 32 w 174"/>
                <a:gd name="T4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4" h="134">
                  <a:moveTo>
                    <a:pt x="32" y="0"/>
                  </a:moveTo>
                  <a:lnTo>
                    <a:pt x="174" y="126"/>
                  </a:lnTo>
                  <a:lnTo>
                    <a:pt x="136" y="131"/>
                  </a:lnTo>
                  <a:lnTo>
                    <a:pt x="104" y="133"/>
                  </a:lnTo>
                  <a:lnTo>
                    <a:pt x="78" y="134"/>
                  </a:lnTo>
                  <a:lnTo>
                    <a:pt x="55" y="132"/>
                  </a:lnTo>
                  <a:lnTo>
                    <a:pt x="37" y="128"/>
                  </a:lnTo>
                  <a:lnTo>
                    <a:pt x="23" y="123"/>
                  </a:lnTo>
                  <a:lnTo>
                    <a:pt x="13" y="116"/>
                  </a:lnTo>
                  <a:lnTo>
                    <a:pt x="6" y="109"/>
                  </a:lnTo>
                  <a:lnTo>
                    <a:pt x="2" y="99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2" y="69"/>
                  </a:lnTo>
                  <a:lnTo>
                    <a:pt x="5" y="59"/>
                  </a:lnTo>
                  <a:lnTo>
                    <a:pt x="10" y="49"/>
                  </a:lnTo>
                  <a:lnTo>
                    <a:pt x="14" y="38"/>
                  </a:lnTo>
                  <a:lnTo>
                    <a:pt x="19" y="29"/>
                  </a:lnTo>
                  <a:lnTo>
                    <a:pt x="22" y="20"/>
                  </a:lnTo>
                  <a:lnTo>
                    <a:pt x="27" y="12"/>
                  </a:lnTo>
                  <a:lnTo>
                    <a:pt x="29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8" name="Freeform 86">
              <a:extLst>
                <a:ext uri="{FF2B5EF4-FFF2-40B4-BE49-F238E27FC236}">
                  <a16:creationId xmlns:a16="http://schemas.microsoft.com/office/drawing/2014/main" id="{CBE3B98F-900C-4C91-4C33-24872C59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136" y="2436011"/>
              <a:ext cx="240383" cy="287804"/>
            </a:xfrm>
            <a:custGeom>
              <a:avLst/>
              <a:gdLst>
                <a:gd name="T0" fmla="*/ 3 w 147"/>
                <a:gd name="T1" fmla="*/ 0 h 176"/>
                <a:gd name="T2" fmla="*/ 40 w 147"/>
                <a:gd name="T3" fmla="*/ 21 h 176"/>
                <a:gd name="T4" fmla="*/ 71 w 147"/>
                <a:gd name="T5" fmla="*/ 41 h 176"/>
                <a:gd name="T6" fmla="*/ 96 w 147"/>
                <a:gd name="T7" fmla="*/ 59 h 176"/>
                <a:gd name="T8" fmla="*/ 115 w 147"/>
                <a:gd name="T9" fmla="*/ 78 h 176"/>
                <a:gd name="T10" fmla="*/ 129 w 147"/>
                <a:gd name="T11" fmla="*/ 94 h 176"/>
                <a:gd name="T12" fmla="*/ 138 w 147"/>
                <a:gd name="T13" fmla="*/ 109 h 176"/>
                <a:gd name="T14" fmla="*/ 144 w 147"/>
                <a:gd name="T15" fmla="*/ 121 h 176"/>
                <a:gd name="T16" fmla="*/ 147 w 147"/>
                <a:gd name="T17" fmla="*/ 134 h 176"/>
                <a:gd name="T18" fmla="*/ 147 w 147"/>
                <a:gd name="T19" fmla="*/ 145 h 176"/>
                <a:gd name="T20" fmla="*/ 145 w 147"/>
                <a:gd name="T21" fmla="*/ 154 h 176"/>
                <a:gd name="T22" fmla="*/ 143 w 147"/>
                <a:gd name="T23" fmla="*/ 162 h 176"/>
                <a:gd name="T24" fmla="*/ 139 w 147"/>
                <a:gd name="T25" fmla="*/ 168 h 176"/>
                <a:gd name="T26" fmla="*/ 136 w 147"/>
                <a:gd name="T27" fmla="*/ 172 h 176"/>
                <a:gd name="T28" fmla="*/ 133 w 147"/>
                <a:gd name="T29" fmla="*/ 175 h 176"/>
                <a:gd name="T30" fmla="*/ 133 w 147"/>
                <a:gd name="T31" fmla="*/ 176 h 176"/>
                <a:gd name="T32" fmla="*/ 106 w 147"/>
                <a:gd name="T33" fmla="*/ 176 h 176"/>
                <a:gd name="T34" fmla="*/ 81 w 147"/>
                <a:gd name="T35" fmla="*/ 171 h 176"/>
                <a:gd name="T36" fmla="*/ 62 w 147"/>
                <a:gd name="T37" fmla="*/ 163 h 176"/>
                <a:gd name="T38" fmla="*/ 46 w 147"/>
                <a:gd name="T39" fmla="*/ 153 h 176"/>
                <a:gd name="T40" fmla="*/ 33 w 147"/>
                <a:gd name="T41" fmla="*/ 140 h 176"/>
                <a:gd name="T42" fmla="*/ 22 w 147"/>
                <a:gd name="T43" fmla="*/ 125 h 176"/>
                <a:gd name="T44" fmla="*/ 14 w 147"/>
                <a:gd name="T45" fmla="*/ 109 h 176"/>
                <a:gd name="T46" fmla="*/ 9 w 147"/>
                <a:gd name="T47" fmla="*/ 91 h 176"/>
                <a:gd name="T48" fmla="*/ 4 w 147"/>
                <a:gd name="T49" fmla="*/ 75 h 176"/>
                <a:gd name="T50" fmla="*/ 2 w 147"/>
                <a:gd name="T51" fmla="*/ 58 h 176"/>
                <a:gd name="T52" fmla="*/ 0 w 147"/>
                <a:gd name="T53" fmla="*/ 43 h 176"/>
                <a:gd name="T54" fmla="*/ 0 w 147"/>
                <a:gd name="T55" fmla="*/ 29 h 176"/>
                <a:gd name="T56" fmla="*/ 0 w 147"/>
                <a:gd name="T57" fmla="*/ 18 h 176"/>
                <a:gd name="T58" fmla="*/ 2 w 147"/>
                <a:gd name="T59" fmla="*/ 8 h 176"/>
                <a:gd name="T60" fmla="*/ 2 w 147"/>
                <a:gd name="T61" fmla="*/ 3 h 176"/>
                <a:gd name="T62" fmla="*/ 3 w 147"/>
                <a:gd name="T6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" h="176">
                  <a:moveTo>
                    <a:pt x="3" y="0"/>
                  </a:moveTo>
                  <a:lnTo>
                    <a:pt x="40" y="21"/>
                  </a:lnTo>
                  <a:lnTo>
                    <a:pt x="71" y="41"/>
                  </a:lnTo>
                  <a:lnTo>
                    <a:pt x="96" y="59"/>
                  </a:lnTo>
                  <a:lnTo>
                    <a:pt x="115" y="78"/>
                  </a:lnTo>
                  <a:lnTo>
                    <a:pt x="129" y="94"/>
                  </a:lnTo>
                  <a:lnTo>
                    <a:pt x="138" y="109"/>
                  </a:lnTo>
                  <a:lnTo>
                    <a:pt x="144" y="121"/>
                  </a:lnTo>
                  <a:lnTo>
                    <a:pt x="147" y="134"/>
                  </a:lnTo>
                  <a:lnTo>
                    <a:pt x="147" y="145"/>
                  </a:lnTo>
                  <a:lnTo>
                    <a:pt x="145" y="154"/>
                  </a:lnTo>
                  <a:lnTo>
                    <a:pt x="143" y="162"/>
                  </a:lnTo>
                  <a:lnTo>
                    <a:pt x="139" y="168"/>
                  </a:lnTo>
                  <a:lnTo>
                    <a:pt x="136" y="172"/>
                  </a:lnTo>
                  <a:lnTo>
                    <a:pt x="133" y="175"/>
                  </a:lnTo>
                  <a:lnTo>
                    <a:pt x="133" y="176"/>
                  </a:lnTo>
                  <a:lnTo>
                    <a:pt x="106" y="176"/>
                  </a:lnTo>
                  <a:lnTo>
                    <a:pt x="81" y="171"/>
                  </a:lnTo>
                  <a:lnTo>
                    <a:pt x="62" y="163"/>
                  </a:lnTo>
                  <a:lnTo>
                    <a:pt x="46" y="153"/>
                  </a:lnTo>
                  <a:lnTo>
                    <a:pt x="33" y="140"/>
                  </a:lnTo>
                  <a:lnTo>
                    <a:pt x="22" y="125"/>
                  </a:lnTo>
                  <a:lnTo>
                    <a:pt x="14" y="109"/>
                  </a:lnTo>
                  <a:lnTo>
                    <a:pt x="9" y="91"/>
                  </a:lnTo>
                  <a:lnTo>
                    <a:pt x="4" y="75"/>
                  </a:lnTo>
                  <a:lnTo>
                    <a:pt x="2" y="5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2" y="8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sp>
          <p:nvSpPr>
            <p:cNvPr id="59" name="Freeform 87">
              <a:extLst>
                <a:ext uri="{FF2B5EF4-FFF2-40B4-BE49-F238E27FC236}">
                  <a16:creationId xmlns:a16="http://schemas.microsoft.com/office/drawing/2014/main" id="{D1E998F2-3FD8-C5F4-D3CD-336348704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313" y="2437646"/>
              <a:ext cx="238747" cy="281263"/>
            </a:xfrm>
            <a:custGeom>
              <a:avLst/>
              <a:gdLst>
                <a:gd name="T0" fmla="*/ 0 w 146"/>
                <a:gd name="T1" fmla="*/ 0 h 172"/>
                <a:gd name="T2" fmla="*/ 36 w 146"/>
                <a:gd name="T3" fmla="*/ 21 h 172"/>
                <a:gd name="T4" fmla="*/ 67 w 146"/>
                <a:gd name="T5" fmla="*/ 40 h 172"/>
                <a:gd name="T6" fmla="*/ 91 w 146"/>
                <a:gd name="T7" fmla="*/ 57 h 172"/>
                <a:gd name="T8" fmla="*/ 110 w 146"/>
                <a:gd name="T9" fmla="*/ 74 h 172"/>
                <a:gd name="T10" fmla="*/ 125 w 146"/>
                <a:gd name="T11" fmla="*/ 89 h 172"/>
                <a:gd name="T12" fmla="*/ 135 w 146"/>
                <a:gd name="T13" fmla="*/ 103 h 172"/>
                <a:gd name="T14" fmla="*/ 141 w 146"/>
                <a:gd name="T15" fmla="*/ 116 h 172"/>
                <a:gd name="T16" fmla="*/ 144 w 146"/>
                <a:gd name="T17" fmla="*/ 127 h 172"/>
                <a:gd name="T18" fmla="*/ 146 w 146"/>
                <a:gd name="T19" fmla="*/ 138 h 172"/>
                <a:gd name="T20" fmla="*/ 144 w 146"/>
                <a:gd name="T21" fmla="*/ 147 h 172"/>
                <a:gd name="T22" fmla="*/ 142 w 146"/>
                <a:gd name="T23" fmla="*/ 155 h 172"/>
                <a:gd name="T24" fmla="*/ 138 w 146"/>
                <a:gd name="T25" fmla="*/ 162 h 172"/>
                <a:gd name="T26" fmla="*/ 134 w 146"/>
                <a:gd name="T27" fmla="*/ 168 h 172"/>
                <a:gd name="T28" fmla="*/ 131 w 146"/>
                <a:gd name="T29" fmla="*/ 172 h 172"/>
                <a:gd name="T30" fmla="*/ 0 w 146"/>
                <a:gd name="T3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72">
                  <a:moveTo>
                    <a:pt x="0" y="0"/>
                  </a:moveTo>
                  <a:lnTo>
                    <a:pt x="36" y="21"/>
                  </a:lnTo>
                  <a:lnTo>
                    <a:pt x="67" y="40"/>
                  </a:lnTo>
                  <a:lnTo>
                    <a:pt x="91" y="57"/>
                  </a:lnTo>
                  <a:lnTo>
                    <a:pt x="110" y="74"/>
                  </a:lnTo>
                  <a:lnTo>
                    <a:pt x="125" y="89"/>
                  </a:lnTo>
                  <a:lnTo>
                    <a:pt x="135" y="103"/>
                  </a:lnTo>
                  <a:lnTo>
                    <a:pt x="141" y="116"/>
                  </a:lnTo>
                  <a:lnTo>
                    <a:pt x="144" y="127"/>
                  </a:lnTo>
                  <a:lnTo>
                    <a:pt x="146" y="138"/>
                  </a:lnTo>
                  <a:lnTo>
                    <a:pt x="144" y="147"/>
                  </a:lnTo>
                  <a:lnTo>
                    <a:pt x="142" y="155"/>
                  </a:lnTo>
                  <a:lnTo>
                    <a:pt x="138" y="162"/>
                  </a:lnTo>
                  <a:lnTo>
                    <a:pt x="134" y="168"/>
                  </a:lnTo>
                  <a:lnTo>
                    <a:pt x="131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 baseline="-2500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09216B6-EF09-39B1-A061-6BB3C3D549BC}"/>
                </a:ext>
              </a:extLst>
            </p:cNvPr>
            <p:cNvGrpSpPr/>
            <p:nvPr/>
          </p:nvGrpSpPr>
          <p:grpSpPr>
            <a:xfrm>
              <a:off x="4173200" y="5578967"/>
              <a:ext cx="3842424" cy="343036"/>
              <a:chOff x="4269679" y="5578967"/>
              <a:chExt cx="3842424" cy="343036"/>
            </a:xfrm>
          </p:grpSpPr>
          <p:sp>
            <p:nvSpPr>
              <p:cNvPr id="61" name="Freeform 88">
                <a:extLst>
                  <a:ext uri="{FF2B5EF4-FFF2-40B4-BE49-F238E27FC236}">
                    <a16:creationId xmlns:a16="http://schemas.microsoft.com/office/drawing/2014/main" id="{B9514394-5A94-CAC2-4F52-A40F8FCFB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9816" y="5628025"/>
                <a:ext cx="327051" cy="163525"/>
              </a:xfrm>
              <a:custGeom>
                <a:avLst/>
                <a:gdLst>
                  <a:gd name="T0" fmla="*/ 99 w 200"/>
                  <a:gd name="T1" fmla="*/ 0 h 100"/>
                  <a:gd name="T2" fmla="*/ 126 w 200"/>
                  <a:gd name="T3" fmla="*/ 3 h 100"/>
                  <a:gd name="T4" fmla="*/ 150 w 200"/>
                  <a:gd name="T5" fmla="*/ 13 h 100"/>
                  <a:gd name="T6" fmla="*/ 171 w 200"/>
                  <a:gd name="T7" fmla="*/ 28 h 100"/>
                  <a:gd name="T8" fmla="*/ 186 w 200"/>
                  <a:gd name="T9" fmla="*/ 49 h 100"/>
                  <a:gd name="T10" fmla="*/ 196 w 200"/>
                  <a:gd name="T11" fmla="*/ 73 h 100"/>
                  <a:gd name="T12" fmla="*/ 200 w 200"/>
                  <a:gd name="T13" fmla="*/ 100 h 100"/>
                  <a:gd name="T14" fmla="*/ 0 w 200"/>
                  <a:gd name="T15" fmla="*/ 100 h 100"/>
                  <a:gd name="T16" fmla="*/ 4 w 200"/>
                  <a:gd name="T17" fmla="*/ 73 h 100"/>
                  <a:gd name="T18" fmla="*/ 14 w 200"/>
                  <a:gd name="T19" fmla="*/ 49 h 100"/>
                  <a:gd name="T20" fmla="*/ 29 w 200"/>
                  <a:gd name="T21" fmla="*/ 28 h 100"/>
                  <a:gd name="T22" fmla="*/ 50 w 200"/>
                  <a:gd name="T23" fmla="*/ 13 h 100"/>
                  <a:gd name="T24" fmla="*/ 73 w 200"/>
                  <a:gd name="T25" fmla="*/ 3 h 100"/>
                  <a:gd name="T26" fmla="*/ 99 w 200"/>
                  <a:gd name="T2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00">
                    <a:moveTo>
                      <a:pt x="99" y="0"/>
                    </a:moveTo>
                    <a:lnTo>
                      <a:pt x="126" y="3"/>
                    </a:lnTo>
                    <a:lnTo>
                      <a:pt x="150" y="13"/>
                    </a:lnTo>
                    <a:lnTo>
                      <a:pt x="171" y="28"/>
                    </a:lnTo>
                    <a:lnTo>
                      <a:pt x="186" y="49"/>
                    </a:lnTo>
                    <a:lnTo>
                      <a:pt x="196" y="73"/>
                    </a:lnTo>
                    <a:lnTo>
                      <a:pt x="200" y="100"/>
                    </a:lnTo>
                    <a:lnTo>
                      <a:pt x="0" y="100"/>
                    </a:lnTo>
                    <a:lnTo>
                      <a:pt x="4" y="73"/>
                    </a:lnTo>
                    <a:lnTo>
                      <a:pt x="14" y="49"/>
                    </a:lnTo>
                    <a:lnTo>
                      <a:pt x="29" y="28"/>
                    </a:lnTo>
                    <a:lnTo>
                      <a:pt x="50" y="13"/>
                    </a:lnTo>
                    <a:lnTo>
                      <a:pt x="73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 baseline="-25000"/>
              </a:p>
            </p:txBody>
          </p:sp>
          <p:sp>
            <p:nvSpPr>
              <p:cNvPr id="62" name="Freeform 89">
                <a:extLst>
                  <a:ext uri="{FF2B5EF4-FFF2-40B4-BE49-F238E27FC236}">
                    <a16:creationId xmlns:a16="http://schemas.microsoft.com/office/drawing/2014/main" id="{60582DB4-F6AD-C919-88C9-EF2949739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7173" y="5695070"/>
                <a:ext cx="191325" cy="96480"/>
              </a:xfrm>
              <a:custGeom>
                <a:avLst/>
                <a:gdLst>
                  <a:gd name="T0" fmla="*/ 59 w 117"/>
                  <a:gd name="T1" fmla="*/ 0 h 59"/>
                  <a:gd name="T2" fmla="*/ 77 w 117"/>
                  <a:gd name="T3" fmla="*/ 4 h 59"/>
                  <a:gd name="T4" fmla="*/ 92 w 117"/>
                  <a:gd name="T5" fmla="*/ 12 h 59"/>
                  <a:gd name="T6" fmla="*/ 105 w 117"/>
                  <a:gd name="T7" fmla="*/ 24 h 59"/>
                  <a:gd name="T8" fmla="*/ 114 w 117"/>
                  <a:gd name="T9" fmla="*/ 41 h 59"/>
                  <a:gd name="T10" fmla="*/ 117 w 117"/>
                  <a:gd name="T11" fmla="*/ 59 h 59"/>
                  <a:gd name="T12" fmla="*/ 0 w 117"/>
                  <a:gd name="T13" fmla="*/ 59 h 59"/>
                  <a:gd name="T14" fmla="*/ 4 w 117"/>
                  <a:gd name="T15" fmla="*/ 41 h 59"/>
                  <a:gd name="T16" fmla="*/ 12 w 117"/>
                  <a:gd name="T17" fmla="*/ 24 h 59"/>
                  <a:gd name="T18" fmla="*/ 24 w 117"/>
                  <a:gd name="T19" fmla="*/ 12 h 59"/>
                  <a:gd name="T20" fmla="*/ 40 w 117"/>
                  <a:gd name="T21" fmla="*/ 4 h 59"/>
                  <a:gd name="T22" fmla="*/ 59 w 117"/>
                  <a:gd name="T2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" h="59">
                    <a:moveTo>
                      <a:pt x="59" y="0"/>
                    </a:moveTo>
                    <a:lnTo>
                      <a:pt x="77" y="4"/>
                    </a:lnTo>
                    <a:lnTo>
                      <a:pt x="92" y="12"/>
                    </a:lnTo>
                    <a:lnTo>
                      <a:pt x="105" y="24"/>
                    </a:lnTo>
                    <a:lnTo>
                      <a:pt x="114" y="41"/>
                    </a:lnTo>
                    <a:lnTo>
                      <a:pt x="117" y="59"/>
                    </a:lnTo>
                    <a:lnTo>
                      <a:pt x="0" y="59"/>
                    </a:lnTo>
                    <a:lnTo>
                      <a:pt x="4" y="41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40" y="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 baseline="-25000"/>
              </a:p>
            </p:txBody>
          </p:sp>
          <p:sp>
            <p:nvSpPr>
              <p:cNvPr id="63" name="Freeform 90">
                <a:extLst>
                  <a:ext uri="{FF2B5EF4-FFF2-40B4-BE49-F238E27FC236}">
                    <a16:creationId xmlns:a16="http://schemas.microsoft.com/office/drawing/2014/main" id="{0DFB46FC-84B4-2408-C521-3C75E48D2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733" y="5740857"/>
                <a:ext cx="98115" cy="50693"/>
              </a:xfrm>
              <a:custGeom>
                <a:avLst/>
                <a:gdLst>
                  <a:gd name="T0" fmla="*/ 30 w 60"/>
                  <a:gd name="T1" fmla="*/ 0 h 31"/>
                  <a:gd name="T2" fmla="*/ 42 w 60"/>
                  <a:gd name="T3" fmla="*/ 3 h 31"/>
                  <a:gd name="T4" fmla="*/ 51 w 60"/>
                  <a:gd name="T5" fmla="*/ 9 h 31"/>
                  <a:gd name="T6" fmla="*/ 58 w 60"/>
                  <a:gd name="T7" fmla="*/ 18 h 31"/>
                  <a:gd name="T8" fmla="*/ 60 w 60"/>
                  <a:gd name="T9" fmla="*/ 31 h 31"/>
                  <a:gd name="T10" fmla="*/ 0 w 60"/>
                  <a:gd name="T11" fmla="*/ 31 h 31"/>
                  <a:gd name="T12" fmla="*/ 2 w 60"/>
                  <a:gd name="T13" fmla="*/ 18 h 31"/>
                  <a:gd name="T14" fmla="*/ 8 w 60"/>
                  <a:gd name="T15" fmla="*/ 9 h 31"/>
                  <a:gd name="T16" fmla="*/ 19 w 60"/>
                  <a:gd name="T17" fmla="*/ 3 h 31"/>
                  <a:gd name="T18" fmla="*/ 30 w 60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1">
                    <a:moveTo>
                      <a:pt x="30" y="0"/>
                    </a:moveTo>
                    <a:lnTo>
                      <a:pt x="42" y="3"/>
                    </a:lnTo>
                    <a:lnTo>
                      <a:pt x="51" y="9"/>
                    </a:lnTo>
                    <a:lnTo>
                      <a:pt x="58" y="18"/>
                    </a:lnTo>
                    <a:lnTo>
                      <a:pt x="60" y="31"/>
                    </a:lnTo>
                    <a:lnTo>
                      <a:pt x="0" y="31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 baseline="-25000"/>
              </a:p>
            </p:txBody>
          </p:sp>
          <p:sp>
            <p:nvSpPr>
              <p:cNvPr id="64" name="Freeform 91">
                <a:extLst>
                  <a:ext uri="{FF2B5EF4-FFF2-40B4-BE49-F238E27FC236}">
                    <a16:creationId xmlns:a16="http://schemas.microsoft.com/office/drawing/2014/main" id="{C6908A2C-ADFD-4892-B0CA-B4B139782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765" y="5628025"/>
                <a:ext cx="327051" cy="163525"/>
              </a:xfrm>
              <a:custGeom>
                <a:avLst/>
                <a:gdLst>
                  <a:gd name="T0" fmla="*/ 101 w 200"/>
                  <a:gd name="T1" fmla="*/ 0 h 100"/>
                  <a:gd name="T2" fmla="*/ 127 w 200"/>
                  <a:gd name="T3" fmla="*/ 3 h 100"/>
                  <a:gd name="T4" fmla="*/ 152 w 200"/>
                  <a:gd name="T5" fmla="*/ 13 h 100"/>
                  <a:gd name="T6" fmla="*/ 171 w 200"/>
                  <a:gd name="T7" fmla="*/ 28 h 100"/>
                  <a:gd name="T8" fmla="*/ 188 w 200"/>
                  <a:gd name="T9" fmla="*/ 49 h 100"/>
                  <a:gd name="T10" fmla="*/ 197 w 200"/>
                  <a:gd name="T11" fmla="*/ 73 h 100"/>
                  <a:gd name="T12" fmla="*/ 200 w 200"/>
                  <a:gd name="T13" fmla="*/ 100 h 100"/>
                  <a:gd name="T14" fmla="*/ 0 w 200"/>
                  <a:gd name="T15" fmla="*/ 100 h 100"/>
                  <a:gd name="T16" fmla="*/ 5 w 200"/>
                  <a:gd name="T17" fmla="*/ 73 h 100"/>
                  <a:gd name="T18" fmla="*/ 14 w 200"/>
                  <a:gd name="T19" fmla="*/ 49 h 100"/>
                  <a:gd name="T20" fmla="*/ 30 w 200"/>
                  <a:gd name="T21" fmla="*/ 28 h 100"/>
                  <a:gd name="T22" fmla="*/ 50 w 200"/>
                  <a:gd name="T23" fmla="*/ 13 h 100"/>
                  <a:gd name="T24" fmla="*/ 74 w 200"/>
                  <a:gd name="T25" fmla="*/ 3 h 100"/>
                  <a:gd name="T26" fmla="*/ 101 w 200"/>
                  <a:gd name="T2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00">
                    <a:moveTo>
                      <a:pt x="101" y="0"/>
                    </a:moveTo>
                    <a:lnTo>
                      <a:pt x="127" y="3"/>
                    </a:lnTo>
                    <a:lnTo>
                      <a:pt x="152" y="13"/>
                    </a:lnTo>
                    <a:lnTo>
                      <a:pt x="171" y="28"/>
                    </a:lnTo>
                    <a:lnTo>
                      <a:pt x="188" y="49"/>
                    </a:lnTo>
                    <a:lnTo>
                      <a:pt x="197" y="73"/>
                    </a:lnTo>
                    <a:lnTo>
                      <a:pt x="200" y="100"/>
                    </a:lnTo>
                    <a:lnTo>
                      <a:pt x="0" y="100"/>
                    </a:lnTo>
                    <a:lnTo>
                      <a:pt x="5" y="73"/>
                    </a:lnTo>
                    <a:lnTo>
                      <a:pt x="14" y="49"/>
                    </a:lnTo>
                    <a:lnTo>
                      <a:pt x="30" y="28"/>
                    </a:lnTo>
                    <a:lnTo>
                      <a:pt x="50" y="13"/>
                    </a:lnTo>
                    <a:lnTo>
                      <a:pt x="74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 baseline="-25000"/>
              </a:p>
            </p:txBody>
          </p:sp>
          <p:sp>
            <p:nvSpPr>
              <p:cNvPr id="65" name="Freeform 92">
                <a:extLst>
                  <a:ext uri="{FF2B5EF4-FFF2-40B4-BE49-F238E27FC236}">
                    <a16:creationId xmlns:a16="http://schemas.microsoft.com/office/drawing/2014/main" id="{6E99D587-8C19-9EBF-8B51-F0F34F6B8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50" y="5578967"/>
                <a:ext cx="327051" cy="163525"/>
              </a:xfrm>
              <a:custGeom>
                <a:avLst/>
                <a:gdLst>
                  <a:gd name="T0" fmla="*/ 99 w 200"/>
                  <a:gd name="T1" fmla="*/ 0 h 100"/>
                  <a:gd name="T2" fmla="*/ 126 w 200"/>
                  <a:gd name="T3" fmla="*/ 3 h 100"/>
                  <a:gd name="T4" fmla="*/ 150 w 200"/>
                  <a:gd name="T5" fmla="*/ 13 h 100"/>
                  <a:gd name="T6" fmla="*/ 170 w 200"/>
                  <a:gd name="T7" fmla="*/ 28 h 100"/>
                  <a:gd name="T8" fmla="*/ 186 w 200"/>
                  <a:gd name="T9" fmla="*/ 49 h 100"/>
                  <a:gd name="T10" fmla="*/ 196 w 200"/>
                  <a:gd name="T11" fmla="*/ 73 h 100"/>
                  <a:gd name="T12" fmla="*/ 200 w 200"/>
                  <a:gd name="T13" fmla="*/ 100 h 100"/>
                  <a:gd name="T14" fmla="*/ 0 w 200"/>
                  <a:gd name="T15" fmla="*/ 100 h 100"/>
                  <a:gd name="T16" fmla="*/ 4 w 200"/>
                  <a:gd name="T17" fmla="*/ 73 h 100"/>
                  <a:gd name="T18" fmla="*/ 14 w 200"/>
                  <a:gd name="T19" fmla="*/ 49 h 100"/>
                  <a:gd name="T20" fmla="*/ 29 w 200"/>
                  <a:gd name="T21" fmla="*/ 28 h 100"/>
                  <a:gd name="T22" fmla="*/ 50 w 200"/>
                  <a:gd name="T23" fmla="*/ 13 h 100"/>
                  <a:gd name="T24" fmla="*/ 73 w 200"/>
                  <a:gd name="T25" fmla="*/ 3 h 100"/>
                  <a:gd name="T26" fmla="*/ 99 w 200"/>
                  <a:gd name="T2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00">
                    <a:moveTo>
                      <a:pt x="99" y="0"/>
                    </a:moveTo>
                    <a:lnTo>
                      <a:pt x="126" y="3"/>
                    </a:lnTo>
                    <a:lnTo>
                      <a:pt x="150" y="13"/>
                    </a:lnTo>
                    <a:lnTo>
                      <a:pt x="170" y="28"/>
                    </a:lnTo>
                    <a:lnTo>
                      <a:pt x="186" y="49"/>
                    </a:lnTo>
                    <a:lnTo>
                      <a:pt x="196" y="73"/>
                    </a:lnTo>
                    <a:lnTo>
                      <a:pt x="200" y="100"/>
                    </a:lnTo>
                    <a:lnTo>
                      <a:pt x="0" y="100"/>
                    </a:lnTo>
                    <a:lnTo>
                      <a:pt x="4" y="73"/>
                    </a:lnTo>
                    <a:lnTo>
                      <a:pt x="14" y="49"/>
                    </a:lnTo>
                    <a:lnTo>
                      <a:pt x="29" y="28"/>
                    </a:lnTo>
                    <a:lnTo>
                      <a:pt x="50" y="13"/>
                    </a:lnTo>
                    <a:lnTo>
                      <a:pt x="73" y="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 baseline="-25000"/>
              </a:p>
            </p:txBody>
          </p:sp>
          <p:sp>
            <p:nvSpPr>
              <p:cNvPr id="66" name="Pie 50">
                <a:extLst>
                  <a:ext uri="{FF2B5EF4-FFF2-40B4-BE49-F238E27FC236}">
                    <a16:creationId xmlns:a16="http://schemas.microsoft.com/office/drawing/2014/main" id="{32DA470B-E63B-F8B5-E7F4-F749D6807F0A}"/>
                  </a:ext>
                </a:extLst>
              </p:cNvPr>
              <p:cNvSpPr/>
              <p:nvPr/>
            </p:nvSpPr>
            <p:spPr>
              <a:xfrm rot="5400000">
                <a:off x="6118368" y="3928269"/>
                <a:ext cx="145045" cy="3842424"/>
              </a:xfrm>
              <a:prstGeom prst="pie">
                <a:avLst>
                  <a:gd name="adj1" fmla="val 5386083"/>
                  <a:gd name="adj2" fmla="val 16224094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707" baseline="-25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C69A2AF-EF35-3146-F568-04764E4365A5}"/>
              </a:ext>
            </a:extLst>
          </p:cNvPr>
          <p:cNvGrpSpPr/>
          <p:nvPr/>
        </p:nvGrpSpPr>
        <p:grpSpPr>
          <a:xfrm flipH="1">
            <a:off x="4095149" y="3115863"/>
            <a:ext cx="1279142" cy="918823"/>
            <a:chOff x="6987425" y="4906626"/>
            <a:chExt cx="981152" cy="55422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D244ABF-8FCD-1A2E-C0F1-3E98977D5BEF}"/>
                </a:ext>
              </a:extLst>
            </p:cNvPr>
            <p:cNvCxnSpPr/>
            <p:nvPr/>
          </p:nvCxnSpPr>
          <p:spPr>
            <a:xfrm flipH="1">
              <a:off x="6987425" y="4908401"/>
              <a:ext cx="981152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AA91CFD-673C-29DA-F300-05DEDE6A9963}"/>
                </a:ext>
              </a:extLst>
            </p:cNvPr>
            <p:cNvCxnSpPr/>
            <p:nvPr/>
          </p:nvCxnSpPr>
          <p:spPr>
            <a:xfrm rot="5400000" flipH="1">
              <a:off x="6710312" y="5183739"/>
              <a:ext cx="554225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BE9CEBA-DBE2-5387-B23A-8970219C7FF6}"/>
              </a:ext>
            </a:extLst>
          </p:cNvPr>
          <p:cNvGrpSpPr/>
          <p:nvPr/>
        </p:nvGrpSpPr>
        <p:grpSpPr>
          <a:xfrm>
            <a:off x="6258839" y="2343618"/>
            <a:ext cx="1212462" cy="1914007"/>
            <a:chOff x="6987425" y="4906626"/>
            <a:chExt cx="981152" cy="554225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099937-AC64-0B61-266C-601B3886421E}"/>
                </a:ext>
              </a:extLst>
            </p:cNvPr>
            <p:cNvCxnSpPr/>
            <p:nvPr/>
          </p:nvCxnSpPr>
          <p:spPr>
            <a:xfrm flipH="1">
              <a:off x="6987425" y="4908401"/>
              <a:ext cx="981152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28FB2D-373B-1A1D-7957-63514EDAB2FE}"/>
                </a:ext>
              </a:extLst>
            </p:cNvPr>
            <p:cNvCxnSpPr/>
            <p:nvPr/>
          </p:nvCxnSpPr>
          <p:spPr>
            <a:xfrm rot="5400000" flipH="1">
              <a:off x="6710312" y="5183739"/>
              <a:ext cx="55422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7">
            <a:extLst>
              <a:ext uri="{FF2B5EF4-FFF2-40B4-BE49-F238E27FC236}">
                <a16:creationId xmlns:a16="http://schemas.microsoft.com/office/drawing/2014/main" id="{27866CB4-BDDA-83BF-AE7B-C5BD703693A2}"/>
              </a:ext>
            </a:extLst>
          </p:cNvPr>
          <p:cNvSpPr/>
          <p:nvPr/>
        </p:nvSpPr>
        <p:spPr>
          <a:xfrm>
            <a:off x="224415" y="2360178"/>
            <a:ext cx="3882605" cy="2240248"/>
          </a:xfrm>
          <a:prstGeom prst="roundRect">
            <a:avLst>
              <a:gd name="adj" fmla="val 12766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07" dirty="0"/>
          </a:p>
        </p:txBody>
      </p:sp>
      <p:sp>
        <p:nvSpPr>
          <p:cNvPr id="90" name="Rounded Rectangle 96">
            <a:extLst>
              <a:ext uri="{FF2B5EF4-FFF2-40B4-BE49-F238E27FC236}">
                <a16:creationId xmlns:a16="http://schemas.microsoft.com/office/drawing/2014/main" id="{1CB4E127-E91B-57B4-1FD6-6FF5E48A25E3}"/>
              </a:ext>
            </a:extLst>
          </p:cNvPr>
          <p:cNvSpPr/>
          <p:nvPr/>
        </p:nvSpPr>
        <p:spPr>
          <a:xfrm>
            <a:off x="7143387" y="1976861"/>
            <a:ext cx="4734275" cy="2188632"/>
          </a:xfrm>
          <a:prstGeom prst="roundRect">
            <a:avLst>
              <a:gd name="adj" fmla="val 12766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07"/>
          </a:p>
        </p:txBody>
      </p:sp>
      <p:sp>
        <p:nvSpPr>
          <p:cNvPr id="94" name="Rounded Rectangle 100">
            <a:extLst>
              <a:ext uri="{FF2B5EF4-FFF2-40B4-BE49-F238E27FC236}">
                <a16:creationId xmlns:a16="http://schemas.microsoft.com/office/drawing/2014/main" id="{765768AA-DCA5-3EA9-4981-84602C5854FD}"/>
              </a:ext>
            </a:extLst>
          </p:cNvPr>
          <p:cNvSpPr/>
          <p:nvPr/>
        </p:nvSpPr>
        <p:spPr>
          <a:xfrm>
            <a:off x="7161043" y="4812679"/>
            <a:ext cx="4706063" cy="1629696"/>
          </a:xfrm>
          <a:prstGeom prst="roundRect">
            <a:avLst>
              <a:gd name="adj" fmla="val 12766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07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C95E7DB-10D4-0E3B-89DB-ED39D001E1FD}"/>
              </a:ext>
            </a:extLst>
          </p:cNvPr>
          <p:cNvGrpSpPr/>
          <p:nvPr/>
        </p:nvGrpSpPr>
        <p:grpSpPr>
          <a:xfrm>
            <a:off x="10078345" y="3261934"/>
            <a:ext cx="329390" cy="330566"/>
            <a:chOff x="6124575" y="2973388"/>
            <a:chExt cx="889000" cy="892176"/>
          </a:xfrm>
          <a:solidFill>
            <a:schemeClr val="bg1"/>
          </a:solidFill>
        </p:grpSpPr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A19223AA-C3E8-D3D2-88BA-52D222DC1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3224213"/>
              <a:ext cx="750888" cy="279400"/>
            </a:xfrm>
            <a:custGeom>
              <a:avLst/>
              <a:gdLst>
                <a:gd name="T0" fmla="*/ 341 w 473"/>
                <a:gd name="T1" fmla="*/ 0 h 176"/>
                <a:gd name="T2" fmla="*/ 345 w 473"/>
                <a:gd name="T3" fmla="*/ 1 h 176"/>
                <a:gd name="T4" fmla="*/ 348 w 473"/>
                <a:gd name="T5" fmla="*/ 2 h 176"/>
                <a:gd name="T6" fmla="*/ 349 w 473"/>
                <a:gd name="T7" fmla="*/ 2 h 176"/>
                <a:gd name="T8" fmla="*/ 429 w 473"/>
                <a:gd name="T9" fmla="*/ 82 h 176"/>
                <a:gd name="T10" fmla="*/ 458 w 473"/>
                <a:gd name="T11" fmla="*/ 39 h 176"/>
                <a:gd name="T12" fmla="*/ 460 w 473"/>
                <a:gd name="T13" fmla="*/ 37 h 176"/>
                <a:gd name="T14" fmla="*/ 463 w 473"/>
                <a:gd name="T15" fmla="*/ 35 h 176"/>
                <a:gd name="T16" fmla="*/ 467 w 473"/>
                <a:gd name="T17" fmla="*/ 35 h 176"/>
                <a:gd name="T18" fmla="*/ 469 w 473"/>
                <a:gd name="T19" fmla="*/ 37 h 176"/>
                <a:gd name="T20" fmla="*/ 472 w 473"/>
                <a:gd name="T21" fmla="*/ 39 h 176"/>
                <a:gd name="T22" fmla="*/ 473 w 473"/>
                <a:gd name="T23" fmla="*/ 42 h 176"/>
                <a:gd name="T24" fmla="*/ 473 w 473"/>
                <a:gd name="T25" fmla="*/ 46 h 176"/>
                <a:gd name="T26" fmla="*/ 472 w 473"/>
                <a:gd name="T27" fmla="*/ 48 h 176"/>
                <a:gd name="T28" fmla="*/ 437 w 473"/>
                <a:gd name="T29" fmla="*/ 101 h 176"/>
                <a:gd name="T30" fmla="*/ 437 w 473"/>
                <a:gd name="T31" fmla="*/ 103 h 176"/>
                <a:gd name="T32" fmla="*/ 433 w 473"/>
                <a:gd name="T33" fmla="*/ 105 h 176"/>
                <a:gd name="T34" fmla="*/ 430 w 473"/>
                <a:gd name="T35" fmla="*/ 106 h 176"/>
                <a:gd name="T36" fmla="*/ 426 w 473"/>
                <a:gd name="T37" fmla="*/ 105 h 176"/>
                <a:gd name="T38" fmla="*/ 424 w 473"/>
                <a:gd name="T39" fmla="*/ 103 h 176"/>
                <a:gd name="T40" fmla="*/ 343 w 473"/>
                <a:gd name="T41" fmla="*/ 22 h 176"/>
                <a:gd name="T42" fmla="*/ 209 w 473"/>
                <a:gd name="T43" fmla="*/ 173 h 176"/>
                <a:gd name="T44" fmla="*/ 208 w 473"/>
                <a:gd name="T45" fmla="*/ 174 h 176"/>
                <a:gd name="T46" fmla="*/ 204 w 473"/>
                <a:gd name="T47" fmla="*/ 176 h 176"/>
                <a:gd name="T48" fmla="*/ 201 w 473"/>
                <a:gd name="T49" fmla="*/ 176 h 176"/>
                <a:gd name="T50" fmla="*/ 197 w 473"/>
                <a:gd name="T51" fmla="*/ 174 h 176"/>
                <a:gd name="T52" fmla="*/ 195 w 473"/>
                <a:gd name="T53" fmla="*/ 173 h 176"/>
                <a:gd name="T54" fmla="*/ 132 w 473"/>
                <a:gd name="T55" fmla="*/ 93 h 176"/>
                <a:gd name="T56" fmla="*/ 63 w 473"/>
                <a:gd name="T57" fmla="*/ 173 h 176"/>
                <a:gd name="T58" fmla="*/ 63 w 473"/>
                <a:gd name="T59" fmla="*/ 173 h 176"/>
                <a:gd name="T60" fmla="*/ 60 w 473"/>
                <a:gd name="T61" fmla="*/ 176 h 176"/>
                <a:gd name="T62" fmla="*/ 56 w 473"/>
                <a:gd name="T63" fmla="*/ 176 h 176"/>
                <a:gd name="T64" fmla="*/ 9 w 473"/>
                <a:gd name="T65" fmla="*/ 176 h 176"/>
                <a:gd name="T66" fmla="*/ 6 w 473"/>
                <a:gd name="T67" fmla="*/ 176 h 176"/>
                <a:gd name="T68" fmla="*/ 3 w 473"/>
                <a:gd name="T69" fmla="*/ 173 h 176"/>
                <a:gd name="T70" fmla="*/ 1 w 473"/>
                <a:gd name="T71" fmla="*/ 170 h 176"/>
                <a:gd name="T72" fmla="*/ 0 w 473"/>
                <a:gd name="T73" fmla="*/ 168 h 176"/>
                <a:gd name="T74" fmla="*/ 1 w 473"/>
                <a:gd name="T75" fmla="*/ 164 h 176"/>
                <a:gd name="T76" fmla="*/ 3 w 473"/>
                <a:gd name="T77" fmla="*/ 161 h 176"/>
                <a:gd name="T78" fmla="*/ 6 w 473"/>
                <a:gd name="T79" fmla="*/ 159 h 176"/>
                <a:gd name="T80" fmla="*/ 9 w 473"/>
                <a:gd name="T81" fmla="*/ 159 h 176"/>
                <a:gd name="T82" fmla="*/ 52 w 473"/>
                <a:gd name="T83" fmla="*/ 159 h 176"/>
                <a:gd name="T84" fmla="*/ 125 w 473"/>
                <a:gd name="T85" fmla="*/ 73 h 176"/>
                <a:gd name="T86" fmla="*/ 128 w 473"/>
                <a:gd name="T87" fmla="*/ 72 h 176"/>
                <a:gd name="T88" fmla="*/ 131 w 473"/>
                <a:gd name="T89" fmla="*/ 71 h 176"/>
                <a:gd name="T90" fmla="*/ 135 w 473"/>
                <a:gd name="T91" fmla="*/ 71 h 176"/>
                <a:gd name="T92" fmla="*/ 137 w 473"/>
                <a:gd name="T93" fmla="*/ 72 h 176"/>
                <a:gd name="T94" fmla="*/ 139 w 473"/>
                <a:gd name="T95" fmla="*/ 75 h 176"/>
                <a:gd name="T96" fmla="*/ 203 w 473"/>
                <a:gd name="T97" fmla="*/ 153 h 176"/>
                <a:gd name="T98" fmla="*/ 336 w 473"/>
                <a:gd name="T99" fmla="*/ 2 h 176"/>
                <a:gd name="T100" fmla="*/ 339 w 473"/>
                <a:gd name="T101" fmla="*/ 1 h 176"/>
                <a:gd name="T102" fmla="*/ 341 w 473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3" h="176">
                  <a:moveTo>
                    <a:pt x="341" y="0"/>
                  </a:moveTo>
                  <a:lnTo>
                    <a:pt x="345" y="1"/>
                  </a:lnTo>
                  <a:lnTo>
                    <a:pt x="348" y="2"/>
                  </a:lnTo>
                  <a:lnTo>
                    <a:pt x="349" y="2"/>
                  </a:lnTo>
                  <a:lnTo>
                    <a:pt x="429" y="82"/>
                  </a:lnTo>
                  <a:lnTo>
                    <a:pt x="458" y="39"/>
                  </a:lnTo>
                  <a:lnTo>
                    <a:pt x="460" y="37"/>
                  </a:lnTo>
                  <a:lnTo>
                    <a:pt x="463" y="35"/>
                  </a:lnTo>
                  <a:lnTo>
                    <a:pt x="467" y="35"/>
                  </a:lnTo>
                  <a:lnTo>
                    <a:pt x="469" y="37"/>
                  </a:lnTo>
                  <a:lnTo>
                    <a:pt x="472" y="39"/>
                  </a:lnTo>
                  <a:lnTo>
                    <a:pt x="473" y="42"/>
                  </a:lnTo>
                  <a:lnTo>
                    <a:pt x="473" y="46"/>
                  </a:lnTo>
                  <a:lnTo>
                    <a:pt x="472" y="48"/>
                  </a:lnTo>
                  <a:lnTo>
                    <a:pt x="437" y="101"/>
                  </a:lnTo>
                  <a:lnTo>
                    <a:pt x="437" y="103"/>
                  </a:lnTo>
                  <a:lnTo>
                    <a:pt x="433" y="105"/>
                  </a:lnTo>
                  <a:lnTo>
                    <a:pt x="430" y="106"/>
                  </a:lnTo>
                  <a:lnTo>
                    <a:pt x="426" y="105"/>
                  </a:lnTo>
                  <a:lnTo>
                    <a:pt x="424" y="103"/>
                  </a:lnTo>
                  <a:lnTo>
                    <a:pt x="343" y="22"/>
                  </a:lnTo>
                  <a:lnTo>
                    <a:pt x="209" y="173"/>
                  </a:lnTo>
                  <a:lnTo>
                    <a:pt x="208" y="174"/>
                  </a:lnTo>
                  <a:lnTo>
                    <a:pt x="204" y="176"/>
                  </a:lnTo>
                  <a:lnTo>
                    <a:pt x="201" y="176"/>
                  </a:lnTo>
                  <a:lnTo>
                    <a:pt x="197" y="174"/>
                  </a:lnTo>
                  <a:lnTo>
                    <a:pt x="195" y="173"/>
                  </a:lnTo>
                  <a:lnTo>
                    <a:pt x="132" y="93"/>
                  </a:lnTo>
                  <a:lnTo>
                    <a:pt x="63" y="173"/>
                  </a:lnTo>
                  <a:lnTo>
                    <a:pt x="63" y="173"/>
                  </a:lnTo>
                  <a:lnTo>
                    <a:pt x="60" y="176"/>
                  </a:lnTo>
                  <a:lnTo>
                    <a:pt x="56" y="176"/>
                  </a:lnTo>
                  <a:lnTo>
                    <a:pt x="9" y="176"/>
                  </a:lnTo>
                  <a:lnTo>
                    <a:pt x="6" y="176"/>
                  </a:lnTo>
                  <a:lnTo>
                    <a:pt x="3" y="173"/>
                  </a:lnTo>
                  <a:lnTo>
                    <a:pt x="1" y="170"/>
                  </a:lnTo>
                  <a:lnTo>
                    <a:pt x="0" y="168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9"/>
                  </a:lnTo>
                  <a:lnTo>
                    <a:pt x="9" y="159"/>
                  </a:lnTo>
                  <a:lnTo>
                    <a:pt x="52" y="159"/>
                  </a:lnTo>
                  <a:lnTo>
                    <a:pt x="125" y="73"/>
                  </a:lnTo>
                  <a:lnTo>
                    <a:pt x="128" y="72"/>
                  </a:lnTo>
                  <a:lnTo>
                    <a:pt x="131" y="71"/>
                  </a:lnTo>
                  <a:lnTo>
                    <a:pt x="135" y="71"/>
                  </a:lnTo>
                  <a:lnTo>
                    <a:pt x="137" y="72"/>
                  </a:lnTo>
                  <a:lnTo>
                    <a:pt x="139" y="75"/>
                  </a:lnTo>
                  <a:lnTo>
                    <a:pt x="203" y="153"/>
                  </a:lnTo>
                  <a:lnTo>
                    <a:pt x="336" y="2"/>
                  </a:lnTo>
                  <a:lnTo>
                    <a:pt x="339" y="1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81F3149C-A8A7-081D-AAF9-F3C5B7CD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5" y="3057526"/>
              <a:ext cx="889000" cy="557213"/>
            </a:xfrm>
            <a:custGeom>
              <a:avLst/>
              <a:gdLst>
                <a:gd name="T0" fmla="*/ 8 w 560"/>
                <a:gd name="T1" fmla="*/ 0 h 351"/>
                <a:gd name="T2" fmla="*/ 271 w 560"/>
                <a:gd name="T3" fmla="*/ 0 h 351"/>
                <a:gd name="T4" fmla="*/ 275 w 560"/>
                <a:gd name="T5" fmla="*/ 0 h 351"/>
                <a:gd name="T6" fmla="*/ 277 w 560"/>
                <a:gd name="T7" fmla="*/ 3 h 351"/>
                <a:gd name="T8" fmla="*/ 280 w 560"/>
                <a:gd name="T9" fmla="*/ 5 h 351"/>
                <a:gd name="T10" fmla="*/ 280 w 560"/>
                <a:gd name="T11" fmla="*/ 9 h 351"/>
                <a:gd name="T12" fmla="*/ 280 w 560"/>
                <a:gd name="T13" fmla="*/ 12 h 351"/>
                <a:gd name="T14" fmla="*/ 277 w 560"/>
                <a:gd name="T15" fmla="*/ 14 h 351"/>
                <a:gd name="T16" fmla="*/ 275 w 560"/>
                <a:gd name="T17" fmla="*/ 17 h 351"/>
                <a:gd name="T18" fmla="*/ 271 w 560"/>
                <a:gd name="T19" fmla="*/ 17 h 351"/>
                <a:gd name="T20" fmla="*/ 17 w 560"/>
                <a:gd name="T21" fmla="*/ 17 h 351"/>
                <a:gd name="T22" fmla="*/ 17 w 560"/>
                <a:gd name="T23" fmla="*/ 334 h 351"/>
                <a:gd name="T24" fmla="*/ 543 w 560"/>
                <a:gd name="T25" fmla="*/ 334 h 351"/>
                <a:gd name="T26" fmla="*/ 543 w 560"/>
                <a:gd name="T27" fmla="*/ 17 h 351"/>
                <a:gd name="T28" fmla="*/ 306 w 560"/>
                <a:gd name="T29" fmla="*/ 17 h 351"/>
                <a:gd name="T30" fmla="*/ 302 w 560"/>
                <a:gd name="T31" fmla="*/ 17 h 351"/>
                <a:gd name="T32" fmla="*/ 299 w 560"/>
                <a:gd name="T33" fmla="*/ 14 h 351"/>
                <a:gd name="T34" fmla="*/ 298 w 560"/>
                <a:gd name="T35" fmla="*/ 12 h 351"/>
                <a:gd name="T36" fmla="*/ 297 w 560"/>
                <a:gd name="T37" fmla="*/ 9 h 351"/>
                <a:gd name="T38" fmla="*/ 298 w 560"/>
                <a:gd name="T39" fmla="*/ 5 h 351"/>
                <a:gd name="T40" fmla="*/ 299 w 560"/>
                <a:gd name="T41" fmla="*/ 3 h 351"/>
                <a:gd name="T42" fmla="*/ 302 w 560"/>
                <a:gd name="T43" fmla="*/ 0 h 351"/>
                <a:gd name="T44" fmla="*/ 306 w 560"/>
                <a:gd name="T45" fmla="*/ 0 h 351"/>
                <a:gd name="T46" fmla="*/ 552 w 560"/>
                <a:gd name="T47" fmla="*/ 0 h 351"/>
                <a:gd name="T48" fmla="*/ 554 w 560"/>
                <a:gd name="T49" fmla="*/ 0 h 351"/>
                <a:gd name="T50" fmla="*/ 557 w 560"/>
                <a:gd name="T51" fmla="*/ 3 h 351"/>
                <a:gd name="T52" fmla="*/ 560 w 560"/>
                <a:gd name="T53" fmla="*/ 5 h 351"/>
                <a:gd name="T54" fmla="*/ 560 w 560"/>
                <a:gd name="T55" fmla="*/ 9 h 351"/>
                <a:gd name="T56" fmla="*/ 560 w 560"/>
                <a:gd name="T57" fmla="*/ 342 h 351"/>
                <a:gd name="T58" fmla="*/ 560 w 560"/>
                <a:gd name="T59" fmla="*/ 346 h 351"/>
                <a:gd name="T60" fmla="*/ 557 w 560"/>
                <a:gd name="T61" fmla="*/ 349 h 351"/>
                <a:gd name="T62" fmla="*/ 554 w 560"/>
                <a:gd name="T63" fmla="*/ 350 h 351"/>
                <a:gd name="T64" fmla="*/ 552 w 560"/>
                <a:gd name="T65" fmla="*/ 351 h 351"/>
                <a:gd name="T66" fmla="*/ 8 w 560"/>
                <a:gd name="T67" fmla="*/ 351 h 351"/>
                <a:gd name="T68" fmla="*/ 5 w 560"/>
                <a:gd name="T69" fmla="*/ 350 h 351"/>
                <a:gd name="T70" fmla="*/ 3 w 560"/>
                <a:gd name="T71" fmla="*/ 349 h 351"/>
                <a:gd name="T72" fmla="*/ 0 w 560"/>
                <a:gd name="T73" fmla="*/ 346 h 351"/>
                <a:gd name="T74" fmla="*/ 0 w 560"/>
                <a:gd name="T75" fmla="*/ 342 h 351"/>
                <a:gd name="T76" fmla="*/ 0 w 560"/>
                <a:gd name="T77" fmla="*/ 9 h 351"/>
                <a:gd name="T78" fmla="*/ 0 w 560"/>
                <a:gd name="T79" fmla="*/ 5 h 351"/>
                <a:gd name="T80" fmla="*/ 3 w 560"/>
                <a:gd name="T81" fmla="*/ 3 h 351"/>
                <a:gd name="T82" fmla="*/ 5 w 560"/>
                <a:gd name="T83" fmla="*/ 0 h 351"/>
                <a:gd name="T84" fmla="*/ 8 w 560"/>
                <a:gd name="T8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0" h="351">
                  <a:moveTo>
                    <a:pt x="8" y="0"/>
                  </a:moveTo>
                  <a:lnTo>
                    <a:pt x="271" y="0"/>
                  </a:lnTo>
                  <a:lnTo>
                    <a:pt x="275" y="0"/>
                  </a:lnTo>
                  <a:lnTo>
                    <a:pt x="277" y="3"/>
                  </a:lnTo>
                  <a:lnTo>
                    <a:pt x="280" y="5"/>
                  </a:lnTo>
                  <a:lnTo>
                    <a:pt x="280" y="9"/>
                  </a:lnTo>
                  <a:lnTo>
                    <a:pt x="280" y="12"/>
                  </a:lnTo>
                  <a:lnTo>
                    <a:pt x="277" y="14"/>
                  </a:lnTo>
                  <a:lnTo>
                    <a:pt x="275" y="17"/>
                  </a:lnTo>
                  <a:lnTo>
                    <a:pt x="271" y="17"/>
                  </a:lnTo>
                  <a:lnTo>
                    <a:pt x="17" y="17"/>
                  </a:lnTo>
                  <a:lnTo>
                    <a:pt x="17" y="334"/>
                  </a:lnTo>
                  <a:lnTo>
                    <a:pt x="543" y="334"/>
                  </a:lnTo>
                  <a:lnTo>
                    <a:pt x="543" y="17"/>
                  </a:lnTo>
                  <a:lnTo>
                    <a:pt x="306" y="17"/>
                  </a:lnTo>
                  <a:lnTo>
                    <a:pt x="302" y="17"/>
                  </a:lnTo>
                  <a:lnTo>
                    <a:pt x="299" y="14"/>
                  </a:lnTo>
                  <a:lnTo>
                    <a:pt x="298" y="12"/>
                  </a:lnTo>
                  <a:lnTo>
                    <a:pt x="297" y="9"/>
                  </a:lnTo>
                  <a:lnTo>
                    <a:pt x="298" y="5"/>
                  </a:lnTo>
                  <a:lnTo>
                    <a:pt x="299" y="3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552" y="0"/>
                  </a:lnTo>
                  <a:lnTo>
                    <a:pt x="554" y="0"/>
                  </a:lnTo>
                  <a:lnTo>
                    <a:pt x="557" y="3"/>
                  </a:lnTo>
                  <a:lnTo>
                    <a:pt x="560" y="5"/>
                  </a:lnTo>
                  <a:lnTo>
                    <a:pt x="560" y="9"/>
                  </a:lnTo>
                  <a:lnTo>
                    <a:pt x="560" y="342"/>
                  </a:lnTo>
                  <a:lnTo>
                    <a:pt x="560" y="346"/>
                  </a:lnTo>
                  <a:lnTo>
                    <a:pt x="557" y="349"/>
                  </a:lnTo>
                  <a:lnTo>
                    <a:pt x="554" y="350"/>
                  </a:lnTo>
                  <a:lnTo>
                    <a:pt x="552" y="351"/>
                  </a:lnTo>
                  <a:lnTo>
                    <a:pt x="8" y="351"/>
                  </a:lnTo>
                  <a:lnTo>
                    <a:pt x="5" y="350"/>
                  </a:lnTo>
                  <a:lnTo>
                    <a:pt x="3" y="349"/>
                  </a:lnTo>
                  <a:lnTo>
                    <a:pt x="0" y="346"/>
                  </a:lnTo>
                  <a:lnTo>
                    <a:pt x="0" y="342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E46FDEF3-D603-D5BF-34D9-24C5CF17C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2973388"/>
              <a:ext cx="26988" cy="111125"/>
            </a:xfrm>
            <a:custGeom>
              <a:avLst/>
              <a:gdLst>
                <a:gd name="T0" fmla="*/ 8 w 17"/>
                <a:gd name="T1" fmla="*/ 0 h 70"/>
                <a:gd name="T2" fmla="*/ 12 w 17"/>
                <a:gd name="T3" fmla="*/ 0 h 70"/>
                <a:gd name="T4" fmla="*/ 14 w 17"/>
                <a:gd name="T5" fmla="*/ 3 h 70"/>
                <a:gd name="T6" fmla="*/ 15 w 17"/>
                <a:gd name="T7" fmla="*/ 6 h 70"/>
                <a:gd name="T8" fmla="*/ 17 w 17"/>
                <a:gd name="T9" fmla="*/ 8 h 70"/>
                <a:gd name="T10" fmla="*/ 17 w 17"/>
                <a:gd name="T11" fmla="*/ 62 h 70"/>
                <a:gd name="T12" fmla="*/ 15 w 17"/>
                <a:gd name="T13" fmla="*/ 65 h 70"/>
                <a:gd name="T14" fmla="*/ 14 w 17"/>
                <a:gd name="T15" fmla="*/ 67 h 70"/>
                <a:gd name="T16" fmla="*/ 12 w 17"/>
                <a:gd name="T17" fmla="*/ 70 h 70"/>
                <a:gd name="T18" fmla="*/ 8 w 17"/>
                <a:gd name="T19" fmla="*/ 70 h 70"/>
                <a:gd name="T20" fmla="*/ 5 w 17"/>
                <a:gd name="T21" fmla="*/ 70 h 70"/>
                <a:gd name="T22" fmla="*/ 2 w 17"/>
                <a:gd name="T23" fmla="*/ 67 h 70"/>
                <a:gd name="T24" fmla="*/ 0 w 17"/>
                <a:gd name="T25" fmla="*/ 65 h 70"/>
                <a:gd name="T26" fmla="*/ 0 w 17"/>
                <a:gd name="T27" fmla="*/ 62 h 70"/>
                <a:gd name="T28" fmla="*/ 0 w 17"/>
                <a:gd name="T29" fmla="*/ 8 h 70"/>
                <a:gd name="T30" fmla="*/ 0 w 17"/>
                <a:gd name="T31" fmla="*/ 6 h 70"/>
                <a:gd name="T32" fmla="*/ 2 w 17"/>
                <a:gd name="T33" fmla="*/ 3 h 70"/>
                <a:gd name="T34" fmla="*/ 5 w 17"/>
                <a:gd name="T35" fmla="*/ 0 h 70"/>
                <a:gd name="T36" fmla="*/ 8 w 17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70">
                  <a:moveTo>
                    <a:pt x="8" y="0"/>
                  </a:moveTo>
                  <a:lnTo>
                    <a:pt x="12" y="0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7" y="8"/>
                  </a:lnTo>
                  <a:lnTo>
                    <a:pt x="17" y="62"/>
                  </a:lnTo>
                  <a:lnTo>
                    <a:pt x="15" y="65"/>
                  </a:lnTo>
                  <a:lnTo>
                    <a:pt x="14" y="67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5" y="70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0F3A528E-E8A4-FFB0-0318-DE5895EAC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3641726"/>
              <a:ext cx="26988" cy="169863"/>
            </a:xfrm>
            <a:custGeom>
              <a:avLst/>
              <a:gdLst>
                <a:gd name="T0" fmla="*/ 8 w 17"/>
                <a:gd name="T1" fmla="*/ 0 h 107"/>
                <a:gd name="T2" fmla="*/ 12 w 17"/>
                <a:gd name="T3" fmla="*/ 2 h 107"/>
                <a:gd name="T4" fmla="*/ 14 w 17"/>
                <a:gd name="T5" fmla="*/ 3 h 107"/>
                <a:gd name="T6" fmla="*/ 17 w 17"/>
                <a:gd name="T7" fmla="*/ 6 h 107"/>
                <a:gd name="T8" fmla="*/ 17 w 17"/>
                <a:gd name="T9" fmla="*/ 10 h 107"/>
                <a:gd name="T10" fmla="*/ 17 w 17"/>
                <a:gd name="T11" fmla="*/ 97 h 107"/>
                <a:gd name="T12" fmla="*/ 15 w 17"/>
                <a:gd name="T13" fmla="*/ 101 h 107"/>
                <a:gd name="T14" fmla="*/ 14 w 17"/>
                <a:gd name="T15" fmla="*/ 104 h 107"/>
                <a:gd name="T16" fmla="*/ 12 w 17"/>
                <a:gd name="T17" fmla="*/ 105 h 107"/>
                <a:gd name="T18" fmla="*/ 8 w 17"/>
                <a:gd name="T19" fmla="*/ 107 h 107"/>
                <a:gd name="T20" fmla="*/ 5 w 17"/>
                <a:gd name="T21" fmla="*/ 105 h 107"/>
                <a:gd name="T22" fmla="*/ 2 w 17"/>
                <a:gd name="T23" fmla="*/ 104 h 107"/>
                <a:gd name="T24" fmla="*/ 0 w 17"/>
                <a:gd name="T25" fmla="*/ 101 h 107"/>
                <a:gd name="T26" fmla="*/ 0 w 17"/>
                <a:gd name="T27" fmla="*/ 97 h 107"/>
                <a:gd name="T28" fmla="*/ 0 w 17"/>
                <a:gd name="T29" fmla="*/ 10 h 107"/>
                <a:gd name="T30" fmla="*/ 0 w 17"/>
                <a:gd name="T31" fmla="*/ 6 h 107"/>
                <a:gd name="T32" fmla="*/ 2 w 17"/>
                <a:gd name="T33" fmla="*/ 3 h 107"/>
                <a:gd name="T34" fmla="*/ 5 w 17"/>
                <a:gd name="T35" fmla="*/ 2 h 107"/>
                <a:gd name="T36" fmla="*/ 8 w 1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07">
                  <a:moveTo>
                    <a:pt x="8" y="0"/>
                  </a:moveTo>
                  <a:lnTo>
                    <a:pt x="12" y="2"/>
                  </a:lnTo>
                  <a:lnTo>
                    <a:pt x="14" y="3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7" y="97"/>
                  </a:lnTo>
                  <a:lnTo>
                    <a:pt x="15" y="101"/>
                  </a:lnTo>
                  <a:lnTo>
                    <a:pt x="14" y="104"/>
                  </a:lnTo>
                  <a:lnTo>
                    <a:pt x="12" y="105"/>
                  </a:lnTo>
                  <a:lnTo>
                    <a:pt x="8" y="107"/>
                  </a:lnTo>
                  <a:lnTo>
                    <a:pt x="5" y="105"/>
                  </a:lnTo>
                  <a:lnTo>
                    <a:pt x="2" y="104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78DC477B-394D-CD5D-4A01-18C621BBA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641726"/>
              <a:ext cx="82550" cy="223838"/>
            </a:xfrm>
            <a:custGeom>
              <a:avLst/>
              <a:gdLst>
                <a:gd name="T0" fmla="*/ 43 w 52"/>
                <a:gd name="T1" fmla="*/ 0 h 141"/>
                <a:gd name="T2" fmla="*/ 45 w 52"/>
                <a:gd name="T3" fmla="*/ 0 h 141"/>
                <a:gd name="T4" fmla="*/ 49 w 52"/>
                <a:gd name="T5" fmla="*/ 3 h 141"/>
                <a:gd name="T6" fmla="*/ 51 w 52"/>
                <a:gd name="T7" fmla="*/ 6 h 141"/>
                <a:gd name="T8" fmla="*/ 52 w 52"/>
                <a:gd name="T9" fmla="*/ 8 h 141"/>
                <a:gd name="T10" fmla="*/ 52 w 52"/>
                <a:gd name="T11" fmla="*/ 12 h 141"/>
                <a:gd name="T12" fmla="*/ 17 w 52"/>
                <a:gd name="T13" fmla="*/ 135 h 141"/>
                <a:gd name="T14" fmla="*/ 15 w 52"/>
                <a:gd name="T15" fmla="*/ 138 h 141"/>
                <a:gd name="T16" fmla="*/ 13 w 52"/>
                <a:gd name="T17" fmla="*/ 141 h 141"/>
                <a:gd name="T18" fmla="*/ 10 w 52"/>
                <a:gd name="T19" fmla="*/ 141 h 141"/>
                <a:gd name="T20" fmla="*/ 6 w 52"/>
                <a:gd name="T21" fmla="*/ 141 h 141"/>
                <a:gd name="T22" fmla="*/ 3 w 52"/>
                <a:gd name="T23" fmla="*/ 139 h 141"/>
                <a:gd name="T24" fmla="*/ 1 w 52"/>
                <a:gd name="T25" fmla="*/ 137 h 141"/>
                <a:gd name="T26" fmla="*/ 0 w 52"/>
                <a:gd name="T27" fmla="*/ 134 h 141"/>
                <a:gd name="T28" fmla="*/ 0 w 52"/>
                <a:gd name="T29" fmla="*/ 130 h 141"/>
                <a:gd name="T30" fmla="*/ 35 w 52"/>
                <a:gd name="T31" fmla="*/ 7 h 141"/>
                <a:gd name="T32" fmla="*/ 36 w 52"/>
                <a:gd name="T33" fmla="*/ 4 h 141"/>
                <a:gd name="T34" fmla="*/ 39 w 52"/>
                <a:gd name="T35" fmla="*/ 2 h 141"/>
                <a:gd name="T36" fmla="*/ 43 w 52"/>
                <a:gd name="T3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41">
                  <a:moveTo>
                    <a:pt x="43" y="0"/>
                  </a:moveTo>
                  <a:lnTo>
                    <a:pt x="45" y="0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17" y="135"/>
                  </a:lnTo>
                  <a:lnTo>
                    <a:pt x="15" y="138"/>
                  </a:lnTo>
                  <a:lnTo>
                    <a:pt x="13" y="141"/>
                  </a:lnTo>
                  <a:lnTo>
                    <a:pt x="10" y="141"/>
                  </a:lnTo>
                  <a:lnTo>
                    <a:pt x="6" y="141"/>
                  </a:lnTo>
                  <a:lnTo>
                    <a:pt x="3" y="139"/>
                  </a:lnTo>
                  <a:lnTo>
                    <a:pt x="1" y="137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35" y="7"/>
                  </a:lnTo>
                  <a:lnTo>
                    <a:pt x="36" y="4"/>
                  </a:lnTo>
                  <a:lnTo>
                    <a:pt x="39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6FC40806-0269-7BA5-69B4-A22BF240B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350" y="3641726"/>
              <a:ext cx="82550" cy="223838"/>
            </a:xfrm>
            <a:custGeom>
              <a:avLst/>
              <a:gdLst>
                <a:gd name="T0" fmla="*/ 9 w 52"/>
                <a:gd name="T1" fmla="*/ 0 h 141"/>
                <a:gd name="T2" fmla="*/ 11 w 52"/>
                <a:gd name="T3" fmla="*/ 2 h 141"/>
                <a:gd name="T4" fmla="*/ 14 w 52"/>
                <a:gd name="T5" fmla="*/ 4 h 141"/>
                <a:gd name="T6" fmla="*/ 17 w 52"/>
                <a:gd name="T7" fmla="*/ 7 h 141"/>
                <a:gd name="T8" fmla="*/ 51 w 52"/>
                <a:gd name="T9" fmla="*/ 130 h 141"/>
                <a:gd name="T10" fmla="*/ 52 w 52"/>
                <a:gd name="T11" fmla="*/ 134 h 141"/>
                <a:gd name="T12" fmla="*/ 51 w 52"/>
                <a:gd name="T13" fmla="*/ 137 h 141"/>
                <a:gd name="T14" fmla="*/ 48 w 52"/>
                <a:gd name="T15" fmla="*/ 139 h 141"/>
                <a:gd name="T16" fmla="*/ 45 w 52"/>
                <a:gd name="T17" fmla="*/ 141 h 141"/>
                <a:gd name="T18" fmla="*/ 42 w 52"/>
                <a:gd name="T19" fmla="*/ 141 h 141"/>
                <a:gd name="T20" fmla="*/ 39 w 52"/>
                <a:gd name="T21" fmla="*/ 141 h 141"/>
                <a:gd name="T22" fmla="*/ 36 w 52"/>
                <a:gd name="T23" fmla="*/ 138 h 141"/>
                <a:gd name="T24" fmla="*/ 34 w 52"/>
                <a:gd name="T25" fmla="*/ 135 h 141"/>
                <a:gd name="T26" fmla="*/ 0 w 52"/>
                <a:gd name="T27" fmla="*/ 12 h 141"/>
                <a:gd name="T28" fmla="*/ 0 w 52"/>
                <a:gd name="T29" fmla="*/ 8 h 141"/>
                <a:gd name="T30" fmla="*/ 0 w 52"/>
                <a:gd name="T31" fmla="*/ 6 h 141"/>
                <a:gd name="T32" fmla="*/ 2 w 52"/>
                <a:gd name="T33" fmla="*/ 3 h 141"/>
                <a:gd name="T34" fmla="*/ 5 w 52"/>
                <a:gd name="T35" fmla="*/ 0 h 141"/>
                <a:gd name="T36" fmla="*/ 9 w 52"/>
                <a:gd name="T3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41">
                  <a:moveTo>
                    <a:pt x="9" y="0"/>
                  </a:moveTo>
                  <a:lnTo>
                    <a:pt x="11" y="2"/>
                  </a:lnTo>
                  <a:lnTo>
                    <a:pt x="14" y="4"/>
                  </a:lnTo>
                  <a:lnTo>
                    <a:pt x="17" y="7"/>
                  </a:lnTo>
                  <a:lnTo>
                    <a:pt x="51" y="130"/>
                  </a:lnTo>
                  <a:lnTo>
                    <a:pt x="52" y="134"/>
                  </a:lnTo>
                  <a:lnTo>
                    <a:pt x="51" y="137"/>
                  </a:lnTo>
                  <a:lnTo>
                    <a:pt x="48" y="139"/>
                  </a:lnTo>
                  <a:lnTo>
                    <a:pt x="45" y="141"/>
                  </a:lnTo>
                  <a:lnTo>
                    <a:pt x="42" y="141"/>
                  </a:lnTo>
                  <a:lnTo>
                    <a:pt x="39" y="141"/>
                  </a:lnTo>
                  <a:lnTo>
                    <a:pt x="36" y="138"/>
                  </a:lnTo>
                  <a:lnTo>
                    <a:pt x="34" y="13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6BFD75D3-6E0B-A07F-67ED-610BA1C0D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5" y="3641726"/>
              <a:ext cx="889000" cy="30163"/>
            </a:xfrm>
            <a:custGeom>
              <a:avLst/>
              <a:gdLst>
                <a:gd name="T0" fmla="*/ 8 w 560"/>
                <a:gd name="T1" fmla="*/ 0 h 19"/>
                <a:gd name="T2" fmla="*/ 552 w 560"/>
                <a:gd name="T3" fmla="*/ 0 h 19"/>
                <a:gd name="T4" fmla="*/ 554 w 560"/>
                <a:gd name="T5" fmla="*/ 2 h 19"/>
                <a:gd name="T6" fmla="*/ 557 w 560"/>
                <a:gd name="T7" fmla="*/ 3 h 19"/>
                <a:gd name="T8" fmla="*/ 560 w 560"/>
                <a:gd name="T9" fmla="*/ 6 h 19"/>
                <a:gd name="T10" fmla="*/ 560 w 560"/>
                <a:gd name="T11" fmla="*/ 10 h 19"/>
                <a:gd name="T12" fmla="*/ 560 w 560"/>
                <a:gd name="T13" fmla="*/ 14 h 19"/>
                <a:gd name="T14" fmla="*/ 557 w 560"/>
                <a:gd name="T15" fmla="*/ 16 h 19"/>
                <a:gd name="T16" fmla="*/ 554 w 560"/>
                <a:gd name="T17" fmla="*/ 17 h 19"/>
                <a:gd name="T18" fmla="*/ 552 w 560"/>
                <a:gd name="T19" fmla="*/ 19 h 19"/>
                <a:gd name="T20" fmla="*/ 8 w 560"/>
                <a:gd name="T21" fmla="*/ 19 h 19"/>
                <a:gd name="T22" fmla="*/ 5 w 560"/>
                <a:gd name="T23" fmla="*/ 17 h 19"/>
                <a:gd name="T24" fmla="*/ 3 w 560"/>
                <a:gd name="T25" fmla="*/ 16 h 19"/>
                <a:gd name="T26" fmla="*/ 0 w 560"/>
                <a:gd name="T27" fmla="*/ 14 h 19"/>
                <a:gd name="T28" fmla="*/ 0 w 560"/>
                <a:gd name="T29" fmla="*/ 10 h 19"/>
                <a:gd name="T30" fmla="*/ 0 w 560"/>
                <a:gd name="T31" fmla="*/ 6 h 19"/>
                <a:gd name="T32" fmla="*/ 3 w 560"/>
                <a:gd name="T33" fmla="*/ 3 h 19"/>
                <a:gd name="T34" fmla="*/ 5 w 560"/>
                <a:gd name="T35" fmla="*/ 2 h 19"/>
                <a:gd name="T36" fmla="*/ 8 w 56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0" h="19">
                  <a:moveTo>
                    <a:pt x="8" y="0"/>
                  </a:moveTo>
                  <a:lnTo>
                    <a:pt x="552" y="0"/>
                  </a:lnTo>
                  <a:lnTo>
                    <a:pt x="554" y="2"/>
                  </a:lnTo>
                  <a:lnTo>
                    <a:pt x="557" y="3"/>
                  </a:lnTo>
                  <a:lnTo>
                    <a:pt x="560" y="6"/>
                  </a:lnTo>
                  <a:lnTo>
                    <a:pt x="560" y="10"/>
                  </a:lnTo>
                  <a:lnTo>
                    <a:pt x="560" y="14"/>
                  </a:lnTo>
                  <a:lnTo>
                    <a:pt x="557" y="16"/>
                  </a:lnTo>
                  <a:lnTo>
                    <a:pt x="554" y="17"/>
                  </a:lnTo>
                  <a:lnTo>
                    <a:pt x="55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4E88703-2A72-170F-80F7-F3447DE48BDD}"/>
              </a:ext>
            </a:extLst>
          </p:cNvPr>
          <p:cNvGrpSpPr/>
          <p:nvPr/>
        </p:nvGrpSpPr>
        <p:grpSpPr>
          <a:xfrm>
            <a:off x="890077" y="4399049"/>
            <a:ext cx="403502" cy="348800"/>
            <a:chOff x="8423275" y="2959101"/>
            <a:chExt cx="1089025" cy="941388"/>
          </a:xfrm>
          <a:solidFill>
            <a:schemeClr val="bg1"/>
          </a:solidFill>
        </p:grpSpPr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D1023902-68BC-F013-3C72-0EAE9BBD9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3275" y="2959101"/>
              <a:ext cx="1089025" cy="941388"/>
            </a:xfrm>
            <a:custGeom>
              <a:avLst/>
              <a:gdLst>
                <a:gd name="T0" fmla="*/ 44 w 686"/>
                <a:gd name="T1" fmla="*/ 25 h 593"/>
                <a:gd name="T2" fmla="*/ 24 w 686"/>
                <a:gd name="T3" fmla="*/ 45 h 593"/>
                <a:gd name="T4" fmla="*/ 22 w 686"/>
                <a:gd name="T5" fmla="*/ 571 h 593"/>
                <a:gd name="T6" fmla="*/ 664 w 686"/>
                <a:gd name="T7" fmla="*/ 166 h 593"/>
                <a:gd name="T8" fmla="*/ 653 w 686"/>
                <a:gd name="T9" fmla="*/ 139 h 593"/>
                <a:gd name="T10" fmla="*/ 627 w 686"/>
                <a:gd name="T11" fmla="*/ 129 h 593"/>
                <a:gd name="T12" fmla="*/ 338 w 686"/>
                <a:gd name="T13" fmla="*/ 128 h 593"/>
                <a:gd name="T14" fmla="*/ 333 w 686"/>
                <a:gd name="T15" fmla="*/ 122 h 593"/>
                <a:gd name="T16" fmla="*/ 332 w 686"/>
                <a:gd name="T17" fmla="*/ 59 h 593"/>
                <a:gd name="T18" fmla="*/ 321 w 686"/>
                <a:gd name="T19" fmla="*/ 33 h 593"/>
                <a:gd name="T20" fmla="*/ 295 w 686"/>
                <a:gd name="T21" fmla="*/ 23 h 593"/>
                <a:gd name="T22" fmla="*/ 58 w 686"/>
                <a:gd name="T23" fmla="*/ 0 h 593"/>
                <a:gd name="T24" fmla="*/ 313 w 686"/>
                <a:gd name="T25" fmla="*/ 4 h 593"/>
                <a:gd name="T26" fmla="*/ 342 w 686"/>
                <a:gd name="T27" fmla="*/ 25 h 593"/>
                <a:gd name="T28" fmla="*/ 354 w 686"/>
                <a:gd name="T29" fmla="*/ 59 h 593"/>
                <a:gd name="T30" fmla="*/ 627 w 686"/>
                <a:gd name="T31" fmla="*/ 107 h 593"/>
                <a:gd name="T32" fmla="*/ 664 w 686"/>
                <a:gd name="T33" fmla="*/ 120 h 593"/>
                <a:gd name="T34" fmla="*/ 661 w 686"/>
                <a:gd name="T35" fmla="*/ 93 h 593"/>
                <a:gd name="T36" fmla="*/ 642 w 686"/>
                <a:gd name="T37" fmla="*/ 74 h 593"/>
                <a:gd name="T38" fmla="*/ 387 w 686"/>
                <a:gd name="T39" fmla="*/ 70 h 593"/>
                <a:gd name="T40" fmla="*/ 379 w 686"/>
                <a:gd name="T41" fmla="*/ 67 h 593"/>
                <a:gd name="T42" fmla="*/ 376 w 686"/>
                <a:gd name="T43" fmla="*/ 59 h 593"/>
                <a:gd name="T44" fmla="*/ 379 w 686"/>
                <a:gd name="T45" fmla="*/ 51 h 593"/>
                <a:gd name="T46" fmla="*/ 387 w 686"/>
                <a:gd name="T47" fmla="*/ 49 h 593"/>
                <a:gd name="T48" fmla="*/ 647 w 686"/>
                <a:gd name="T49" fmla="*/ 51 h 593"/>
                <a:gd name="T50" fmla="*/ 674 w 686"/>
                <a:gd name="T51" fmla="*/ 72 h 593"/>
                <a:gd name="T52" fmla="*/ 686 w 686"/>
                <a:gd name="T53" fmla="*/ 107 h 593"/>
                <a:gd name="T54" fmla="*/ 685 w 686"/>
                <a:gd name="T55" fmla="*/ 585 h 593"/>
                <a:gd name="T56" fmla="*/ 680 w 686"/>
                <a:gd name="T57" fmla="*/ 592 h 593"/>
                <a:gd name="T58" fmla="*/ 11 w 686"/>
                <a:gd name="T59" fmla="*/ 593 h 593"/>
                <a:gd name="T60" fmla="*/ 3 w 686"/>
                <a:gd name="T61" fmla="*/ 589 h 593"/>
                <a:gd name="T62" fmla="*/ 0 w 686"/>
                <a:gd name="T63" fmla="*/ 581 h 593"/>
                <a:gd name="T64" fmla="*/ 2 w 686"/>
                <a:gd name="T65" fmla="*/ 41 h 593"/>
                <a:gd name="T66" fmla="*/ 24 w 686"/>
                <a:gd name="T67" fmla="*/ 12 h 593"/>
                <a:gd name="T68" fmla="*/ 58 w 686"/>
                <a:gd name="T6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6" h="593">
                  <a:moveTo>
                    <a:pt x="58" y="23"/>
                  </a:moveTo>
                  <a:lnTo>
                    <a:pt x="44" y="25"/>
                  </a:lnTo>
                  <a:lnTo>
                    <a:pt x="32" y="33"/>
                  </a:lnTo>
                  <a:lnTo>
                    <a:pt x="24" y="45"/>
                  </a:lnTo>
                  <a:lnTo>
                    <a:pt x="22" y="59"/>
                  </a:lnTo>
                  <a:lnTo>
                    <a:pt x="22" y="571"/>
                  </a:lnTo>
                  <a:lnTo>
                    <a:pt x="664" y="571"/>
                  </a:lnTo>
                  <a:lnTo>
                    <a:pt x="664" y="166"/>
                  </a:lnTo>
                  <a:lnTo>
                    <a:pt x="661" y="151"/>
                  </a:lnTo>
                  <a:lnTo>
                    <a:pt x="653" y="139"/>
                  </a:lnTo>
                  <a:lnTo>
                    <a:pt x="642" y="131"/>
                  </a:lnTo>
                  <a:lnTo>
                    <a:pt x="627" y="129"/>
                  </a:lnTo>
                  <a:lnTo>
                    <a:pt x="343" y="129"/>
                  </a:lnTo>
                  <a:lnTo>
                    <a:pt x="338" y="128"/>
                  </a:lnTo>
                  <a:lnTo>
                    <a:pt x="336" y="126"/>
                  </a:lnTo>
                  <a:lnTo>
                    <a:pt x="333" y="122"/>
                  </a:lnTo>
                  <a:lnTo>
                    <a:pt x="332" y="118"/>
                  </a:lnTo>
                  <a:lnTo>
                    <a:pt x="332" y="59"/>
                  </a:lnTo>
                  <a:lnTo>
                    <a:pt x="329" y="45"/>
                  </a:lnTo>
                  <a:lnTo>
                    <a:pt x="321" y="33"/>
                  </a:lnTo>
                  <a:lnTo>
                    <a:pt x="309" y="25"/>
                  </a:lnTo>
                  <a:lnTo>
                    <a:pt x="295" y="23"/>
                  </a:lnTo>
                  <a:lnTo>
                    <a:pt x="58" y="23"/>
                  </a:lnTo>
                  <a:close/>
                  <a:moveTo>
                    <a:pt x="58" y="0"/>
                  </a:moveTo>
                  <a:lnTo>
                    <a:pt x="295" y="0"/>
                  </a:lnTo>
                  <a:lnTo>
                    <a:pt x="313" y="4"/>
                  </a:lnTo>
                  <a:lnTo>
                    <a:pt x="330" y="12"/>
                  </a:lnTo>
                  <a:lnTo>
                    <a:pt x="342" y="25"/>
                  </a:lnTo>
                  <a:lnTo>
                    <a:pt x="351" y="41"/>
                  </a:lnTo>
                  <a:lnTo>
                    <a:pt x="354" y="59"/>
                  </a:lnTo>
                  <a:lnTo>
                    <a:pt x="354" y="107"/>
                  </a:lnTo>
                  <a:lnTo>
                    <a:pt x="627" y="107"/>
                  </a:lnTo>
                  <a:lnTo>
                    <a:pt x="647" y="110"/>
                  </a:lnTo>
                  <a:lnTo>
                    <a:pt x="664" y="120"/>
                  </a:lnTo>
                  <a:lnTo>
                    <a:pt x="664" y="107"/>
                  </a:lnTo>
                  <a:lnTo>
                    <a:pt x="661" y="93"/>
                  </a:lnTo>
                  <a:lnTo>
                    <a:pt x="653" y="82"/>
                  </a:lnTo>
                  <a:lnTo>
                    <a:pt x="642" y="74"/>
                  </a:lnTo>
                  <a:lnTo>
                    <a:pt x="627" y="70"/>
                  </a:lnTo>
                  <a:lnTo>
                    <a:pt x="387" y="70"/>
                  </a:lnTo>
                  <a:lnTo>
                    <a:pt x="383" y="70"/>
                  </a:lnTo>
                  <a:lnTo>
                    <a:pt x="379" y="67"/>
                  </a:lnTo>
                  <a:lnTo>
                    <a:pt x="376" y="63"/>
                  </a:lnTo>
                  <a:lnTo>
                    <a:pt x="376" y="59"/>
                  </a:lnTo>
                  <a:lnTo>
                    <a:pt x="376" y="55"/>
                  </a:lnTo>
                  <a:lnTo>
                    <a:pt x="379" y="51"/>
                  </a:lnTo>
                  <a:lnTo>
                    <a:pt x="383" y="49"/>
                  </a:lnTo>
                  <a:lnTo>
                    <a:pt x="387" y="49"/>
                  </a:lnTo>
                  <a:lnTo>
                    <a:pt x="627" y="49"/>
                  </a:lnTo>
                  <a:lnTo>
                    <a:pt x="647" y="51"/>
                  </a:lnTo>
                  <a:lnTo>
                    <a:pt x="663" y="59"/>
                  </a:lnTo>
                  <a:lnTo>
                    <a:pt x="674" y="72"/>
                  </a:lnTo>
                  <a:lnTo>
                    <a:pt x="683" y="88"/>
                  </a:lnTo>
                  <a:lnTo>
                    <a:pt x="686" y="107"/>
                  </a:lnTo>
                  <a:lnTo>
                    <a:pt x="686" y="581"/>
                  </a:lnTo>
                  <a:lnTo>
                    <a:pt x="685" y="585"/>
                  </a:lnTo>
                  <a:lnTo>
                    <a:pt x="683" y="589"/>
                  </a:lnTo>
                  <a:lnTo>
                    <a:pt x="680" y="592"/>
                  </a:lnTo>
                  <a:lnTo>
                    <a:pt x="676" y="593"/>
                  </a:lnTo>
                  <a:lnTo>
                    <a:pt x="11" y="593"/>
                  </a:lnTo>
                  <a:lnTo>
                    <a:pt x="6" y="592"/>
                  </a:lnTo>
                  <a:lnTo>
                    <a:pt x="3" y="589"/>
                  </a:lnTo>
                  <a:lnTo>
                    <a:pt x="1" y="585"/>
                  </a:lnTo>
                  <a:lnTo>
                    <a:pt x="0" y="581"/>
                  </a:lnTo>
                  <a:lnTo>
                    <a:pt x="0" y="59"/>
                  </a:lnTo>
                  <a:lnTo>
                    <a:pt x="2" y="41"/>
                  </a:lnTo>
                  <a:lnTo>
                    <a:pt x="11" y="25"/>
                  </a:lnTo>
                  <a:lnTo>
                    <a:pt x="24" y="12"/>
                  </a:lnTo>
                  <a:lnTo>
                    <a:pt x="40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A55FF81A-A1DC-0928-2817-6B9F82C6C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8600" y="3325813"/>
              <a:ext cx="173038" cy="173038"/>
            </a:xfrm>
            <a:custGeom>
              <a:avLst/>
              <a:gdLst>
                <a:gd name="T0" fmla="*/ 55 w 109"/>
                <a:gd name="T1" fmla="*/ 21 h 109"/>
                <a:gd name="T2" fmla="*/ 41 w 109"/>
                <a:gd name="T3" fmla="*/ 24 h 109"/>
                <a:gd name="T4" fmla="*/ 31 w 109"/>
                <a:gd name="T5" fmla="*/ 32 h 109"/>
                <a:gd name="T6" fmla="*/ 24 w 109"/>
                <a:gd name="T7" fmla="*/ 42 h 109"/>
                <a:gd name="T8" fmla="*/ 22 w 109"/>
                <a:gd name="T9" fmla="*/ 54 h 109"/>
                <a:gd name="T10" fmla="*/ 24 w 109"/>
                <a:gd name="T11" fmla="*/ 67 h 109"/>
                <a:gd name="T12" fmla="*/ 31 w 109"/>
                <a:gd name="T13" fmla="*/ 77 h 109"/>
                <a:gd name="T14" fmla="*/ 41 w 109"/>
                <a:gd name="T15" fmla="*/ 85 h 109"/>
                <a:gd name="T16" fmla="*/ 55 w 109"/>
                <a:gd name="T17" fmla="*/ 88 h 109"/>
                <a:gd name="T18" fmla="*/ 68 w 109"/>
                <a:gd name="T19" fmla="*/ 85 h 109"/>
                <a:gd name="T20" fmla="*/ 78 w 109"/>
                <a:gd name="T21" fmla="*/ 77 h 109"/>
                <a:gd name="T22" fmla="*/ 85 w 109"/>
                <a:gd name="T23" fmla="*/ 67 h 109"/>
                <a:gd name="T24" fmla="*/ 87 w 109"/>
                <a:gd name="T25" fmla="*/ 54 h 109"/>
                <a:gd name="T26" fmla="*/ 85 w 109"/>
                <a:gd name="T27" fmla="*/ 42 h 109"/>
                <a:gd name="T28" fmla="*/ 78 w 109"/>
                <a:gd name="T29" fmla="*/ 32 h 109"/>
                <a:gd name="T30" fmla="*/ 68 w 109"/>
                <a:gd name="T31" fmla="*/ 24 h 109"/>
                <a:gd name="T32" fmla="*/ 55 w 109"/>
                <a:gd name="T33" fmla="*/ 21 h 109"/>
                <a:gd name="T34" fmla="*/ 55 w 109"/>
                <a:gd name="T35" fmla="*/ 0 h 109"/>
                <a:gd name="T36" fmla="*/ 72 w 109"/>
                <a:gd name="T37" fmla="*/ 3 h 109"/>
                <a:gd name="T38" fmla="*/ 87 w 109"/>
                <a:gd name="T39" fmla="*/ 11 h 109"/>
                <a:gd name="T40" fmla="*/ 99 w 109"/>
                <a:gd name="T41" fmla="*/ 22 h 109"/>
                <a:gd name="T42" fmla="*/ 107 w 109"/>
                <a:gd name="T43" fmla="*/ 37 h 109"/>
                <a:gd name="T44" fmla="*/ 109 w 109"/>
                <a:gd name="T45" fmla="*/ 54 h 109"/>
                <a:gd name="T46" fmla="*/ 107 w 109"/>
                <a:gd name="T47" fmla="*/ 72 h 109"/>
                <a:gd name="T48" fmla="*/ 99 w 109"/>
                <a:gd name="T49" fmla="*/ 87 h 109"/>
                <a:gd name="T50" fmla="*/ 87 w 109"/>
                <a:gd name="T51" fmla="*/ 98 h 109"/>
                <a:gd name="T52" fmla="*/ 72 w 109"/>
                <a:gd name="T53" fmla="*/ 106 h 109"/>
                <a:gd name="T54" fmla="*/ 55 w 109"/>
                <a:gd name="T55" fmla="*/ 109 h 109"/>
                <a:gd name="T56" fmla="*/ 38 w 109"/>
                <a:gd name="T57" fmla="*/ 106 h 109"/>
                <a:gd name="T58" fmla="*/ 22 w 109"/>
                <a:gd name="T59" fmla="*/ 98 h 109"/>
                <a:gd name="T60" fmla="*/ 10 w 109"/>
                <a:gd name="T61" fmla="*/ 87 h 109"/>
                <a:gd name="T62" fmla="*/ 2 w 109"/>
                <a:gd name="T63" fmla="*/ 72 h 109"/>
                <a:gd name="T64" fmla="*/ 0 w 109"/>
                <a:gd name="T65" fmla="*/ 54 h 109"/>
                <a:gd name="T66" fmla="*/ 2 w 109"/>
                <a:gd name="T67" fmla="*/ 37 h 109"/>
                <a:gd name="T68" fmla="*/ 10 w 109"/>
                <a:gd name="T69" fmla="*/ 22 h 109"/>
                <a:gd name="T70" fmla="*/ 22 w 109"/>
                <a:gd name="T71" fmla="*/ 11 h 109"/>
                <a:gd name="T72" fmla="*/ 38 w 109"/>
                <a:gd name="T73" fmla="*/ 3 h 109"/>
                <a:gd name="T74" fmla="*/ 55 w 109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09">
                  <a:moveTo>
                    <a:pt x="55" y="21"/>
                  </a:moveTo>
                  <a:lnTo>
                    <a:pt x="41" y="24"/>
                  </a:lnTo>
                  <a:lnTo>
                    <a:pt x="31" y="32"/>
                  </a:lnTo>
                  <a:lnTo>
                    <a:pt x="24" y="42"/>
                  </a:lnTo>
                  <a:lnTo>
                    <a:pt x="22" y="54"/>
                  </a:lnTo>
                  <a:lnTo>
                    <a:pt x="24" y="67"/>
                  </a:lnTo>
                  <a:lnTo>
                    <a:pt x="31" y="77"/>
                  </a:lnTo>
                  <a:lnTo>
                    <a:pt x="41" y="85"/>
                  </a:lnTo>
                  <a:lnTo>
                    <a:pt x="55" y="88"/>
                  </a:lnTo>
                  <a:lnTo>
                    <a:pt x="68" y="85"/>
                  </a:lnTo>
                  <a:lnTo>
                    <a:pt x="78" y="77"/>
                  </a:lnTo>
                  <a:lnTo>
                    <a:pt x="85" y="67"/>
                  </a:lnTo>
                  <a:lnTo>
                    <a:pt x="87" y="54"/>
                  </a:lnTo>
                  <a:lnTo>
                    <a:pt x="85" y="42"/>
                  </a:lnTo>
                  <a:lnTo>
                    <a:pt x="78" y="32"/>
                  </a:lnTo>
                  <a:lnTo>
                    <a:pt x="68" y="24"/>
                  </a:lnTo>
                  <a:lnTo>
                    <a:pt x="55" y="21"/>
                  </a:lnTo>
                  <a:close/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09" y="54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8"/>
                  </a:lnTo>
                  <a:lnTo>
                    <a:pt x="72" y="106"/>
                  </a:lnTo>
                  <a:lnTo>
                    <a:pt x="55" y="109"/>
                  </a:lnTo>
                  <a:lnTo>
                    <a:pt x="38" y="106"/>
                  </a:lnTo>
                  <a:lnTo>
                    <a:pt x="22" y="98"/>
                  </a:lnTo>
                  <a:lnTo>
                    <a:pt x="10" y="87"/>
                  </a:lnTo>
                  <a:lnTo>
                    <a:pt x="2" y="72"/>
                  </a:lnTo>
                  <a:lnTo>
                    <a:pt x="0" y="54"/>
                  </a:lnTo>
                  <a:lnTo>
                    <a:pt x="2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784353B1-8993-B0CA-CFDE-721A93869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25" y="3533776"/>
              <a:ext cx="220663" cy="161925"/>
            </a:xfrm>
            <a:custGeom>
              <a:avLst/>
              <a:gdLst>
                <a:gd name="T0" fmla="*/ 49 w 139"/>
                <a:gd name="T1" fmla="*/ 0 h 102"/>
                <a:gd name="T2" fmla="*/ 72 w 139"/>
                <a:gd name="T3" fmla="*/ 4 h 102"/>
                <a:gd name="T4" fmla="*/ 94 w 139"/>
                <a:gd name="T5" fmla="*/ 13 h 102"/>
                <a:gd name="T6" fmla="*/ 113 w 139"/>
                <a:gd name="T7" fmla="*/ 26 h 102"/>
                <a:gd name="T8" fmla="*/ 126 w 139"/>
                <a:gd name="T9" fmla="*/ 45 h 102"/>
                <a:gd name="T10" fmla="*/ 135 w 139"/>
                <a:gd name="T11" fmla="*/ 67 h 102"/>
                <a:gd name="T12" fmla="*/ 139 w 139"/>
                <a:gd name="T13" fmla="*/ 91 h 102"/>
                <a:gd name="T14" fmla="*/ 137 w 139"/>
                <a:gd name="T15" fmla="*/ 95 h 102"/>
                <a:gd name="T16" fmla="*/ 135 w 139"/>
                <a:gd name="T17" fmla="*/ 99 h 102"/>
                <a:gd name="T18" fmla="*/ 132 w 139"/>
                <a:gd name="T19" fmla="*/ 101 h 102"/>
                <a:gd name="T20" fmla="*/ 128 w 139"/>
                <a:gd name="T21" fmla="*/ 102 h 102"/>
                <a:gd name="T22" fmla="*/ 49 w 139"/>
                <a:gd name="T23" fmla="*/ 102 h 102"/>
                <a:gd name="T24" fmla="*/ 45 w 139"/>
                <a:gd name="T25" fmla="*/ 101 h 102"/>
                <a:gd name="T26" fmla="*/ 41 w 139"/>
                <a:gd name="T27" fmla="*/ 99 h 102"/>
                <a:gd name="T28" fmla="*/ 38 w 139"/>
                <a:gd name="T29" fmla="*/ 95 h 102"/>
                <a:gd name="T30" fmla="*/ 37 w 139"/>
                <a:gd name="T31" fmla="*/ 91 h 102"/>
                <a:gd name="T32" fmla="*/ 38 w 139"/>
                <a:gd name="T33" fmla="*/ 87 h 102"/>
                <a:gd name="T34" fmla="*/ 41 w 139"/>
                <a:gd name="T35" fmla="*/ 83 h 102"/>
                <a:gd name="T36" fmla="*/ 45 w 139"/>
                <a:gd name="T37" fmla="*/ 80 h 102"/>
                <a:gd name="T38" fmla="*/ 49 w 139"/>
                <a:gd name="T39" fmla="*/ 80 h 102"/>
                <a:gd name="T40" fmla="*/ 117 w 139"/>
                <a:gd name="T41" fmla="*/ 80 h 102"/>
                <a:gd name="T42" fmla="*/ 110 w 139"/>
                <a:gd name="T43" fmla="*/ 62 h 102"/>
                <a:gd name="T44" fmla="*/ 100 w 139"/>
                <a:gd name="T45" fmla="*/ 46 h 102"/>
                <a:gd name="T46" fmla="*/ 85 w 139"/>
                <a:gd name="T47" fmla="*/ 33 h 102"/>
                <a:gd name="T48" fmla="*/ 68 w 139"/>
                <a:gd name="T49" fmla="*/ 25 h 102"/>
                <a:gd name="T50" fmla="*/ 49 w 139"/>
                <a:gd name="T51" fmla="*/ 23 h 102"/>
                <a:gd name="T52" fmla="*/ 32 w 139"/>
                <a:gd name="T53" fmla="*/ 24 h 102"/>
                <a:gd name="T54" fmla="*/ 16 w 139"/>
                <a:gd name="T55" fmla="*/ 30 h 102"/>
                <a:gd name="T56" fmla="*/ 13 w 139"/>
                <a:gd name="T57" fmla="*/ 32 h 102"/>
                <a:gd name="T58" fmla="*/ 9 w 139"/>
                <a:gd name="T59" fmla="*/ 32 h 102"/>
                <a:gd name="T60" fmla="*/ 7 w 139"/>
                <a:gd name="T61" fmla="*/ 30 h 102"/>
                <a:gd name="T62" fmla="*/ 3 w 139"/>
                <a:gd name="T63" fmla="*/ 29 h 102"/>
                <a:gd name="T64" fmla="*/ 1 w 139"/>
                <a:gd name="T65" fmla="*/ 26 h 102"/>
                <a:gd name="T66" fmla="*/ 0 w 139"/>
                <a:gd name="T67" fmla="*/ 23 h 102"/>
                <a:gd name="T68" fmla="*/ 0 w 139"/>
                <a:gd name="T69" fmla="*/ 19 h 102"/>
                <a:gd name="T70" fmla="*/ 1 w 139"/>
                <a:gd name="T71" fmla="*/ 16 h 102"/>
                <a:gd name="T72" fmla="*/ 3 w 139"/>
                <a:gd name="T73" fmla="*/ 13 h 102"/>
                <a:gd name="T74" fmla="*/ 5 w 139"/>
                <a:gd name="T75" fmla="*/ 11 h 102"/>
                <a:gd name="T76" fmla="*/ 26 w 139"/>
                <a:gd name="T77" fmla="*/ 3 h 102"/>
                <a:gd name="T78" fmla="*/ 49 w 139"/>
                <a:gd name="T7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9" h="102">
                  <a:moveTo>
                    <a:pt x="49" y="0"/>
                  </a:moveTo>
                  <a:lnTo>
                    <a:pt x="72" y="4"/>
                  </a:lnTo>
                  <a:lnTo>
                    <a:pt x="94" y="13"/>
                  </a:lnTo>
                  <a:lnTo>
                    <a:pt x="113" y="26"/>
                  </a:lnTo>
                  <a:lnTo>
                    <a:pt x="126" y="45"/>
                  </a:lnTo>
                  <a:lnTo>
                    <a:pt x="135" y="67"/>
                  </a:lnTo>
                  <a:lnTo>
                    <a:pt x="139" y="91"/>
                  </a:lnTo>
                  <a:lnTo>
                    <a:pt x="137" y="95"/>
                  </a:lnTo>
                  <a:lnTo>
                    <a:pt x="135" y="99"/>
                  </a:lnTo>
                  <a:lnTo>
                    <a:pt x="132" y="101"/>
                  </a:lnTo>
                  <a:lnTo>
                    <a:pt x="128" y="102"/>
                  </a:lnTo>
                  <a:lnTo>
                    <a:pt x="49" y="102"/>
                  </a:lnTo>
                  <a:lnTo>
                    <a:pt x="45" y="101"/>
                  </a:lnTo>
                  <a:lnTo>
                    <a:pt x="41" y="99"/>
                  </a:lnTo>
                  <a:lnTo>
                    <a:pt x="38" y="95"/>
                  </a:lnTo>
                  <a:lnTo>
                    <a:pt x="37" y="91"/>
                  </a:lnTo>
                  <a:lnTo>
                    <a:pt x="38" y="87"/>
                  </a:lnTo>
                  <a:lnTo>
                    <a:pt x="41" y="83"/>
                  </a:lnTo>
                  <a:lnTo>
                    <a:pt x="45" y="80"/>
                  </a:lnTo>
                  <a:lnTo>
                    <a:pt x="49" y="80"/>
                  </a:lnTo>
                  <a:lnTo>
                    <a:pt x="117" y="80"/>
                  </a:lnTo>
                  <a:lnTo>
                    <a:pt x="110" y="62"/>
                  </a:lnTo>
                  <a:lnTo>
                    <a:pt x="100" y="46"/>
                  </a:lnTo>
                  <a:lnTo>
                    <a:pt x="85" y="33"/>
                  </a:lnTo>
                  <a:lnTo>
                    <a:pt x="68" y="25"/>
                  </a:lnTo>
                  <a:lnTo>
                    <a:pt x="49" y="23"/>
                  </a:lnTo>
                  <a:lnTo>
                    <a:pt x="32" y="24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9" y="32"/>
                  </a:lnTo>
                  <a:lnTo>
                    <a:pt x="7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26" y="3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CC167D49-EA0F-05B2-136B-E2088FC2C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6788" y="3533776"/>
              <a:ext cx="219075" cy="161925"/>
            </a:xfrm>
            <a:custGeom>
              <a:avLst/>
              <a:gdLst>
                <a:gd name="T0" fmla="*/ 90 w 138"/>
                <a:gd name="T1" fmla="*/ 0 h 102"/>
                <a:gd name="T2" fmla="*/ 112 w 138"/>
                <a:gd name="T3" fmla="*/ 3 h 102"/>
                <a:gd name="T4" fmla="*/ 133 w 138"/>
                <a:gd name="T5" fmla="*/ 11 h 102"/>
                <a:gd name="T6" fmla="*/ 136 w 138"/>
                <a:gd name="T7" fmla="*/ 13 h 102"/>
                <a:gd name="T8" fmla="*/ 138 w 138"/>
                <a:gd name="T9" fmla="*/ 16 h 102"/>
                <a:gd name="T10" fmla="*/ 138 w 138"/>
                <a:gd name="T11" fmla="*/ 19 h 102"/>
                <a:gd name="T12" fmla="*/ 138 w 138"/>
                <a:gd name="T13" fmla="*/ 23 h 102"/>
                <a:gd name="T14" fmla="*/ 138 w 138"/>
                <a:gd name="T15" fmla="*/ 26 h 102"/>
                <a:gd name="T16" fmla="*/ 136 w 138"/>
                <a:gd name="T17" fmla="*/ 29 h 102"/>
                <a:gd name="T18" fmla="*/ 133 w 138"/>
                <a:gd name="T19" fmla="*/ 30 h 102"/>
                <a:gd name="T20" fmla="*/ 129 w 138"/>
                <a:gd name="T21" fmla="*/ 32 h 102"/>
                <a:gd name="T22" fmla="*/ 127 w 138"/>
                <a:gd name="T23" fmla="*/ 32 h 102"/>
                <a:gd name="T24" fmla="*/ 123 w 138"/>
                <a:gd name="T25" fmla="*/ 30 h 102"/>
                <a:gd name="T26" fmla="*/ 107 w 138"/>
                <a:gd name="T27" fmla="*/ 24 h 102"/>
                <a:gd name="T28" fmla="*/ 90 w 138"/>
                <a:gd name="T29" fmla="*/ 23 h 102"/>
                <a:gd name="T30" fmla="*/ 72 w 138"/>
                <a:gd name="T31" fmla="*/ 25 h 102"/>
                <a:gd name="T32" fmla="*/ 53 w 138"/>
                <a:gd name="T33" fmla="*/ 33 h 102"/>
                <a:gd name="T34" fmla="*/ 39 w 138"/>
                <a:gd name="T35" fmla="*/ 46 h 102"/>
                <a:gd name="T36" fmla="*/ 29 w 138"/>
                <a:gd name="T37" fmla="*/ 62 h 102"/>
                <a:gd name="T38" fmla="*/ 23 w 138"/>
                <a:gd name="T39" fmla="*/ 80 h 102"/>
                <a:gd name="T40" fmla="*/ 91 w 138"/>
                <a:gd name="T41" fmla="*/ 80 h 102"/>
                <a:gd name="T42" fmla="*/ 95 w 138"/>
                <a:gd name="T43" fmla="*/ 80 h 102"/>
                <a:gd name="T44" fmla="*/ 99 w 138"/>
                <a:gd name="T45" fmla="*/ 83 h 102"/>
                <a:gd name="T46" fmla="*/ 102 w 138"/>
                <a:gd name="T47" fmla="*/ 87 h 102"/>
                <a:gd name="T48" fmla="*/ 103 w 138"/>
                <a:gd name="T49" fmla="*/ 91 h 102"/>
                <a:gd name="T50" fmla="*/ 102 w 138"/>
                <a:gd name="T51" fmla="*/ 95 h 102"/>
                <a:gd name="T52" fmla="*/ 99 w 138"/>
                <a:gd name="T53" fmla="*/ 99 h 102"/>
                <a:gd name="T54" fmla="*/ 95 w 138"/>
                <a:gd name="T55" fmla="*/ 101 h 102"/>
                <a:gd name="T56" fmla="*/ 91 w 138"/>
                <a:gd name="T57" fmla="*/ 102 h 102"/>
                <a:gd name="T58" fmla="*/ 12 w 138"/>
                <a:gd name="T59" fmla="*/ 102 h 102"/>
                <a:gd name="T60" fmla="*/ 6 w 138"/>
                <a:gd name="T61" fmla="*/ 101 h 102"/>
                <a:gd name="T62" fmla="*/ 4 w 138"/>
                <a:gd name="T63" fmla="*/ 99 h 102"/>
                <a:gd name="T64" fmla="*/ 1 w 138"/>
                <a:gd name="T65" fmla="*/ 95 h 102"/>
                <a:gd name="T66" fmla="*/ 0 w 138"/>
                <a:gd name="T67" fmla="*/ 91 h 102"/>
                <a:gd name="T68" fmla="*/ 4 w 138"/>
                <a:gd name="T69" fmla="*/ 67 h 102"/>
                <a:gd name="T70" fmla="*/ 13 w 138"/>
                <a:gd name="T71" fmla="*/ 45 h 102"/>
                <a:gd name="T72" fmla="*/ 27 w 138"/>
                <a:gd name="T73" fmla="*/ 26 h 102"/>
                <a:gd name="T74" fmla="*/ 46 w 138"/>
                <a:gd name="T75" fmla="*/ 13 h 102"/>
                <a:gd name="T76" fmla="*/ 67 w 138"/>
                <a:gd name="T77" fmla="*/ 4 h 102"/>
                <a:gd name="T78" fmla="*/ 90 w 138"/>
                <a:gd name="T7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02">
                  <a:moveTo>
                    <a:pt x="90" y="0"/>
                  </a:moveTo>
                  <a:lnTo>
                    <a:pt x="112" y="3"/>
                  </a:lnTo>
                  <a:lnTo>
                    <a:pt x="133" y="11"/>
                  </a:lnTo>
                  <a:lnTo>
                    <a:pt x="136" y="13"/>
                  </a:lnTo>
                  <a:lnTo>
                    <a:pt x="138" y="16"/>
                  </a:lnTo>
                  <a:lnTo>
                    <a:pt x="138" y="19"/>
                  </a:lnTo>
                  <a:lnTo>
                    <a:pt x="138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3" y="30"/>
                  </a:lnTo>
                  <a:lnTo>
                    <a:pt x="129" y="32"/>
                  </a:lnTo>
                  <a:lnTo>
                    <a:pt x="127" y="32"/>
                  </a:lnTo>
                  <a:lnTo>
                    <a:pt x="123" y="30"/>
                  </a:lnTo>
                  <a:lnTo>
                    <a:pt x="107" y="24"/>
                  </a:lnTo>
                  <a:lnTo>
                    <a:pt x="90" y="23"/>
                  </a:lnTo>
                  <a:lnTo>
                    <a:pt x="72" y="25"/>
                  </a:lnTo>
                  <a:lnTo>
                    <a:pt x="53" y="33"/>
                  </a:lnTo>
                  <a:lnTo>
                    <a:pt x="39" y="46"/>
                  </a:lnTo>
                  <a:lnTo>
                    <a:pt x="29" y="62"/>
                  </a:lnTo>
                  <a:lnTo>
                    <a:pt x="23" y="80"/>
                  </a:lnTo>
                  <a:lnTo>
                    <a:pt x="91" y="80"/>
                  </a:lnTo>
                  <a:lnTo>
                    <a:pt x="95" y="80"/>
                  </a:lnTo>
                  <a:lnTo>
                    <a:pt x="99" y="83"/>
                  </a:lnTo>
                  <a:lnTo>
                    <a:pt x="102" y="87"/>
                  </a:lnTo>
                  <a:lnTo>
                    <a:pt x="103" y="91"/>
                  </a:lnTo>
                  <a:lnTo>
                    <a:pt x="102" y="95"/>
                  </a:lnTo>
                  <a:lnTo>
                    <a:pt x="99" y="99"/>
                  </a:lnTo>
                  <a:lnTo>
                    <a:pt x="95" y="101"/>
                  </a:lnTo>
                  <a:lnTo>
                    <a:pt x="91" y="102"/>
                  </a:lnTo>
                  <a:lnTo>
                    <a:pt x="12" y="102"/>
                  </a:lnTo>
                  <a:lnTo>
                    <a:pt x="6" y="101"/>
                  </a:lnTo>
                  <a:lnTo>
                    <a:pt x="4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4" y="67"/>
                  </a:lnTo>
                  <a:lnTo>
                    <a:pt x="13" y="45"/>
                  </a:lnTo>
                  <a:lnTo>
                    <a:pt x="27" y="26"/>
                  </a:lnTo>
                  <a:lnTo>
                    <a:pt x="46" y="13"/>
                  </a:lnTo>
                  <a:lnTo>
                    <a:pt x="67" y="4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6581BD9F-9E4D-D903-3C40-9E28F07A9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3938" y="3325813"/>
              <a:ext cx="173038" cy="173038"/>
            </a:xfrm>
            <a:custGeom>
              <a:avLst/>
              <a:gdLst>
                <a:gd name="T0" fmla="*/ 54 w 109"/>
                <a:gd name="T1" fmla="*/ 21 h 109"/>
                <a:gd name="T2" fmla="*/ 42 w 109"/>
                <a:gd name="T3" fmla="*/ 24 h 109"/>
                <a:gd name="T4" fmla="*/ 32 w 109"/>
                <a:gd name="T5" fmla="*/ 32 h 109"/>
                <a:gd name="T6" fmla="*/ 24 w 109"/>
                <a:gd name="T7" fmla="*/ 42 h 109"/>
                <a:gd name="T8" fmla="*/ 21 w 109"/>
                <a:gd name="T9" fmla="*/ 54 h 109"/>
                <a:gd name="T10" fmla="*/ 24 w 109"/>
                <a:gd name="T11" fmla="*/ 67 h 109"/>
                <a:gd name="T12" fmla="*/ 32 w 109"/>
                <a:gd name="T13" fmla="*/ 77 h 109"/>
                <a:gd name="T14" fmla="*/ 42 w 109"/>
                <a:gd name="T15" fmla="*/ 85 h 109"/>
                <a:gd name="T16" fmla="*/ 54 w 109"/>
                <a:gd name="T17" fmla="*/ 88 h 109"/>
                <a:gd name="T18" fmla="*/ 67 w 109"/>
                <a:gd name="T19" fmla="*/ 85 h 109"/>
                <a:gd name="T20" fmla="*/ 78 w 109"/>
                <a:gd name="T21" fmla="*/ 77 h 109"/>
                <a:gd name="T22" fmla="*/ 85 w 109"/>
                <a:gd name="T23" fmla="*/ 67 h 109"/>
                <a:gd name="T24" fmla="*/ 88 w 109"/>
                <a:gd name="T25" fmla="*/ 54 h 109"/>
                <a:gd name="T26" fmla="*/ 85 w 109"/>
                <a:gd name="T27" fmla="*/ 42 h 109"/>
                <a:gd name="T28" fmla="*/ 78 w 109"/>
                <a:gd name="T29" fmla="*/ 32 h 109"/>
                <a:gd name="T30" fmla="*/ 67 w 109"/>
                <a:gd name="T31" fmla="*/ 24 h 109"/>
                <a:gd name="T32" fmla="*/ 54 w 109"/>
                <a:gd name="T33" fmla="*/ 21 h 109"/>
                <a:gd name="T34" fmla="*/ 54 w 109"/>
                <a:gd name="T35" fmla="*/ 0 h 109"/>
                <a:gd name="T36" fmla="*/ 72 w 109"/>
                <a:gd name="T37" fmla="*/ 3 h 109"/>
                <a:gd name="T38" fmla="*/ 87 w 109"/>
                <a:gd name="T39" fmla="*/ 11 h 109"/>
                <a:gd name="T40" fmla="*/ 99 w 109"/>
                <a:gd name="T41" fmla="*/ 22 h 109"/>
                <a:gd name="T42" fmla="*/ 106 w 109"/>
                <a:gd name="T43" fmla="*/ 37 h 109"/>
                <a:gd name="T44" fmla="*/ 109 w 109"/>
                <a:gd name="T45" fmla="*/ 54 h 109"/>
                <a:gd name="T46" fmla="*/ 106 w 109"/>
                <a:gd name="T47" fmla="*/ 72 h 109"/>
                <a:gd name="T48" fmla="*/ 99 w 109"/>
                <a:gd name="T49" fmla="*/ 87 h 109"/>
                <a:gd name="T50" fmla="*/ 87 w 109"/>
                <a:gd name="T51" fmla="*/ 98 h 109"/>
                <a:gd name="T52" fmla="*/ 72 w 109"/>
                <a:gd name="T53" fmla="*/ 106 h 109"/>
                <a:gd name="T54" fmla="*/ 54 w 109"/>
                <a:gd name="T55" fmla="*/ 109 h 109"/>
                <a:gd name="T56" fmla="*/ 37 w 109"/>
                <a:gd name="T57" fmla="*/ 106 h 109"/>
                <a:gd name="T58" fmla="*/ 23 w 109"/>
                <a:gd name="T59" fmla="*/ 98 h 109"/>
                <a:gd name="T60" fmla="*/ 11 w 109"/>
                <a:gd name="T61" fmla="*/ 87 h 109"/>
                <a:gd name="T62" fmla="*/ 3 w 109"/>
                <a:gd name="T63" fmla="*/ 72 h 109"/>
                <a:gd name="T64" fmla="*/ 0 w 109"/>
                <a:gd name="T65" fmla="*/ 54 h 109"/>
                <a:gd name="T66" fmla="*/ 3 w 109"/>
                <a:gd name="T67" fmla="*/ 37 h 109"/>
                <a:gd name="T68" fmla="*/ 11 w 109"/>
                <a:gd name="T69" fmla="*/ 22 h 109"/>
                <a:gd name="T70" fmla="*/ 23 w 109"/>
                <a:gd name="T71" fmla="*/ 11 h 109"/>
                <a:gd name="T72" fmla="*/ 37 w 109"/>
                <a:gd name="T73" fmla="*/ 3 h 109"/>
                <a:gd name="T74" fmla="*/ 54 w 109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09">
                  <a:moveTo>
                    <a:pt x="54" y="21"/>
                  </a:moveTo>
                  <a:lnTo>
                    <a:pt x="42" y="24"/>
                  </a:lnTo>
                  <a:lnTo>
                    <a:pt x="32" y="32"/>
                  </a:lnTo>
                  <a:lnTo>
                    <a:pt x="24" y="42"/>
                  </a:lnTo>
                  <a:lnTo>
                    <a:pt x="21" y="54"/>
                  </a:lnTo>
                  <a:lnTo>
                    <a:pt x="24" y="67"/>
                  </a:lnTo>
                  <a:lnTo>
                    <a:pt x="32" y="77"/>
                  </a:lnTo>
                  <a:lnTo>
                    <a:pt x="42" y="85"/>
                  </a:lnTo>
                  <a:lnTo>
                    <a:pt x="54" y="88"/>
                  </a:lnTo>
                  <a:lnTo>
                    <a:pt x="67" y="85"/>
                  </a:lnTo>
                  <a:lnTo>
                    <a:pt x="78" y="77"/>
                  </a:lnTo>
                  <a:lnTo>
                    <a:pt x="85" y="67"/>
                  </a:lnTo>
                  <a:lnTo>
                    <a:pt x="88" y="54"/>
                  </a:lnTo>
                  <a:lnTo>
                    <a:pt x="85" y="42"/>
                  </a:lnTo>
                  <a:lnTo>
                    <a:pt x="78" y="32"/>
                  </a:lnTo>
                  <a:lnTo>
                    <a:pt x="67" y="24"/>
                  </a:lnTo>
                  <a:lnTo>
                    <a:pt x="54" y="21"/>
                  </a:lnTo>
                  <a:close/>
                  <a:moveTo>
                    <a:pt x="54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2"/>
                  </a:lnTo>
                  <a:lnTo>
                    <a:pt x="106" y="37"/>
                  </a:lnTo>
                  <a:lnTo>
                    <a:pt x="109" y="54"/>
                  </a:lnTo>
                  <a:lnTo>
                    <a:pt x="106" y="72"/>
                  </a:lnTo>
                  <a:lnTo>
                    <a:pt x="99" y="87"/>
                  </a:lnTo>
                  <a:lnTo>
                    <a:pt x="87" y="98"/>
                  </a:lnTo>
                  <a:lnTo>
                    <a:pt x="72" y="106"/>
                  </a:lnTo>
                  <a:lnTo>
                    <a:pt x="54" y="109"/>
                  </a:lnTo>
                  <a:lnTo>
                    <a:pt x="37" y="106"/>
                  </a:lnTo>
                  <a:lnTo>
                    <a:pt x="23" y="98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3DC50E63-B4A0-53AD-64B1-3D7D5F9E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6663" y="3279776"/>
              <a:ext cx="223838" cy="225425"/>
            </a:xfrm>
            <a:custGeom>
              <a:avLst/>
              <a:gdLst>
                <a:gd name="T0" fmla="*/ 70 w 141"/>
                <a:gd name="T1" fmla="*/ 23 h 142"/>
                <a:gd name="T2" fmla="*/ 51 w 141"/>
                <a:gd name="T3" fmla="*/ 26 h 142"/>
                <a:gd name="T4" fmla="*/ 35 w 141"/>
                <a:gd name="T5" fmla="*/ 37 h 142"/>
                <a:gd name="T6" fmla="*/ 25 w 141"/>
                <a:gd name="T7" fmla="*/ 53 h 142"/>
                <a:gd name="T8" fmla="*/ 21 w 141"/>
                <a:gd name="T9" fmla="*/ 71 h 142"/>
                <a:gd name="T10" fmla="*/ 25 w 141"/>
                <a:gd name="T11" fmla="*/ 91 h 142"/>
                <a:gd name="T12" fmla="*/ 35 w 141"/>
                <a:gd name="T13" fmla="*/ 106 h 142"/>
                <a:gd name="T14" fmla="*/ 51 w 141"/>
                <a:gd name="T15" fmla="*/ 117 h 142"/>
                <a:gd name="T16" fmla="*/ 70 w 141"/>
                <a:gd name="T17" fmla="*/ 121 h 142"/>
                <a:gd name="T18" fmla="*/ 89 w 141"/>
                <a:gd name="T19" fmla="*/ 117 h 142"/>
                <a:gd name="T20" fmla="*/ 104 w 141"/>
                <a:gd name="T21" fmla="*/ 106 h 142"/>
                <a:gd name="T22" fmla="*/ 115 w 141"/>
                <a:gd name="T23" fmla="*/ 91 h 142"/>
                <a:gd name="T24" fmla="*/ 119 w 141"/>
                <a:gd name="T25" fmla="*/ 71 h 142"/>
                <a:gd name="T26" fmla="*/ 115 w 141"/>
                <a:gd name="T27" fmla="*/ 53 h 142"/>
                <a:gd name="T28" fmla="*/ 104 w 141"/>
                <a:gd name="T29" fmla="*/ 37 h 142"/>
                <a:gd name="T30" fmla="*/ 89 w 141"/>
                <a:gd name="T31" fmla="*/ 26 h 142"/>
                <a:gd name="T32" fmla="*/ 70 w 141"/>
                <a:gd name="T33" fmla="*/ 23 h 142"/>
                <a:gd name="T34" fmla="*/ 70 w 141"/>
                <a:gd name="T35" fmla="*/ 0 h 142"/>
                <a:gd name="T36" fmla="*/ 93 w 141"/>
                <a:gd name="T37" fmla="*/ 4 h 142"/>
                <a:gd name="T38" fmla="*/ 111 w 141"/>
                <a:gd name="T39" fmla="*/ 15 h 142"/>
                <a:gd name="T40" fmla="*/ 127 w 141"/>
                <a:gd name="T41" fmla="*/ 30 h 142"/>
                <a:gd name="T42" fmla="*/ 137 w 141"/>
                <a:gd name="T43" fmla="*/ 49 h 142"/>
                <a:gd name="T44" fmla="*/ 141 w 141"/>
                <a:gd name="T45" fmla="*/ 71 h 142"/>
                <a:gd name="T46" fmla="*/ 137 w 141"/>
                <a:gd name="T47" fmla="*/ 93 h 142"/>
                <a:gd name="T48" fmla="*/ 127 w 141"/>
                <a:gd name="T49" fmla="*/ 113 h 142"/>
                <a:gd name="T50" fmla="*/ 111 w 141"/>
                <a:gd name="T51" fmla="*/ 129 h 142"/>
                <a:gd name="T52" fmla="*/ 93 w 141"/>
                <a:gd name="T53" fmla="*/ 139 h 142"/>
                <a:gd name="T54" fmla="*/ 70 w 141"/>
                <a:gd name="T55" fmla="*/ 142 h 142"/>
                <a:gd name="T56" fmla="*/ 48 w 141"/>
                <a:gd name="T57" fmla="*/ 139 h 142"/>
                <a:gd name="T58" fmla="*/ 29 w 141"/>
                <a:gd name="T59" fmla="*/ 129 h 142"/>
                <a:gd name="T60" fmla="*/ 13 w 141"/>
                <a:gd name="T61" fmla="*/ 113 h 142"/>
                <a:gd name="T62" fmla="*/ 2 w 141"/>
                <a:gd name="T63" fmla="*/ 93 h 142"/>
                <a:gd name="T64" fmla="*/ 0 w 141"/>
                <a:gd name="T65" fmla="*/ 71 h 142"/>
                <a:gd name="T66" fmla="*/ 2 w 141"/>
                <a:gd name="T67" fmla="*/ 49 h 142"/>
                <a:gd name="T68" fmla="*/ 13 w 141"/>
                <a:gd name="T69" fmla="*/ 30 h 142"/>
                <a:gd name="T70" fmla="*/ 29 w 141"/>
                <a:gd name="T71" fmla="*/ 15 h 142"/>
                <a:gd name="T72" fmla="*/ 48 w 141"/>
                <a:gd name="T73" fmla="*/ 4 h 142"/>
                <a:gd name="T74" fmla="*/ 70 w 141"/>
                <a:gd name="T7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" h="142">
                  <a:moveTo>
                    <a:pt x="70" y="23"/>
                  </a:moveTo>
                  <a:lnTo>
                    <a:pt x="51" y="26"/>
                  </a:lnTo>
                  <a:lnTo>
                    <a:pt x="35" y="37"/>
                  </a:lnTo>
                  <a:lnTo>
                    <a:pt x="25" y="53"/>
                  </a:lnTo>
                  <a:lnTo>
                    <a:pt x="21" y="71"/>
                  </a:lnTo>
                  <a:lnTo>
                    <a:pt x="25" y="91"/>
                  </a:lnTo>
                  <a:lnTo>
                    <a:pt x="35" y="106"/>
                  </a:lnTo>
                  <a:lnTo>
                    <a:pt x="51" y="117"/>
                  </a:lnTo>
                  <a:lnTo>
                    <a:pt x="70" y="121"/>
                  </a:lnTo>
                  <a:lnTo>
                    <a:pt x="89" y="117"/>
                  </a:lnTo>
                  <a:lnTo>
                    <a:pt x="104" y="106"/>
                  </a:lnTo>
                  <a:lnTo>
                    <a:pt x="115" y="91"/>
                  </a:lnTo>
                  <a:lnTo>
                    <a:pt x="119" y="71"/>
                  </a:lnTo>
                  <a:lnTo>
                    <a:pt x="115" y="53"/>
                  </a:lnTo>
                  <a:lnTo>
                    <a:pt x="104" y="37"/>
                  </a:lnTo>
                  <a:lnTo>
                    <a:pt x="89" y="26"/>
                  </a:lnTo>
                  <a:lnTo>
                    <a:pt x="70" y="23"/>
                  </a:lnTo>
                  <a:close/>
                  <a:moveTo>
                    <a:pt x="70" y="0"/>
                  </a:moveTo>
                  <a:lnTo>
                    <a:pt x="93" y="4"/>
                  </a:lnTo>
                  <a:lnTo>
                    <a:pt x="111" y="15"/>
                  </a:lnTo>
                  <a:lnTo>
                    <a:pt x="127" y="30"/>
                  </a:lnTo>
                  <a:lnTo>
                    <a:pt x="137" y="49"/>
                  </a:lnTo>
                  <a:lnTo>
                    <a:pt x="141" y="71"/>
                  </a:lnTo>
                  <a:lnTo>
                    <a:pt x="137" y="93"/>
                  </a:lnTo>
                  <a:lnTo>
                    <a:pt x="127" y="113"/>
                  </a:lnTo>
                  <a:lnTo>
                    <a:pt x="111" y="129"/>
                  </a:lnTo>
                  <a:lnTo>
                    <a:pt x="93" y="139"/>
                  </a:lnTo>
                  <a:lnTo>
                    <a:pt x="70" y="142"/>
                  </a:lnTo>
                  <a:lnTo>
                    <a:pt x="48" y="139"/>
                  </a:lnTo>
                  <a:lnTo>
                    <a:pt x="29" y="129"/>
                  </a:lnTo>
                  <a:lnTo>
                    <a:pt x="13" y="113"/>
                  </a:lnTo>
                  <a:lnTo>
                    <a:pt x="2" y="93"/>
                  </a:lnTo>
                  <a:lnTo>
                    <a:pt x="0" y="71"/>
                  </a:lnTo>
                  <a:lnTo>
                    <a:pt x="2" y="49"/>
                  </a:lnTo>
                  <a:lnTo>
                    <a:pt x="13" y="30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68375647-7F32-BBA9-248A-131CE6EC3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8875" y="3540126"/>
              <a:ext cx="377825" cy="206375"/>
            </a:xfrm>
            <a:custGeom>
              <a:avLst/>
              <a:gdLst>
                <a:gd name="T0" fmla="*/ 119 w 238"/>
                <a:gd name="T1" fmla="*/ 22 h 130"/>
                <a:gd name="T2" fmla="*/ 95 w 238"/>
                <a:gd name="T3" fmla="*/ 25 h 130"/>
                <a:gd name="T4" fmla="*/ 74 w 238"/>
                <a:gd name="T5" fmla="*/ 34 h 130"/>
                <a:gd name="T6" fmla="*/ 54 w 238"/>
                <a:gd name="T7" fmla="*/ 47 h 130"/>
                <a:gd name="T8" fmla="*/ 38 w 238"/>
                <a:gd name="T9" fmla="*/ 64 h 130"/>
                <a:gd name="T10" fmla="*/ 28 w 238"/>
                <a:gd name="T11" fmla="*/ 85 h 130"/>
                <a:gd name="T12" fmla="*/ 23 w 238"/>
                <a:gd name="T13" fmla="*/ 109 h 130"/>
                <a:gd name="T14" fmla="*/ 215 w 238"/>
                <a:gd name="T15" fmla="*/ 109 h 130"/>
                <a:gd name="T16" fmla="*/ 210 w 238"/>
                <a:gd name="T17" fmla="*/ 85 h 130"/>
                <a:gd name="T18" fmla="*/ 199 w 238"/>
                <a:gd name="T19" fmla="*/ 64 h 130"/>
                <a:gd name="T20" fmla="*/ 184 w 238"/>
                <a:gd name="T21" fmla="*/ 47 h 130"/>
                <a:gd name="T22" fmla="*/ 165 w 238"/>
                <a:gd name="T23" fmla="*/ 34 h 130"/>
                <a:gd name="T24" fmla="*/ 143 w 238"/>
                <a:gd name="T25" fmla="*/ 25 h 130"/>
                <a:gd name="T26" fmla="*/ 119 w 238"/>
                <a:gd name="T27" fmla="*/ 22 h 130"/>
                <a:gd name="T28" fmla="*/ 119 w 238"/>
                <a:gd name="T29" fmla="*/ 0 h 130"/>
                <a:gd name="T30" fmla="*/ 146 w 238"/>
                <a:gd name="T31" fmla="*/ 3 h 130"/>
                <a:gd name="T32" fmla="*/ 172 w 238"/>
                <a:gd name="T33" fmla="*/ 12 h 130"/>
                <a:gd name="T34" fmla="*/ 194 w 238"/>
                <a:gd name="T35" fmla="*/ 26 h 130"/>
                <a:gd name="T36" fmla="*/ 212 w 238"/>
                <a:gd name="T37" fmla="*/ 45 h 130"/>
                <a:gd name="T38" fmla="*/ 225 w 238"/>
                <a:gd name="T39" fmla="*/ 67 h 130"/>
                <a:gd name="T40" fmla="*/ 235 w 238"/>
                <a:gd name="T41" fmla="*/ 92 h 130"/>
                <a:gd name="T42" fmla="*/ 238 w 238"/>
                <a:gd name="T43" fmla="*/ 119 h 130"/>
                <a:gd name="T44" fmla="*/ 237 w 238"/>
                <a:gd name="T45" fmla="*/ 123 h 130"/>
                <a:gd name="T46" fmla="*/ 235 w 238"/>
                <a:gd name="T47" fmla="*/ 127 h 130"/>
                <a:gd name="T48" fmla="*/ 232 w 238"/>
                <a:gd name="T49" fmla="*/ 130 h 130"/>
                <a:gd name="T50" fmla="*/ 227 w 238"/>
                <a:gd name="T51" fmla="*/ 130 h 130"/>
                <a:gd name="T52" fmla="*/ 11 w 238"/>
                <a:gd name="T53" fmla="*/ 130 h 130"/>
                <a:gd name="T54" fmla="*/ 7 w 238"/>
                <a:gd name="T55" fmla="*/ 130 h 130"/>
                <a:gd name="T56" fmla="*/ 3 w 238"/>
                <a:gd name="T57" fmla="*/ 127 h 130"/>
                <a:gd name="T58" fmla="*/ 0 w 238"/>
                <a:gd name="T59" fmla="*/ 123 h 130"/>
                <a:gd name="T60" fmla="*/ 0 w 238"/>
                <a:gd name="T61" fmla="*/ 119 h 130"/>
                <a:gd name="T62" fmla="*/ 3 w 238"/>
                <a:gd name="T63" fmla="*/ 92 h 130"/>
                <a:gd name="T64" fmla="*/ 12 w 238"/>
                <a:gd name="T65" fmla="*/ 67 h 130"/>
                <a:gd name="T66" fmla="*/ 27 w 238"/>
                <a:gd name="T67" fmla="*/ 45 h 130"/>
                <a:gd name="T68" fmla="*/ 45 w 238"/>
                <a:gd name="T69" fmla="*/ 26 h 130"/>
                <a:gd name="T70" fmla="*/ 67 w 238"/>
                <a:gd name="T71" fmla="*/ 12 h 130"/>
                <a:gd name="T72" fmla="*/ 92 w 238"/>
                <a:gd name="T73" fmla="*/ 3 h 130"/>
                <a:gd name="T74" fmla="*/ 119 w 238"/>
                <a:gd name="T7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8" h="130">
                  <a:moveTo>
                    <a:pt x="119" y="22"/>
                  </a:moveTo>
                  <a:lnTo>
                    <a:pt x="95" y="25"/>
                  </a:lnTo>
                  <a:lnTo>
                    <a:pt x="74" y="34"/>
                  </a:lnTo>
                  <a:lnTo>
                    <a:pt x="54" y="47"/>
                  </a:lnTo>
                  <a:lnTo>
                    <a:pt x="38" y="64"/>
                  </a:lnTo>
                  <a:lnTo>
                    <a:pt x="28" y="85"/>
                  </a:lnTo>
                  <a:lnTo>
                    <a:pt x="23" y="109"/>
                  </a:lnTo>
                  <a:lnTo>
                    <a:pt x="215" y="109"/>
                  </a:lnTo>
                  <a:lnTo>
                    <a:pt x="210" y="85"/>
                  </a:lnTo>
                  <a:lnTo>
                    <a:pt x="199" y="64"/>
                  </a:lnTo>
                  <a:lnTo>
                    <a:pt x="184" y="47"/>
                  </a:lnTo>
                  <a:lnTo>
                    <a:pt x="165" y="34"/>
                  </a:lnTo>
                  <a:lnTo>
                    <a:pt x="143" y="25"/>
                  </a:lnTo>
                  <a:lnTo>
                    <a:pt x="119" y="22"/>
                  </a:lnTo>
                  <a:close/>
                  <a:moveTo>
                    <a:pt x="119" y="0"/>
                  </a:moveTo>
                  <a:lnTo>
                    <a:pt x="146" y="3"/>
                  </a:lnTo>
                  <a:lnTo>
                    <a:pt x="172" y="12"/>
                  </a:lnTo>
                  <a:lnTo>
                    <a:pt x="194" y="26"/>
                  </a:lnTo>
                  <a:lnTo>
                    <a:pt x="212" y="45"/>
                  </a:lnTo>
                  <a:lnTo>
                    <a:pt x="225" y="67"/>
                  </a:lnTo>
                  <a:lnTo>
                    <a:pt x="235" y="92"/>
                  </a:lnTo>
                  <a:lnTo>
                    <a:pt x="238" y="119"/>
                  </a:lnTo>
                  <a:lnTo>
                    <a:pt x="237" y="123"/>
                  </a:lnTo>
                  <a:lnTo>
                    <a:pt x="235" y="127"/>
                  </a:lnTo>
                  <a:lnTo>
                    <a:pt x="232" y="130"/>
                  </a:lnTo>
                  <a:lnTo>
                    <a:pt x="227" y="130"/>
                  </a:lnTo>
                  <a:lnTo>
                    <a:pt x="11" y="130"/>
                  </a:lnTo>
                  <a:lnTo>
                    <a:pt x="7" y="130"/>
                  </a:lnTo>
                  <a:lnTo>
                    <a:pt x="3" y="127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3" y="92"/>
                  </a:lnTo>
                  <a:lnTo>
                    <a:pt x="12" y="67"/>
                  </a:lnTo>
                  <a:lnTo>
                    <a:pt x="27" y="45"/>
                  </a:lnTo>
                  <a:lnTo>
                    <a:pt x="45" y="26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</p:grpSp>
      <p:sp>
        <p:nvSpPr>
          <p:cNvPr id="124" name="Freeform 24">
            <a:extLst>
              <a:ext uri="{FF2B5EF4-FFF2-40B4-BE49-F238E27FC236}">
                <a16:creationId xmlns:a16="http://schemas.microsoft.com/office/drawing/2014/main" id="{B33F7BAB-29AA-54E7-9997-4DFB87328BB7}"/>
              </a:ext>
            </a:extLst>
          </p:cNvPr>
          <p:cNvSpPr>
            <a:spLocks noEditPoints="1"/>
          </p:cNvSpPr>
          <p:nvPr/>
        </p:nvSpPr>
        <p:spPr bwMode="auto">
          <a:xfrm>
            <a:off x="10056377" y="4379424"/>
            <a:ext cx="382320" cy="383653"/>
          </a:xfrm>
          <a:custGeom>
            <a:avLst/>
            <a:gdLst>
              <a:gd name="T0" fmla="*/ 239 w 573"/>
              <a:gd name="T1" fmla="*/ 87 h 575"/>
              <a:gd name="T2" fmla="*/ 170 w 573"/>
              <a:gd name="T3" fmla="*/ 118 h 575"/>
              <a:gd name="T4" fmla="*/ 118 w 573"/>
              <a:gd name="T5" fmla="*/ 171 h 575"/>
              <a:gd name="T6" fmla="*/ 86 w 573"/>
              <a:gd name="T7" fmla="*/ 240 h 575"/>
              <a:gd name="T8" fmla="*/ 144 w 573"/>
              <a:gd name="T9" fmla="*/ 278 h 575"/>
              <a:gd name="T10" fmla="*/ 81 w 573"/>
              <a:gd name="T11" fmla="*/ 297 h 575"/>
              <a:gd name="T12" fmla="*/ 98 w 573"/>
              <a:gd name="T13" fmla="*/ 371 h 575"/>
              <a:gd name="T14" fmla="*/ 141 w 573"/>
              <a:gd name="T15" fmla="*/ 434 h 575"/>
              <a:gd name="T16" fmla="*/ 203 w 573"/>
              <a:gd name="T17" fmla="*/ 476 h 575"/>
              <a:gd name="T18" fmla="*/ 277 w 573"/>
              <a:gd name="T19" fmla="*/ 495 h 575"/>
              <a:gd name="T20" fmla="*/ 295 w 573"/>
              <a:gd name="T21" fmla="*/ 432 h 575"/>
              <a:gd name="T22" fmla="*/ 335 w 573"/>
              <a:gd name="T23" fmla="*/ 488 h 575"/>
              <a:gd name="T24" fmla="*/ 404 w 573"/>
              <a:gd name="T25" fmla="*/ 458 h 575"/>
              <a:gd name="T26" fmla="*/ 456 w 573"/>
              <a:gd name="T27" fmla="*/ 405 h 575"/>
              <a:gd name="T28" fmla="*/ 486 w 573"/>
              <a:gd name="T29" fmla="*/ 336 h 575"/>
              <a:gd name="T30" fmla="*/ 430 w 573"/>
              <a:gd name="T31" fmla="*/ 297 h 575"/>
              <a:gd name="T32" fmla="*/ 493 w 573"/>
              <a:gd name="T33" fmla="*/ 278 h 575"/>
              <a:gd name="T34" fmla="*/ 475 w 573"/>
              <a:gd name="T35" fmla="*/ 203 h 575"/>
              <a:gd name="T36" fmla="*/ 433 w 573"/>
              <a:gd name="T37" fmla="*/ 142 h 575"/>
              <a:gd name="T38" fmla="*/ 370 w 573"/>
              <a:gd name="T39" fmla="*/ 99 h 575"/>
              <a:gd name="T40" fmla="*/ 295 w 573"/>
              <a:gd name="T41" fmla="*/ 81 h 575"/>
              <a:gd name="T42" fmla="*/ 277 w 573"/>
              <a:gd name="T43" fmla="*/ 144 h 575"/>
              <a:gd name="T44" fmla="*/ 277 w 573"/>
              <a:gd name="T45" fmla="*/ 0 h 575"/>
              <a:gd name="T46" fmla="*/ 295 w 573"/>
              <a:gd name="T47" fmla="*/ 63 h 575"/>
              <a:gd name="T48" fmla="*/ 369 w 573"/>
              <a:gd name="T49" fmla="*/ 79 h 575"/>
              <a:gd name="T50" fmla="*/ 431 w 573"/>
              <a:gd name="T51" fmla="*/ 117 h 575"/>
              <a:gd name="T52" fmla="*/ 479 w 573"/>
              <a:gd name="T53" fmla="*/ 172 h 575"/>
              <a:gd name="T54" fmla="*/ 506 w 573"/>
              <a:gd name="T55" fmla="*/ 240 h 575"/>
              <a:gd name="T56" fmla="*/ 573 w 573"/>
              <a:gd name="T57" fmla="*/ 278 h 575"/>
              <a:gd name="T58" fmla="*/ 510 w 573"/>
              <a:gd name="T59" fmla="*/ 297 h 575"/>
              <a:gd name="T60" fmla="*/ 494 w 573"/>
              <a:gd name="T61" fmla="*/ 370 h 575"/>
              <a:gd name="T62" fmla="*/ 458 w 573"/>
              <a:gd name="T63" fmla="*/ 433 h 575"/>
              <a:gd name="T64" fmla="*/ 401 w 573"/>
              <a:gd name="T65" fmla="*/ 480 h 575"/>
              <a:gd name="T66" fmla="*/ 333 w 573"/>
              <a:gd name="T67" fmla="*/ 508 h 575"/>
              <a:gd name="T68" fmla="*/ 295 w 573"/>
              <a:gd name="T69" fmla="*/ 575 h 575"/>
              <a:gd name="T70" fmla="*/ 277 w 573"/>
              <a:gd name="T71" fmla="*/ 512 h 575"/>
              <a:gd name="T72" fmla="*/ 204 w 573"/>
              <a:gd name="T73" fmla="*/ 496 h 575"/>
              <a:gd name="T74" fmla="*/ 141 w 573"/>
              <a:gd name="T75" fmla="*/ 459 h 575"/>
              <a:gd name="T76" fmla="*/ 95 w 573"/>
              <a:gd name="T77" fmla="*/ 403 h 575"/>
              <a:gd name="T78" fmla="*/ 68 w 573"/>
              <a:gd name="T79" fmla="*/ 335 h 575"/>
              <a:gd name="T80" fmla="*/ 0 w 573"/>
              <a:gd name="T81" fmla="*/ 297 h 575"/>
              <a:gd name="T82" fmla="*/ 63 w 573"/>
              <a:gd name="T83" fmla="*/ 278 h 575"/>
              <a:gd name="T84" fmla="*/ 78 w 573"/>
              <a:gd name="T85" fmla="*/ 205 h 575"/>
              <a:gd name="T86" fmla="*/ 116 w 573"/>
              <a:gd name="T87" fmla="*/ 142 h 575"/>
              <a:gd name="T88" fmla="*/ 171 w 573"/>
              <a:gd name="T89" fmla="*/ 96 h 575"/>
              <a:gd name="T90" fmla="*/ 239 w 573"/>
              <a:gd name="T91" fmla="*/ 68 h 575"/>
              <a:gd name="T92" fmla="*/ 277 w 573"/>
              <a:gd name="T9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3" h="575">
                <a:moveTo>
                  <a:pt x="277" y="81"/>
                </a:moveTo>
                <a:lnTo>
                  <a:pt x="239" y="87"/>
                </a:lnTo>
                <a:lnTo>
                  <a:pt x="203" y="99"/>
                </a:lnTo>
                <a:lnTo>
                  <a:pt x="170" y="118"/>
                </a:lnTo>
                <a:lnTo>
                  <a:pt x="141" y="142"/>
                </a:lnTo>
                <a:lnTo>
                  <a:pt x="118" y="171"/>
                </a:lnTo>
                <a:lnTo>
                  <a:pt x="98" y="203"/>
                </a:lnTo>
                <a:lnTo>
                  <a:pt x="86" y="240"/>
                </a:lnTo>
                <a:lnTo>
                  <a:pt x="81" y="278"/>
                </a:lnTo>
                <a:lnTo>
                  <a:pt x="144" y="278"/>
                </a:lnTo>
                <a:lnTo>
                  <a:pt x="144" y="297"/>
                </a:lnTo>
                <a:lnTo>
                  <a:pt x="81" y="297"/>
                </a:lnTo>
                <a:lnTo>
                  <a:pt x="86" y="336"/>
                </a:lnTo>
                <a:lnTo>
                  <a:pt x="98" y="371"/>
                </a:lnTo>
                <a:lnTo>
                  <a:pt x="118" y="405"/>
                </a:lnTo>
                <a:lnTo>
                  <a:pt x="141" y="434"/>
                </a:lnTo>
                <a:lnTo>
                  <a:pt x="170" y="458"/>
                </a:lnTo>
                <a:lnTo>
                  <a:pt x="203" y="476"/>
                </a:lnTo>
                <a:lnTo>
                  <a:pt x="239" y="488"/>
                </a:lnTo>
                <a:lnTo>
                  <a:pt x="277" y="495"/>
                </a:lnTo>
                <a:lnTo>
                  <a:pt x="277" y="432"/>
                </a:lnTo>
                <a:lnTo>
                  <a:pt x="295" y="432"/>
                </a:lnTo>
                <a:lnTo>
                  <a:pt x="295" y="495"/>
                </a:lnTo>
                <a:lnTo>
                  <a:pt x="335" y="488"/>
                </a:lnTo>
                <a:lnTo>
                  <a:pt x="370" y="476"/>
                </a:lnTo>
                <a:lnTo>
                  <a:pt x="404" y="458"/>
                </a:lnTo>
                <a:lnTo>
                  <a:pt x="433" y="434"/>
                </a:lnTo>
                <a:lnTo>
                  <a:pt x="456" y="405"/>
                </a:lnTo>
                <a:lnTo>
                  <a:pt x="475" y="371"/>
                </a:lnTo>
                <a:lnTo>
                  <a:pt x="486" y="336"/>
                </a:lnTo>
                <a:lnTo>
                  <a:pt x="493" y="297"/>
                </a:lnTo>
                <a:lnTo>
                  <a:pt x="430" y="297"/>
                </a:lnTo>
                <a:lnTo>
                  <a:pt x="430" y="278"/>
                </a:lnTo>
                <a:lnTo>
                  <a:pt x="493" y="278"/>
                </a:lnTo>
                <a:lnTo>
                  <a:pt x="486" y="240"/>
                </a:lnTo>
                <a:lnTo>
                  <a:pt x="475" y="203"/>
                </a:lnTo>
                <a:lnTo>
                  <a:pt x="456" y="171"/>
                </a:lnTo>
                <a:lnTo>
                  <a:pt x="433" y="142"/>
                </a:lnTo>
                <a:lnTo>
                  <a:pt x="404" y="118"/>
                </a:lnTo>
                <a:lnTo>
                  <a:pt x="370" y="99"/>
                </a:lnTo>
                <a:lnTo>
                  <a:pt x="335" y="87"/>
                </a:lnTo>
                <a:lnTo>
                  <a:pt x="295" y="81"/>
                </a:lnTo>
                <a:lnTo>
                  <a:pt x="295" y="144"/>
                </a:lnTo>
                <a:lnTo>
                  <a:pt x="277" y="144"/>
                </a:lnTo>
                <a:lnTo>
                  <a:pt x="277" y="81"/>
                </a:lnTo>
                <a:close/>
                <a:moveTo>
                  <a:pt x="277" y="0"/>
                </a:moveTo>
                <a:lnTo>
                  <a:pt x="295" y="0"/>
                </a:lnTo>
                <a:lnTo>
                  <a:pt x="295" y="63"/>
                </a:lnTo>
                <a:lnTo>
                  <a:pt x="333" y="68"/>
                </a:lnTo>
                <a:lnTo>
                  <a:pt x="369" y="79"/>
                </a:lnTo>
                <a:lnTo>
                  <a:pt x="401" y="96"/>
                </a:lnTo>
                <a:lnTo>
                  <a:pt x="431" y="117"/>
                </a:lnTo>
                <a:lnTo>
                  <a:pt x="458" y="142"/>
                </a:lnTo>
                <a:lnTo>
                  <a:pt x="479" y="172"/>
                </a:lnTo>
                <a:lnTo>
                  <a:pt x="494" y="205"/>
                </a:lnTo>
                <a:lnTo>
                  <a:pt x="506" y="240"/>
                </a:lnTo>
                <a:lnTo>
                  <a:pt x="510" y="278"/>
                </a:lnTo>
                <a:lnTo>
                  <a:pt x="573" y="278"/>
                </a:lnTo>
                <a:lnTo>
                  <a:pt x="573" y="297"/>
                </a:lnTo>
                <a:lnTo>
                  <a:pt x="510" y="297"/>
                </a:lnTo>
                <a:lnTo>
                  <a:pt x="506" y="335"/>
                </a:lnTo>
                <a:lnTo>
                  <a:pt x="494" y="370"/>
                </a:lnTo>
                <a:lnTo>
                  <a:pt x="479" y="403"/>
                </a:lnTo>
                <a:lnTo>
                  <a:pt x="458" y="433"/>
                </a:lnTo>
                <a:lnTo>
                  <a:pt x="431" y="459"/>
                </a:lnTo>
                <a:lnTo>
                  <a:pt x="401" y="480"/>
                </a:lnTo>
                <a:lnTo>
                  <a:pt x="369" y="496"/>
                </a:lnTo>
                <a:lnTo>
                  <a:pt x="333" y="508"/>
                </a:lnTo>
                <a:lnTo>
                  <a:pt x="295" y="512"/>
                </a:lnTo>
                <a:lnTo>
                  <a:pt x="295" y="575"/>
                </a:lnTo>
                <a:lnTo>
                  <a:pt x="277" y="575"/>
                </a:lnTo>
                <a:lnTo>
                  <a:pt x="277" y="512"/>
                </a:lnTo>
                <a:lnTo>
                  <a:pt x="239" y="508"/>
                </a:lnTo>
                <a:lnTo>
                  <a:pt x="204" y="496"/>
                </a:lnTo>
                <a:lnTo>
                  <a:pt x="171" y="480"/>
                </a:lnTo>
                <a:lnTo>
                  <a:pt x="141" y="459"/>
                </a:lnTo>
                <a:lnTo>
                  <a:pt x="116" y="433"/>
                </a:lnTo>
                <a:lnTo>
                  <a:pt x="95" y="403"/>
                </a:lnTo>
                <a:lnTo>
                  <a:pt x="78" y="370"/>
                </a:lnTo>
                <a:lnTo>
                  <a:pt x="68" y="335"/>
                </a:lnTo>
                <a:lnTo>
                  <a:pt x="63" y="297"/>
                </a:lnTo>
                <a:lnTo>
                  <a:pt x="0" y="297"/>
                </a:lnTo>
                <a:lnTo>
                  <a:pt x="0" y="278"/>
                </a:lnTo>
                <a:lnTo>
                  <a:pt x="63" y="278"/>
                </a:lnTo>
                <a:lnTo>
                  <a:pt x="68" y="240"/>
                </a:lnTo>
                <a:lnTo>
                  <a:pt x="78" y="205"/>
                </a:lnTo>
                <a:lnTo>
                  <a:pt x="95" y="172"/>
                </a:lnTo>
                <a:lnTo>
                  <a:pt x="116" y="142"/>
                </a:lnTo>
                <a:lnTo>
                  <a:pt x="141" y="117"/>
                </a:lnTo>
                <a:lnTo>
                  <a:pt x="171" y="96"/>
                </a:lnTo>
                <a:lnTo>
                  <a:pt x="204" y="79"/>
                </a:lnTo>
                <a:lnTo>
                  <a:pt x="239" y="68"/>
                </a:lnTo>
                <a:lnTo>
                  <a:pt x="277" y="63"/>
                </a:lnTo>
                <a:lnTo>
                  <a:pt x="27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6699" tIns="43349" rIns="86699" bIns="43349" numCol="1" anchor="t" anchorCtr="0" compatLnSpc="1">
            <a:prstTxWarp prst="textNoShape">
              <a:avLst/>
            </a:prstTxWarp>
          </a:bodyPr>
          <a:lstStyle/>
          <a:p>
            <a:endParaRPr lang="en-IN" sz="1707"/>
          </a:p>
        </p:txBody>
      </p:sp>
      <p:sp>
        <p:nvSpPr>
          <p:cNvPr id="125" name="Freeform 25">
            <a:extLst>
              <a:ext uri="{FF2B5EF4-FFF2-40B4-BE49-F238E27FC236}">
                <a16:creationId xmlns:a16="http://schemas.microsoft.com/office/drawing/2014/main" id="{56EC21AE-CEF5-D44E-2953-73A82914627B}"/>
              </a:ext>
            </a:extLst>
          </p:cNvPr>
          <p:cNvSpPr>
            <a:spLocks noEditPoints="1"/>
          </p:cNvSpPr>
          <p:nvPr/>
        </p:nvSpPr>
        <p:spPr bwMode="auto">
          <a:xfrm>
            <a:off x="10060283" y="5531634"/>
            <a:ext cx="356446" cy="348799"/>
          </a:xfrm>
          <a:custGeom>
            <a:avLst/>
            <a:gdLst>
              <a:gd name="T0" fmla="*/ 31 w 606"/>
              <a:gd name="T1" fmla="*/ 556 h 593"/>
              <a:gd name="T2" fmla="*/ 81 w 606"/>
              <a:gd name="T3" fmla="*/ 560 h 593"/>
              <a:gd name="T4" fmla="*/ 110 w 606"/>
              <a:gd name="T5" fmla="*/ 375 h 593"/>
              <a:gd name="T6" fmla="*/ 101 w 606"/>
              <a:gd name="T7" fmla="*/ 441 h 593"/>
              <a:gd name="T8" fmla="*/ 60 w 606"/>
              <a:gd name="T9" fmla="*/ 506 h 593"/>
              <a:gd name="T10" fmla="*/ 63 w 606"/>
              <a:gd name="T11" fmla="*/ 509 h 593"/>
              <a:gd name="T12" fmla="*/ 105 w 606"/>
              <a:gd name="T13" fmla="*/ 552 h 593"/>
              <a:gd name="T14" fmla="*/ 106 w 606"/>
              <a:gd name="T15" fmla="*/ 553 h 593"/>
              <a:gd name="T16" fmla="*/ 164 w 606"/>
              <a:gd name="T17" fmla="*/ 514 h 593"/>
              <a:gd name="T18" fmla="*/ 222 w 606"/>
              <a:gd name="T19" fmla="*/ 501 h 593"/>
              <a:gd name="T20" fmla="*/ 110 w 606"/>
              <a:gd name="T21" fmla="*/ 375 h 593"/>
              <a:gd name="T22" fmla="*/ 106 w 606"/>
              <a:gd name="T23" fmla="*/ 338 h 593"/>
              <a:gd name="T24" fmla="*/ 579 w 606"/>
              <a:gd name="T25" fmla="*/ 123 h 593"/>
              <a:gd name="T26" fmla="*/ 485 w 606"/>
              <a:gd name="T27" fmla="*/ 0 h 593"/>
              <a:gd name="T28" fmla="*/ 493 w 606"/>
              <a:gd name="T29" fmla="*/ 4 h 593"/>
              <a:gd name="T30" fmla="*/ 604 w 606"/>
              <a:gd name="T31" fmla="*/ 118 h 593"/>
              <a:gd name="T32" fmla="*/ 604 w 606"/>
              <a:gd name="T33" fmla="*/ 126 h 593"/>
              <a:gd name="T34" fmla="*/ 281 w 606"/>
              <a:gd name="T35" fmla="*/ 530 h 593"/>
              <a:gd name="T36" fmla="*/ 280 w 606"/>
              <a:gd name="T37" fmla="*/ 531 h 593"/>
              <a:gd name="T38" fmla="*/ 279 w 606"/>
              <a:gd name="T39" fmla="*/ 532 h 593"/>
              <a:gd name="T40" fmla="*/ 277 w 606"/>
              <a:gd name="T41" fmla="*/ 534 h 593"/>
              <a:gd name="T42" fmla="*/ 275 w 606"/>
              <a:gd name="T43" fmla="*/ 534 h 593"/>
              <a:gd name="T44" fmla="*/ 273 w 606"/>
              <a:gd name="T45" fmla="*/ 535 h 593"/>
              <a:gd name="T46" fmla="*/ 272 w 606"/>
              <a:gd name="T47" fmla="*/ 535 h 593"/>
              <a:gd name="T48" fmla="*/ 269 w 606"/>
              <a:gd name="T49" fmla="*/ 534 h 593"/>
              <a:gd name="T50" fmla="*/ 268 w 606"/>
              <a:gd name="T51" fmla="*/ 534 h 593"/>
              <a:gd name="T52" fmla="*/ 246 w 606"/>
              <a:gd name="T53" fmla="*/ 526 h 593"/>
              <a:gd name="T54" fmla="*/ 195 w 606"/>
              <a:gd name="T55" fmla="*/ 527 h 593"/>
              <a:gd name="T56" fmla="*/ 140 w 606"/>
              <a:gd name="T57" fmla="*/ 553 h 593"/>
              <a:gd name="T58" fmla="*/ 111 w 606"/>
              <a:gd name="T59" fmla="*/ 580 h 593"/>
              <a:gd name="T60" fmla="*/ 102 w 606"/>
              <a:gd name="T61" fmla="*/ 580 h 593"/>
              <a:gd name="T62" fmla="*/ 97 w 606"/>
              <a:gd name="T63" fmla="*/ 576 h 593"/>
              <a:gd name="T64" fmla="*/ 80 w 606"/>
              <a:gd name="T65" fmla="*/ 591 h 593"/>
              <a:gd name="T66" fmla="*/ 72 w 606"/>
              <a:gd name="T67" fmla="*/ 593 h 593"/>
              <a:gd name="T68" fmla="*/ 4 w 606"/>
              <a:gd name="T69" fmla="*/ 570 h 593"/>
              <a:gd name="T70" fmla="*/ 0 w 606"/>
              <a:gd name="T71" fmla="*/ 564 h 593"/>
              <a:gd name="T72" fmla="*/ 1 w 606"/>
              <a:gd name="T73" fmla="*/ 556 h 593"/>
              <a:gd name="T74" fmla="*/ 39 w 606"/>
              <a:gd name="T75" fmla="*/ 517 h 593"/>
              <a:gd name="T76" fmla="*/ 34 w 606"/>
              <a:gd name="T77" fmla="*/ 510 h 593"/>
              <a:gd name="T78" fmla="*/ 34 w 606"/>
              <a:gd name="T79" fmla="*/ 502 h 593"/>
              <a:gd name="T80" fmla="*/ 58 w 606"/>
              <a:gd name="T81" fmla="*/ 472 h 593"/>
              <a:gd name="T82" fmla="*/ 84 w 606"/>
              <a:gd name="T83" fmla="*/ 420 h 593"/>
              <a:gd name="T84" fmla="*/ 86 w 606"/>
              <a:gd name="T85" fmla="*/ 367 h 593"/>
              <a:gd name="T86" fmla="*/ 79 w 606"/>
              <a:gd name="T87" fmla="*/ 342 h 593"/>
              <a:gd name="T88" fmla="*/ 79 w 606"/>
              <a:gd name="T89" fmla="*/ 340 h 593"/>
              <a:gd name="T90" fmla="*/ 77 w 606"/>
              <a:gd name="T91" fmla="*/ 338 h 593"/>
              <a:gd name="T92" fmla="*/ 79 w 606"/>
              <a:gd name="T93" fmla="*/ 336 h 593"/>
              <a:gd name="T94" fmla="*/ 79 w 606"/>
              <a:gd name="T95" fmla="*/ 333 h 593"/>
              <a:gd name="T96" fmla="*/ 80 w 606"/>
              <a:gd name="T97" fmla="*/ 332 h 593"/>
              <a:gd name="T98" fmla="*/ 81 w 606"/>
              <a:gd name="T99" fmla="*/ 329 h 593"/>
              <a:gd name="T100" fmla="*/ 81 w 606"/>
              <a:gd name="T101" fmla="*/ 329 h 593"/>
              <a:gd name="T102" fmla="*/ 477 w 606"/>
              <a:gd name="T103" fmla="*/ 3 h 593"/>
              <a:gd name="T104" fmla="*/ 485 w 606"/>
              <a:gd name="T105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6" h="593">
                <a:moveTo>
                  <a:pt x="55" y="532"/>
                </a:moveTo>
                <a:lnTo>
                  <a:pt x="31" y="556"/>
                </a:lnTo>
                <a:lnTo>
                  <a:pt x="72" y="569"/>
                </a:lnTo>
                <a:lnTo>
                  <a:pt x="81" y="560"/>
                </a:lnTo>
                <a:lnTo>
                  <a:pt x="55" y="532"/>
                </a:lnTo>
                <a:close/>
                <a:moveTo>
                  <a:pt x="110" y="375"/>
                </a:moveTo>
                <a:lnTo>
                  <a:pt x="110" y="408"/>
                </a:lnTo>
                <a:lnTo>
                  <a:pt x="101" y="441"/>
                </a:lnTo>
                <a:lnTo>
                  <a:pt x="84" y="473"/>
                </a:lnTo>
                <a:lnTo>
                  <a:pt x="60" y="506"/>
                </a:lnTo>
                <a:lnTo>
                  <a:pt x="63" y="509"/>
                </a:lnTo>
                <a:lnTo>
                  <a:pt x="63" y="509"/>
                </a:lnTo>
                <a:lnTo>
                  <a:pt x="63" y="509"/>
                </a:lnTo>
                <a:lnTo>
                  <a:pt x="105" y="552"/>
                </a:lnTo>
                <a:lnTo>
                  <a:pt x="105" y="552"/>
                </a:lnTo>
                <a:lnTo>
                  <a:pt x="106" y="553"/>
                </a:lnTo>
                <a:lnTo>
                  <a:pt x="135" y="531"/>
                </a:lnTo>
                <a:lnTo>
                  <a:pt x="164" y="514"/>
                </a:lnTo>
                <a:lnTo>
                  <a:pt x="192" y="505"/>
                </a:lnTo>
                <a:lnTo>
                  <a:pt x="222" y="501"/>
                </a:lnTo>
                <a:lnTo>
                  <a:pt x="235" y="502"/>
                </a:lnTo>
                <a:lnTo>
                  <a:pt x="110" y="375"/>
                </a:lnTo>
                <a:close/>
                <a:moveTo>
                  <a:pt x="484" y="26"/>
                </a:moveTo>
                <a:lnTo>
                  <a:pt x="106" y="338"/>
                </a:lnTo>
                <a:lnTo>
                  <a:pt x="272" y="506"/>
                </a:lnTo>
                <a:lnTo>
                  <a:pt x="579" y="123"/>
                </a:lnTo>
                <a:lnTo>
                  <a:pt x="484" y="26"/>
                </a:lnTo>
                <a:close/>
                <a:moveTo>
                  <a:pt x="485" y="0"/>
                </a:moveTo>
                <a:lnTo>
                  <a:pt x="489" y="1"/>
                </a:lnTo>
                <a:lnTo>
                  <a:pt x="493" y="4"/>
                </a:lnTo>
                <a:lnTo>
                  <a:pt x="602" y="114"/>
                </a:lnTo>
                <a:lnTo>
                  <a:pt x="604" y="118"/>
                </a:lnTo>
                <a:lnTo>
                  <a:pt x="606" y="122"/>
                </a:lnTo>
                <a:lnTo>
                  <a:pt x="604" y="126"/>
                </a:lnTo>
                <a:lnTo>
                  <a:pt x="603" y="129"/>
                </a:lnTo>
                <a:lnTo>
                  <a:pt x="281" y="530"/>
                </a:lnTo>
                <a:lnTo>
                  <a:pt x="281" y="531"/>
                </a:lnTo>
                <a:lnTo>
                  <a:pt x="280" y="531"/>
                </a:lnTo>
                <a:lnTo>
                  <a:pt x="280" y="531"/>
                </a:lnTo>
                <a:lnTo>
                  <a:pt x="279" y="532"/>
                </a:lnTo>
                <a:lnTo>
                  <a:pt x="279" y="532"/>
                </a:lnTo>
                <a:lnTo>
                  <a:pt x="277" y="534"/>
                </a:lnTo>
                <a:lnTo>
                  <a:pt x="276" y="534"/>
                </a:lnTo>
                <a:lnTo>
                  <a:pt x="275" y="534"/>
                </a:lnTo>
                <a:lnTo>
                  <a:pt x="275" y="535"/>
                </a:lnTo>
                <a:lnTo>
                  <a:pt x="273" y="535"/>
                </a:lnTo>
                <a:lnTo>
                  <a:pt x="272" y="535"/>
                </a:lnTo>
                <a:lnTo>
                  <a:pt x="272" y="535"/>
                </a:lnTo>
                <a:lnTo>
                  <a:pt x="271" y="535"/>
                </a:lnTo>
                <a:lnTo>
                  <a:pt x="269" y="534"/>
                </a:lnTo>
                <a:lnTo>
                  <a:pt x="269" y="534"/>
                </a:lnTo>
                <a:lnTo>
                  <a:pt x="268" y="534"/>
                </a:lnTo>
                <a:lnTo>
                  <a:pt x="268" y="534"/>
                </a:lnTo>
                <a:lnTo>
                  <a:pt x="246" y="526"/>
                </a:lnTo>
                <a:lnTo>
                  <a:pt x="222" y="523"/>
                </a:lnTo>
                <a:lnTo>
                  <a:pt x="195" y="527"/>
                </a:lnTo>
                <a:lnTo>
                  <a:pt x="167" y="538"/>
                </a:lnTo>
                <a:lnTo>
                  <a:pt x="140" y="553"/>
                </a:lnTo>
                <a:lnTo>
                  <a:pt x="114" y="577"/>
                </a:lnTo>
                <a:lnTo>
                  <a:pt x="111" y="580"/>
                </a:lnTo>
                <a:lnTo>
                  <a:pt x="106" y="580"/>
                </a:lnTo>
                <a:lnTo>
                  <a:pt x="102" y="580"/>
                </a:lnTo>
                <a:lnTo>
                  <a:pt x="98" y="577"/>
                </a:lnTo>
                <a:lnTo>
                  <a:pt x="97" y="576"/>
                </a:lnTo>
                <a:lnTo>
                  <a:pt x="82" y="590"/>
                </a:lnTo>
                <a:lnTo>
                  <a:pt x="80" y="591"/>
                </a:lnTo>
                <a:lnTo>
                  <a:pt x="75" y="593"/>
                </a:lnTo>
                <a:lnTo>
                  <a:pt x="72" y="593"/>
                </a:lnTo>
                <a:lnTo>
                  <a:pt x="8" y="572"/>
                </a:lnTo>
                <a:lnTo>
                  <a:pt x="4" y="570"/>
                </a:lnTo>
                <a:lnTo>
                  <a:pt x="1" y="568"/>
                </a:lnTo>
                <a:lnTo>
                  <a:pt x="0" y="564"/>
                </a:lnTo>
                <a:lnTo>
                  <a:pt x="0" y="560"/>
                </a:lnTo>
                <a:lnTo>
                  <a:pt x="1" y="556"/>
                </a:lnTo>
                <a:lnTo>
                  <a:pt x="3" y="553"/>
                </a:lnTo>
                <a:lnTo>
                  <a:pt x="39" y="517"/>
                </a:lnTo>
                <a:lnTo>
                  <a:pt x="37" y="514"/>
                </a:lnTo>
                <a:lnTo>
                  <a:pt x="34" y="510"/>
                </a:lnTo>
                <a:lnTo>
                  <a:pt x="33" y="506"/>
                </a:lnTo>
                <a:lnTo>
                  <a:pt x="34" y="502"/>
                </a:lnTo>
                <a:lnTo>
                  <a:pt x="37" y="498"/>
                </a:lnTo>
                <a:lnTo>
                  <a:pt x="58" y="472"/>
                </a:lnTo>
                <a:lnTo>
                  <a:pt x="73" y="446"/>
                </a:lnTo>
                <a:lnTo>
                  <a:pt x="84" y="420"/>
                </a:lnTo>
                <a:lnTo>
                  <a:pt x="88" y="393"/>
                </a:lnTo>
                <a:lnTo>
                  <a:pt x="86" y="367"/>
                </a:lnTo>
                <a:lnTo>
                  <a:pt x="79" y="342"/>
                </a:lnTo>
                <a:lnTo>
                  <a:pt x="79" y="342"/>
                </a:lnTo>
                <a:lnTo>
                  <a:pt x="79" y="341"/>
                </a:lnTo>
                <a:lnTo>
                  <a:pt x="79" y="340"/>
                </a:lnTo>
                <a:lnTo>
                  <a:pt x="79" y="338"/>
                </a:lnTo>
                <a:lnTo>
                  <a:pt x="77" y="338"/>
                </a:lnTo>
                <a:lnTo>
                  <a:pt x="77" y="337"/>
                </a:lnTo>
                <a:lnTo>
                  <a:pt x="79" y="336"/>
                </a:lnTo>
                <a:lnTo>
                  <a:pt x="79" y="334"/>
                </a:lnTo>
                <a:lnTo>
                  <a:pt x="79" y="333"/>
                </a:lnTo>
                <a:lnTo>
                  <a:pt x="79" y="333"/>
                </a:lnTo>
                <a:lnTo>
                  <a:pt x="80" y="332"/>
                </a:lnTo>
                <a:lnTo>
                  <a:pt x="80" y="330"/>
                </a:lnTo>
                <a:lnTo>
                  <a:pt x="81" y="329"/>
                </a:lnTo>
                <a:lnTo>
                  <a:pt x="81" y="329"/>
                </a:lnTo>
                <a:lnTo>
                  <a:pt x="81" y="329"/>
                </a:lnTo>
                <a:lnTo>
                  <a:pt x="82" y="329"/>
                </a:lnTo>
                <a:lnTo>
                  <a:pt x="477" y="3"/>
                </a:lnTo>
                <a:lnTo>
                  <a:pt x="481" y="1"/>
                </a:lnTo>
                <a:lnTo>
                  <a:pt x="4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6699" tIns="43349" rIns="86699" bIns="43349" numCol="1" anchor="t" anchorCtr="0" compatLnSpc="1">
            <a:prstTxWarp prst="textNoShape">
              <a:avLst/>
            </a:prstTxWarp>
          </a:bodyPr>
          <a:lstStyle/>
          <a:p>
            <a:endParaRPr lang="en-IN" sz="1707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AB041E5-9F80-C393-B7C2-9EF7E271EC3B}"/>
              </a:ext>
            </a:extLst>
          </p:cNvPr>
          <p:cNvSpPr/>
          <p:nvPr/>
        </p:nvSpPr>
        <p:spPr>
          <a:xfrm>
            <a:off x="5314536" y="3946910"/>
            <a:ext cx="144498" cy="1444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07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529ECE5-82CA-65AE-94B1-2D162B65D0D3}"/>
              </a:ext>
            </a:extLst>
          </p:cNvPr>
          <p:cNvSpPr/>
          <p:nvPr/>
        </p:nvSpPr>
        <p:spPr>
          <a:xfrm>
            <a:off x="6199585" y="4199781"/>
            <a:ext cx="144498" cy="144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07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E9D00E3-F2C7-D187-C8DD-FF305EF1CB4B}"/>
              </a:ext>
            </a:extLst>
          </p:cNvPr>
          <p:cNvSpPr/>
          <p:nvPr/>
        </p:nvSpPr>
        <p:spPr>
          <a:xfrm>
            <a:off x="6390314" y="5292716"/>
            <a:ext cx="144498" cy="1444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07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EF57B62-CF67-DE94-F11A-AD2EDF3993CA}"/>
              </a:ext>
            </a:extLst>
          </p:cNvPr>
          <p:cNvGrpSpPr/>
          <p:nvPr/>
        </p:nvGrpSpPr>
        <p:grpSpPr>
          <a:xfrm flipV="1">
            <a:off x="6416435" y="5386168"/>
            <a:ext cx="1041911" cy="371837"/>
            <a:chOff x="6054188" y="4906626"/>
            <a:chExt cx="1914389" cy="554225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56AFDC8-5627-6FE6-A9B2-92502A6E5BB7}"/>
                </a:ext>
              </a:extLst>
            </p:cNvPr>
            <p:cNvCxnSpPr/>
            <p:nvPr/>
          </p:nvCxnSpPr>
          <p:spPr>
            <a:xfrm flipH="1">
              <a:off x="6987425" y="4908401"/>
              <a:ext cx="981152" cy="0"/>
            </a:xfrm>
            <a:prstGeom prst="line">
              <a:avLst/>
            </a:prstGeom>
            <a:ln w="127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1584288-0457-BA34-4F73-BC1F871937FE}"/>
                </a:ext>
              </a:extLst>
            </p:cNvPr>
            <p:cNvCxnSpPr/>
            <p:nvPr/>
          </p:nvCxnSpPr>
          <p:spPr>
            <a:xfrm rot="5400000" flipH="1">
              <a:off x="6710312" y="5183739"/>
              <a:ext cx="554225" cy="0"/>
            </a:xfrm>
            <a:prstGeom prst="line">
              <a:avLst/>
            </a:prstGeom>
            <a:ln w="127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3267CA3-BC9C-3FFC-F15B-01E1AE4B8450}"/>
                </a:ext>
              </a:extLst>
            </p:cNvPr>
            <p:cNvCxnSpPr/>
            <p:nvPr/>
          </p:nvCxnSpPr>
          <p:spPr>
            <a:xfrm flipH="1">
              <a:off x="6054188" y="5460851"/>
              <a:ext cx="936159" cy="0"/>
            </a:xfrm>
            <a:prstGeom prst="line">
              <a:avLst/>
            </a:prstGeom>
            <a:ln w="127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D2323D01-44CD-FC2E-B96F-AD13BA13552C}"/>
              </a:ext>
            </a:extLst>
          </p:cNvPr>
          <p:cNvSpPr txBox="1"/>
          <p:nvPr/>
        </p:nvSpPr>
        <p:spPr>
          <a:xfrm>
            <a:off x="518381" y="2520839"/>
            <a:ext cx="3333212" cy="196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17" b="1" u="sng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1.</a:t>
            </a:r>
            <a:r>
              <a:rPr lang="th-TH" sz="1517" b="1" u="sng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ลดอัตราการตายของผู้ป่วยโรคหลอดเลือดสมอง</a:t>
            </a:r>
            <a:endParaRPr lang="th-TH" sz="1517" b="1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	จากการทบทวนเวชระเบียนพบว่าเกิดจากการภาวะแทรกซ้อน เช่น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aspirated pneumonia, UTI, sepsis 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จนทำให้เกิดความรุนแรงถึงเสียชีวิต แนวทางการพัฒนาคือ การพัฒนาแนวทางปฏิบัติการพยาบาลผู้ป่วยโรคหลอดเลือดสมอง (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CNPG ) 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เพื่อป้องกันความเสี่ยงและลดการเกิดภาวะแทรกซ้อน การพัฒนาการ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early detection of infection and early management of sepsis protocol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763C66B-2329-86B6-C811-60F89749A5BD}"/>
              </a:ext>
            </a:extLst>
          </p:cNvPr>
          <p:cNvSpPr txBox="1"/>
          <p:nvPr/>
        </p:nvSpPr>
        <p:spPr>
          <a:xfrm>
            <a:off x="7263822" y="2093283"/>
            <a:ext cx="4603284" cy="196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2.</a:t>
            </a:r>
            <a:r>
              <a:rPr lang="th-TH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การพัฒนาระบบ </a:t>
            </a:r>
            <a:r>
              <a:rPr lang="en-US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stroke fast track </a:t>
            </a:r>
            <a:r>
              <a:rPr lang="th-TH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ใน </a:t>
            </a:r>
            <a:r>
              <a:rPr lang="en-US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3 </a:t>
            </a:r>
            <a:r>
              <a:rPr lang="th-TH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อำเภอ (ห้วยเม็ก หนองกุงศรี ท่าคันโท) ร่วมกับเขตบริการสุขภาพที่ </a:t>
            </a:r>
            <a:r>
              <a:rPr lang="en-US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7</a:t>
            </a:r>
            <a:endParaRPr lang="th-TH" sz="1517" b="1" u="sng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	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แม้ว่าปัจจุบันการส่งคนไข้ไปที่รพ.กระนวน จะลดเวลาการเข้าถึง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stroke fast tract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ได้ แต่หากผู้ป่วยเป็น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hemorrhagic stroke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จะทำให้ต้องเสียเวลาส่งคนไข้ไปยังรพ.ศูนย์ขอนแก่นอีกต่อนึง ทำให้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Door to OR &gt; 90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นาที แนวทางการพัฒนาคุณภาพคือพิจารณาส่งคนไข้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3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อำเภอดังกล่าวมาที่รพ.กาฬสินธุ์เพื่อจะได้ดูแลรักษาคนไข้ทั้ง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ischemic and hemorrhagic stroke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( โรงพยาบาลกาฬสินธุ์ มี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Neuro med 1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คน ,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Neuro Surg 2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คน )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1564D58-7F4E-4FAD-8966-D1E3564D32EE}"/>
              </a:ext>
            </a:extLst>
          </p:cNvPr>
          <p:cNvSpPr txBox="1"/>
          <p:nvPr/>
        </p:nvSpPr>
        <p:spPr>
          <a:xfrm>
            <a:off x="7530690" y="4653971"/>
            <a:ext cx="4168944" cy="196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17" u="sng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r>
              <a:rPr lang="en-US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3.</a:t>
            </a:r>
            <a:r>
              <a:rPr lang="th-TH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ลดเวลา </a:t>
            </a:r>
            <a:r>
              <a:rPr lang="en-US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Door to needle time &lt; 45 </a:t>
            </a:r>
            <a:r>
              <a:rPr lang="th-TH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นาที</a:t>
            </a:r>
            <a:endParaRPr lang="th-TH" sz="1517" b="1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	ปี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2563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เวลาเฉลี่ยของ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Door to needle time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คือ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 55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นาที แต่ต้องการจะพัฒนาระบบ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stroke fast track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ให้ลดเวลา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door to needle time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ลงอีก แนวทางการพัฒนา คือ ขณะนี้กำลังติดตั้งเครื่อง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CT scan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ที่ติดกับห้องฉุกเฉินแห่งใหม่ ซึ่งจะสามารถลดเวลาการ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transfer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คนไข้ไปและกลับได้ ซึ่งจะสามารถลดเวลา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door to needle time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ให้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&lt; 45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นาที</a:t>
            </a:r>
          </a:p>
          <a:p>
            <a:endParaRPr lang="en-US" sz="1517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1528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D57D0B5-5D60-102C-C320-99557EB5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42</a:t>
            </a:fld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1564D58-7F4E-4FAD-8966-D1E3564D32EE}"/>
              </a:ext>
            </a:extLst>
          </p:cNvPr>
          <p:cNvSpPr txBox="1"/>
          <p:nvPr/>
        </p:nvSpPr>
        <p:spPr>
          <a:xfrm>
            <a:off x="9896189" y="1740199"/>
            <a:ext cx="2283815" cy="14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17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6.</a:t>
            </a:r>
            <a:r>
              <a:rPr lang="th-TH" sz="1517" b="1" u="sng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การเปิด </a:t>
            </a:r>
            <a:r>
              <a:rPr lang="en-US" sz="1517" b="1" u="sng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Stroke Center</a:t>
            </a:r>
            <a:r>
              <a:rPr lang="th-TH" sz="1517" b="1" u="sng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</a:t>
            </a:r>
          </a:p>
          <a:p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เพื่อดูแลเฉพาะผู้ป่วย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Ischemic stroke 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และ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Hemorrhagic stroke 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จำนวน 16 เตียง ใช้อัตรากำลังทางการพยาบาลในการดูแลผู้ป่วย 1 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: 3 </a:t>
            </a:r>
          </a:p>
          <a:p>
            <a:endParaRPr lang="en-US" sz="1517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5" name="ตัวแทนหมายเลขสไลด์ 2">
            <a:extLst>
              <a:ext uri="{FF2B5EF4-FFF2-40B4-BE49-F238E27FC236}">
                <a16:creationId xmlns:a16="http://schemas.microsoft.com/office/drawing/2014/main" id="{9750F59A-3155-8A86-7668-A83A1FDD6016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6" name="ตัวแทนหมายเลขสไลด์ 1">
            <a:extLst>
              <a:ext uri="{FF2B5EF4-FFF2-40B4-BE49-F238E27FC236}">
                <a16:creationId xmlns:a16="http://schemas.microsoft.com/office/drawing/2014/main" id="{5BC83A79-2C7F-6F44-1D58-3406B0F01642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7" name="ตัวแทนหมายเลขสไลด์ 2">
            <a:extLst>
              <a:ext uri="{FF2B5EF4-FFF2-40B4-BE49-F238E27FC236}">
                <a16:creationId xmlns:a16="http://schemas.microsoft.com/office/drawing/2014/main" id="{3BB60A16-B56B-5FDF-5E05-8F7243568374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9" name="ตัวแทนหมายเลขสไลด์ 3">
            <a:extLst>
              <a:ext uri="{FF2B5EF4-FFF2-40B4-BE49-F238E27FC236}">
                <a16:creationId xmlns:a16="http://schemas.microsoft.com/office/drawing/2014/main" id="{267C4FF3-6CB5-446A-2199-5BE7FFC5E90B}"/>
              </a:ext>
            </a:extLst>
          </p:cNvPr>
          <p:cNvSpPr txBox="1">
            <a:spLocks/>
          </p:cNvSpPr>
          <p:nvPr/>
        </p:nvSpPr>
        <p:spPr>
          <a:xfrm>
            <a:off x="8610600" y="6356189"/>
            <a:ext cx="2743200" cy="365105"/>
          </a:xfrm>
          <a:prstGeom prst="rect">
            <a:avLst/>
          </a:prstGeom>
        </p:spPr>
        <p:txBody>
          <a:bodyPr vert="horz" lIns="86699" tIns="43349" rIns="86699" bIns="43349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66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5E68964-9426-4831-8F17-B89633F718BE}" type="slidenum">
              <a:rPr lang="en-US" sz="1200"/>
              <a:pPr/>
              <a:t>42</a:t>
            </a:fld>
            <a:endParaRPr lang="en-US" sz="1200"/>
          </a:p>
        </p:txBody>
      </p:sp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90B37ED5-006B-8E0E-A14C-F9998AFF7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5628" y="6657697"/>
            <a:ext cx="12197628" cy="223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ACA6DF-D6B0-2927-8972-3518AC0B4B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0525BEBC-FB30-4803-2841-7420764DD235}"/>
              </a:ext>
            </a:extLst>
          </p:cNvPr>
          <p:cNvSpPr/>
          <p:nvPr/>
        </p:nvSpPr>
        <p:spPr>
          <a:xfrm>
            <a:off x="2818836" y="242112"/>
            <a:ext cx="7578442" cy="78464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6FE1D5A-822A-C537-B1B7-24D2F055CC1D}"/>
              </a:ext>
            </a:extLst>
          </p:cNvPr>
          <p:cNvSpPr/>
          <p:nvPr/>
        </p:nvSpPr>
        <p:spPr>
          <a:xfrm>
            <a:off x="2917567" y="242112"/>
            <a:ext cx="998797" cy="78464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รูปภาพ 27">
            <a:extLst>
              <a:ext uri="{FF2B5EF4-FFF2-40B4-BE49-F238E27FC236}">
                <a16:creationId xmlns:a16="http://schemas.microsoft.com/office/drawing/2014/main" id="{B0A0EA02-9400-69D5-9707-235291DC4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3" y="136919"/>
            <a:ext cx="907585" cy="12837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09624" y="448478"/>
            <a:ext cx="6418886" cy="515127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แนวทางการพัฒนาคุณภาพ การวิจัย นวัตกรรม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E9CC8A-70C9-EB7A-4803-EE38EFDD21A0}"/>
              </a:ext>
            </a:extLst>
          </p:cNvPr>
          <p:cNvGrpSpPr/>
          <p:nvPr/>
        </p:nvGrpSpPr>
        <p:grpSpPr>
          <a:xfrm>
            <a:off x="9829879" y="3722397"/>
            <a:ext cx="1994273" cy="2512071"/>
            <a:chOff x="1890031" y="2213509"/>
            <a:chExt cx="2744386" cy="394906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80E085-E1CA-630E-7E5A-3665B4F3C7B5}"/>
                </a:ext>
              </a:extLst>
            </p:cNvPr>
            <p:cNvGrpSpPr/>
            <p:nvPr/>
          </p:nvGrpSpPr>
          <p:grpSpPr>
            <a:xfrm>
              <a:off x="1890031" y="2213509"/>
              <a:ext cx="2744386" cy="3949064"/>
              <a:chOff x="9172576" y="1926431"/>
              <a:chExt cx="2444750" cy="35179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1" name="Freeform 47">
                <a:extLst>
                  <a:ext uri="{FF2B5EF4-FFF2-40B4-BE49-F238E27FC236}">
                    <a16:creationId xmlns:a16="http://schemas.microsoft.com/office/drawing/2014/main" id="{5DFD9426-BB0B-0661-453E-F3F122BD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2763" y="2131218"/>
                <a:ext cx="2022475" cy="3232150"/>
              </a:xfrm>
              <a:custGeom>
                <a:avLst/>
                <a:gdLst>
                  <a:gd name="T0" fmla="*/ 674 w 1274"/>
                  <a:gd name="T1" fmla="*/ 784 h 2036"/>
                  <a:gd name="T2" fmla="*/ 739 w 1274"/>
                  <a:gd name="T3" fmla="*/ 740 h 2036"/>
                  <a:gd name="T4" fmla="*/ 846 w 1274"/>
                  <a:gd name="T5" fmla="*/ 679 h 2036"/>
                  <a:gd name="T6" fmla="*/ 965 w 1274"/>
                  <a:gd name="T7" fmla="*/ 626 h 2036"/>
                  <a:gd name="T8" fmla="*/ 1056 w 1274"/>
                  <a:gd name="T9" fmla="*/ 600 h 2036"/>
                  <a:gd name="T10" fmla="*/ 1082 w 1274"/>
                  <a:gd name="T11" fmla="*/ 596 h 2036"/>
                  <a:gd name="T12" fmla="*/ 1084 w 1274"/>
                  <a:gd name="T13" fmla="*/ 600 h 2036"/>
                  <a:gd name="T14" fmla="*/ 1030 w 1274"/>
                  <a:gd name="T15" fmla="*/ 613 h 2036"/>
                  <a:gd name="T16" fmla="*/ 907 w 1274"/>
                  <a:gd name="T17" fmla="*/ 658 h 2036"/>
                  <a:gd name="T18" fmla="*/ 760 w 1274"/>
                  <a:gd name="T19" fmla="*/ 744 h 2036"/>
                  <a:gd name="T20" fmla="*/ 692 w 1274"/>
                  <a:gd name="T21" fmla="*/ 1505 h 2036"/>
                  <a:gd name="T22" fmla="*/ 730 w 1274"/>
                  <a:gd name="T23" fmla="*/ 1485 h 2036"/>
                  <a:gd name="T24" fmla="*/ 824 w 1274"/>
                  <a:gd name="T25" fmla="*/ 1434 h 2036"/>
                  <a:gd name="T26" fmla="*/ 939 w 1274"/>
                  <a:gd name="T27" fmla="*/ 1377 h 2036"/>
                  <a:gd name="T28" fmla="*/ 1050 w 1274"/>
                  <a:gd name="T29" fmla="*/ 1331 h 2036"/>
                  <a:gd name="T30" fmla="*/ 1164 w 1274"/>
                  <a:gd name="T31" fmla="*/ 1279 h 2036"/>
                  <a:gd name="T32" fmla="*/ 1250 w 1274"/>
                  <a:gd name="T33" fmla="*/ 1237 h 2036"/>
                  <a:gd name="T34" fmla="*/ 1272 w 1274"/>
                  <a:gd name="T35" fmla="*/ 1226 h 2036"/>
                  <a:gd name="T36" fmla="*/ 1213 w 1274"/>
                  <a:gd name="T37" fmla="*/ 1265 h 2036"/>
                  <a:gd name="T38" fmla="*/ 1070 w 1274"/>
                  <a:gd name="T39" fmla="*/ 1345 h 2036"/>
                  <a:gd name="T40" fmla="*/ 890 w 1274"/>
                  <a:gd name="T41" fmla="*/ 1432 h 2036"/>
                  <a:gd name="T42" fmla="*/ 758 w 1274"/>
                  <a:gd name="T43" fmla="*/ 1512 h 2036"/>
                  <a:gd name="T44" fmla="*/ 699 w 1274"/>
                  <a:gd name="T45" fmla="*/ 1612 h 2036"/>
                  <a:gd name="T46" fmla="*/ 694 w 1274"/>
                  <a:gd name="T47" fmla="*/ 1735 h 2036"/>
                  <a:gd name="T48" fmla="*/ 697 w 1274"/>
                  <a:gd name="T49" fmla="*/ 1880 h 2036"/>
                  <a:gd name="T50" fmla="*/ 700 w 1274"/>
                  <a:gd name="T51" fmla="*/ 1984 h 2036"/>
                  <a:gd name="T52" fmla="*/ 616 w 1274"/>
                  <a:gd name="T53" fmla="*/ 2036 h 2036"/>
                  <a:gd name="T54" fmla="*/ 611 w 1274"/>
                  <a:gd name="T55" fmla="*/ 1460 h 2036"/>
                  <a:gd name="T56" fmla="*/ 580 w 1274"/>
                  <a:gd name="T57" fmla="*/ 1392 h 2036"/>
                  <a:gd name="T58" fmla="*/ 493 w 1274"/>
                  <a:gd name="T59" fmla="*/ 1292 h 2036"/>
                  <a:gd name="T60" fmla="*/ 325 w 1274"/>
                  <a:gd name="T61" fmla="*/ 1183 h 2036"/>
                  <a:gd name="T62" fmla="*/ 243 w 1274"/>
                  <a:gd name="T63" fmla="*/ 1145 h 2036"/>
                  <a:gd name="T64" fmla="*/ 157 w 1274"/>
                  <a:gd name="T65" fmla="*/ 1102 h 2036"/>
                  <a:gd name="T66" fmla="*/ 57 w 1274"/>
                  <a:gd name="T67" fmla="*/ 1046 h 2036"/>
                  <a:gd name="T68" fmla="*/ 3 w 1274"/>
                  <a:gd name="T69" fmla="*/ 1010 h 2036"/>
                  <a:gd name="T70" fmla="*/ 61 w 1274"/>
                  <a:gd name="T71" fmla="*/ 1038 h 2036"/>
                  <a:gd name="T72" fmla="*/ 171 w 1274"/>
                  <a:gd name="T73" fmla="*/ 1090 h 2036"/>
                  <a:gd name="T74" fmla="*/ 298 w 1274"/>
                  <a:gd name="T75" fmla="*/ 1149 h 2036"/>
                  <a:gd name="T76" fmla="*/ 429 w 1274"/>
                  <a:gd name="T77" fmla="*/ 1209 h 2036"/>
                  <a:gd name="T78" fmla="*/ 537 w 1274"/>
                  <a:gd name="T79" fmla="*/ 1292 h 2036"/>
                  <a:gd name="T80" fmla="*/ 601 w 1274"/>
                  <a:gd name="T81" fmla="*/ 1361 h 2036"/>
                  <a:gd name="T82" fmla="*/ 637 w 1274"/>
                  <a:gd name="T83" fmla="*/ 587 h 2036"/>
                  <a:gd name="T84" fmla="*/ 617 w 1274"/>
                  <a:gd name="T85" fmla="*/ 557 h 2036"/>
                  <a:gd name="T86" fmla="*/ 530 w 1274"/>
                  <a:gd name="T87" fmla="*/ 483 h 2036"/>
                  <a:gd name="T88" fmla="*/ 401 w 1274"/>
                  <a:gd name="T89" fmla="*/ 413 h 2036"/>
                  <a:gd name="T90" fmla="*/ 466 w 1274"/>
                  <a:gd name="T91" fmla="*/ 436 h 2036"/>
                  <a:gd name="T92" fmla="*/ 568 w 1274"/>
                  <a:gd name="T93" fmla="*/ 488 h 2036"/>
                  <a:gd name="T94" fmla="*/ 664 w 1274"/>
                  <a:gd name="T95" fmla="*/ 0 h 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4" h="2036">
                    <a:moveTo>
                      <a:pt x="664" y="0"/>
                    </a:moveTo>
                    <a:lnTo>
                      <a:pt x="664" y="790"/>
                    </a:lnTo>
                    <a:lnTo>
                      <a:pt x="667" y="789"/>
                    </a:lnTo>
                    <a:lnTo>
                      <a:pt x="674" y="784"/>
                    </a:lnTo>
                    <a:lnTo>
                      <a:pt x="685" y="776"/>
                    </a:lnTo>
                    <a:lnTo>
                      <a:pt x="700" y="766"/>
                    </a:lnTo>
                    <a:lnTo>
                      <a:pt x="719" y="754"/>
                    </a:lnTo>
                    <a:lnTo>
                      <a:pt x="739" y="740"/>
                    </a:lnTo>
                    <a:lnTo>
                      <a:pt x="764" y="725"/>
                    </a:lnTo>
                    <a:lnTo>
                      <a:pt x="789" y="710"/>
                    </a:lnTo>
                    <a:lnTo>
                      <a:pt x="817" y="694"/>
                    </a:lnTo>
                    <a:lnTo>
                      <a:pt x="846" y="679"/>
                    </a:lnTo>
                    <a:lnTo>
                      <a:pt x="875" y="664"/>
                    </a:lnTo>
                    <a:lnTo>
                      <a:pt x="905" y="650"/>
                    </a:lnTo>
                    <a:lnTo>
                      <a:pt x="935" y="638"/>
                    </a:lnTo>
                    <a:lnTo>
                      <a:pt x="965" y="626"/>
                    </a:lnTo>
                    <a:lnTo>
                      <a:pt x="996" y="617"/>
                    </a:lnTo>
                    <a:lnTo>
                      <a:pt x="1021" y="609"/>
                    </a:lnTo>
                    <a:lnTo>
                      <a:pt x="1041" y="603"/>
                    </a:lnTo>
                    <a:lnTo>
                      <a:pt x="1056" y="600"/>
                    </a:lnTo>
                    <a:lnTo>
                      <a:pt x="1067" y="597"/>
                    </a:lnTo>
                    <a:lnTo>
                      <a:pt x="1075" y="596"/>
                    </a:lnTo>
                    <a:lnTo>
                      <a:pt x="1080" y="596"/>
                    </a:lnTo>
                    <a:lnTo>
                      <a:pt x="1082" y="596"/>
                    </a:lnTo>
                    <a:lnTo>
                      <a:pt x="1084" y="597"/>
                    </a:lnTo>
                    <a:lnTo>
                      <a:pt x="1084" y="598"/>
                    </a:lnTo>
                    <a:lnTo>
                      <a:pt x="1084" y="598"/>
                    </a:lnTo>
                    <a:lnTo>
                      <a:pt x="1084" y="600"/>
                    </a:lnTo>
                    <a:lnTo>
                      <a:pt x="1079" y="600"/>
                    </a:lnTo>
                    <a:lnTo>
                      <a:pt x="1069" y="603"/>
                    </a:lnTo>
                    <a:lnTo>
                      <a:pt x="1052" y="607"/>
                    </a:lnTo>
                    <a:lnTo>
                      <a:pt x="1030" y="613"/>
                    </a:lnTo>
                    <a:lnTo>
                      <a:pt x="1005" y="622"/>
                    </a:lnTo>
                    <a:lnTo>
                      <a:pt x="975" y="631"/>
                    </a:lnTo>
                    <a:lnTo>
                      <a:pt x="943" y="643"/>
                    </a:lnTo>
                    <a:lnTo>
                      <a:pt x="907" y="658"/>
                    </a:lnTo>
                    <a:lnTo>
                      <a:pt x="871" y="676"/>
                    </a:lnTo>
                    <a:lnTo>
                      <a:pt x="833" y="695"/>
                    </a:lnTo>
                    <a:lnTo>
                      <a:pt x="796" y="718"/>
                    </a:lnTo>
                    <a:lnTo>
                      <a:pt x="760" y="744"/>
                    </a:lnTo>
                    <a:lnTo>
                      <a:pt x="726" y="773"/>
                    </a:lnTo>
                    <a:lnTo>
                      <a:pt x="693" y="804"/>
                    </a:lnTo>
                    <a:lnTo>
                      <a:pt x="664" y="838"/>
                    </a:lnTo>
                    <a:lnTo>
                      <a:pt x="692" y="1505"/>
                    </a:lnTo>
                    <a:lnTo>
                      <a:pt x="694" y="1504"/>
                    </a:lnTo>
                    <a:lnTo>
                      <a:pt x="702" y="1500"/>
                    </a:lnTo>
                    <a:lnTo>
                      <a:pt x="714" y="1493"/>
                    </a:lnTo>
                    <a:lnTo>
                      <a:pt x="730" y="1485"/>
                    </a:lnTo>
                    <a:lnTo>
                      <a:pt x="750" y="1473"/>
                    </a:lnTo>
                    <a:lnTo>
                      <a:pt x="772" y="1462"/>
                    </a:lnTo>
                    <a:lnTo>
                      <a:pt x="797" y="1448"/>
                    </a:lnTo>
                    <a:lnTo>
                      <a:pt x="824" y="1434"/>
                    </a:lnTo>
                    <a:lnTo>
                      <a:pt x="851" y="1420"/>
                    </a:lnTo>
                    <a:lnTo>
                      <a:pt x="880" y="1405"/>
                    </a:lnTo>
                    <a:lnTo>
                      <a:pt x="910" y="1391"/>
                    </a:lnTo>
                    <a:lnTo>
                      <a:pt x="939" y="1377"/>
                    </a:lnTo>
                    <a:lnTo>
                      <a:pt x="968" y="1366"/>
                    </a:lnTo>
                    <a:lnTo>
                      <a:pt x="995" y="1354"/>
                    </a:lnTo>
                    <a:lnTo>
                      <a:pt x="1022" y="1344"/>
                    </a:lnTo>
                    <a:lnTo>
                      <a:pt x="1050" y="1331"/>
                    </a:lnTo>
                    <a:lnTo>
                      <a:pt x="1079" y="1318"/>
                    </a:lnTo>
                    <a:lnTo>
                      <a:pt x="1108" y="1306"/>
                    </a:lnTo>
                    <a:lnTo>
                      <a:pt x="1137" y="1292"/>
                    </a:lnTo>
                    <a:lnTo>
                      <a:pt x="1164" y="1279"/>
                    </a:lnTo>
                    <a:lnTo>
                      <a:pt x="1190" y="1267"/>
                    </a:lnTo>
                    <a:lnTo>
                      <a:pt x="1213" y="1255"/>
                    </a:lnTo>
                    <a:lnTo>
                      <a:pt x="1234" y="1245"/>
                    </a:lnTo>
                    <a:lnTo>
                      <a:pt x="1250" y="1237"/>
                    </a:lnTo>
                    <a:lnTo>
                      <a:pt x="1264" y="1230"/>
                    </a:lnTo>
                    <a:lnTo>
                      <a:pt x="1272" y="1225"/>
                    </a:lnTo>
                    <a:lnTo>
                      <a:pt x="1274" y="1224"/>
                    </a:lnTo>
                    <a:lnTo>
                      <a:pt x="1272" y="1226"/>
                    </a:lnTo>
                    <a:lnTo>
                      <a:pt x="1265" y="1231"/>
                    </a:lnTo>
                    <a:lnTo>
                      <a:pt x="1252" y="1240"/>
                    </a:lnTo>
                    <a:lnTo>
                      <a:pt x="1235" y="1252"/>
                    </a:lnTo>
                    <a:lnTo>
                      <a:pt x="1213" y="1265"/>
                    </a:lnTo>
                    <a:lnTo>
                      <a:pt x="1185" y="1283"/>
                    </a:lnTo>
                    <a:lnTo>
                      <a:pt x="1152" y="1302"/>
                    </a:lnTo>
                    <a:lnTo>
                      <a:pt x="1114" y="1323"/>
                    </a:lnTo>
                    <a:lnTo>
                      <a:pt x="1070" y="1345"/>
                    </a:lnTo>
                    <a:lnTo>
                      <a:pt x="1021" y="1369"/>
                    </a:lnTo>
                    <a:lnTo>
                      <a:pt x="975" y="1391"/>
                    </a:lnTo>
                    <a:lnTo>
                      <a:pt x="931" y="1412"/>
                    </a:lnTo>
                    <a:lnTo>
                      <a:pt x="890" y="1432"/>
                    </a:lnTo>
                    <a:lnTo>
                      <a:pt x="851" y="1451"/>
                    </a:lnTo>
                    <a:lnTo>
                      <a:pt x="816" y="1472"/>
                    </a:lnTo>
                    <a:lnTo>
                      <a:pt x="784" y="1492"/>
                    </a:lnTo>
                    <a:lnTo>
                      <a:pt x="758" y="1512"/>
                    </a:lnTo>
                    <a:lnTo>
                      <a:pt x="735" y="1535"/>
                    </a:lnTo>
                    <a:lnTo>
                      <a:pt x="717" y="1559"/>
                    </a:lnTo>
                    <a:lnTo>
                      <a:pt x="706" y="1584"/>
                    </a:lnTo>
                    <a:lnTo>
                      <a:pt x="699" y="1612"/>
                    </a:lnTo>
                    <a:lnTo>
                      <a:pt x="697" y="1637"/>
                    </a:lnTo>
                    <a:lnTo>
                      <a:pt x="696" y="1667"/>
                    </a:lnTo>
                    <a:lnTo>
                      <a:pt x="694" y="1700"/>
                    </a:lnTo>
                    <a:lnTo>
                      <a:pt x="694" y="1735"/>
                    </a:lnTo>
                    <a:lnTo>
                      <a:pt x="694" y="1772"/>
                    </a:lnTo>
                    <a:lnTo>
                      <a:pt x="694" y="1809"/>
                    </a:lnTo>
                    <a:lnTo>
                      <a:pt x="696" y="1846"/>
                    </a:lnTo>
                    <a:lnTo>
                      <a:pt x="697" y="1880"/>
                    </a:lnTo>
                    <a:lnTo>
                      <a:pt x="698" y="1913"/>
                    </a:lnTo>
                    <a:lnTo>
                      <a:pt x="698" y="1942"/>
                    </a:lnTo>
                    <a:lnTo>
                      <a:pt x="699" y="1966"/>
                    </a:lnTo>
                    <a:lnTo>
                      <a:pt x="700" y="1984"/>
                    </a:lnTo>
                    <a:lnTo>
                      <a:pt x="700" y="1996"/>
                    </a:lnTo>
                    <a:lnTo>
                      <a:pt x="700" y="2000"/>
                    </a:lnTo>
                    <a:lnTo>
                      <a:pt x="704" y="2036"/>
                    </a:lnTo>
                    <a:lnTo>
                      <a:pt x="616" y="2036"/>
                    </a:lnTo>
                    <a:lnTo>
                      <a:pt x="616" y="1479"/>
                    </a:lnTo>
                    <a:lnTo>
                      <a:pt x="616" y="1477"/>
                    </a:lnTo>
                    <a:lnTo>
                      <a:pt x="615" y="1471"/>
                    </a:lnTo>
                    <a:lnTo>
                      <a:pt x="611" y="1460"/>
                    </a:lnTo>
                    <a:lnTo>
                      <a:pt x="608" y="1448"/>
                    </a:lnTo>
                    <a:lnTo>
                      <a:pt x="601" y="1432"/>
                    </a:lnTo>
                    <a:lnTo>
                      <a:pt x="592" y="1413"/>
                    </a:lnTo>
                    <a:lnTo>
                      <a:pt x="580" y="1392"/>
                    </a:lnTo>
                    <a:lnTo>
                      <a:pt x="564" y="1369"/>
                    </a:lnTo>
                    <a:lnTo>
                      <a:pt x="544" y="1345"/>
                    </a:lnTo>
                    <a:lnTo>
                      <a:pt x="521" y="1318"/>
                    </a:lnTo>
                    <a:lnTo>
                      <a:pt x="493" y="1292"/>
                    </a:lnTo>
                    <a:lnTo>
                      <a:pt x="460" y="1265"/>
                    </a:lnTo>
                    <a:lnTo>
                      <a:pt x="421" y="1238"/>
                    </a:lnTo>
                    <a:lnTo>
                      <a:pt x="376" y="1210"/>
                    </a:lnTo>
                    <a:lnTo>
                      <a:pt x="325" y="1183"/>
                    </a:lnTo>
                    <a:lnTo>
                      <a:pt x="267" y="1157"/>
                    </a:lnTo>
                    <a:lnTo>
                      <a:pt x="264" y="1156"/>
                    </a:lnTo>
                    <a:lnTo>
                      <a:pt x="255" y="1151"/>
                    </a:lnTo>
                    <a:lnTo>
                      <a:pt x="243" y="1145"/>
                    </a:lnTo>
                    <a:lnTo>
                      <a:pt x="225" y="1136"/>
                    </a:lnTo>
                    <a:lnTo>
                      <a:pt x="205" y="1126"/>
                    </a:lnTo>
                    <a:lnTo>
                      <a:pt x="183" y="1114"/>
                    </a:lnTo>
                    <a:lnTo>
                      <a:pt x="157" y="1102"/>
                    </a:lnTo>
                    <a:lnTo>
                      <a:pt x="132" y="1088"/>
                    </a:lnTo>
                    <a:lnTo>
                      <a:pt x="107" y="1074"/>
                    </a:lnTo>
                    <a:lnTo>
                      <a:pt x="81" y="1060"/>
                    </a:lnTo>
                    <a:lnTo>
                      <a:pt x="57" y="1046"/>
                    </a:lnTo>
                    <a:lnTo>
                      <a:pt x="35" y="1032"/>
                    </a:lnTo>
                    <a:lnTo>
                      <a:pt x="15" y="1020"/>
                    </a:lnTo>
                    <a:lnTo>
                      <a:pt x="0" y="1008"/>
                    </a:lnTo>
                    <a:lnTo>
                      <a:pt x="3" y="1010"/>
                    </a:lnTo>
                    <a:lnTo>
                      <a:pt x="11" y="1014"/>
                    </a:lnTo>
                    <a:lnTo>
                      <a:pt x="23" y="1021"/>
                    </a:lnTo>
                    <a:lnTo>
                      <a:pt x="41" y="1029"/>
                    </a:lnTo>
                    <a:lnTo>
                      <a:pt x="61" y="1038"/>
                    </a:lnTo>
                    <a:lnTo>
                      <a:pt x="85" y="1050"/>
                    </a:lnTo>
                    <a:lnTo>
                      <a:pt x="111" y="1062"/>
                    </a:lnTo>
                    <a:lnTo>
                      <a:pt x="140" y="1076"/>
                    </a:lnTo>
                    <a:lnTo>
                      <a:pt x="171" y="1090"/>
                    </a:lnTo>
                    <a:lnTo>
                      <a:pt x="202" y="1105"/>
                    </a:lnTo>
                    <a:lnTo>
                      <a:pt x="235" y="1120"/>
                    </a:lnTo>
                    <a:lnTo>
                      <a:pt x="267" y="1134"/>
                    </a:lnTo>
                    <a:lnTo>
                      <a:pt x="298" y="1149"/>
                    </a:lnTo>
                    <a:lnTo>
                      <a:pt x="329" y="1162"/>
                    </a:lnTo>
                    <a:lnTo>
                      <a:pt x="359" y="1174"/>
                    </a:lnTo>
                    <a:lnTo>
                      <a:pt x="395" y="1190"/>
                    </a:lnTo>
                    <a:lnTo>
                      <a:pt x="429" y="1209"/>
                    </a:lnTo>
                    <a:lnTo>
                      <a:pt x="460" y="1228"/>
                    </a:lnTo>
                    <a:lnTo>
                      <a:pt x="489" y="1250"/>
                    </a:lnTo>
                    <a:lnTo>
                      <a:pt x="515" y="1271"/>
                    </a:lnTo>
                    <a:lnTo>
                      <a:pt x="537" y="1292"/>
                    </a:lnTo>
                    <a:lnTo>
                      <a:pt x="558" y="1313"/>
                    </a:lnTo>
                    <a:lnTo>
                      <a:pt x="575" y="1331"/>
                    </a:lnTo>
                    <a:lnTo>
                      <a:pt x="589" y="1347"/>
                    </a:lnTo>
                    <a:lnTo>
                      <a:pt x="601" y="1361"/>
                    </a:lnTo>
                    <a:lnTo>
                      <a:pt x="609" y="1373"/>
                    </a:lnTo>
                    <a:lnTo>
                      <a:pt x="614" y="1380"/>
                    </a:lnTo>
                    <a:lnTo>
                      <a:pt x="616" y="1382"/>
                    </a:lnTo>
                    <a:lnTo>
                      <a:pt x="637" y="587"/>
                    </a:lnTo>
                    <a:lnTo>
                      <a:pt x="635" y="585"/>
                    </a:lnTo>
                    <a:lnTo>
                      <a:pt x="633" y="579"/>
                    </a:lnTo>
                    <a:lnTo>
                      <a:pt x="626" y="570"/>
                    </a:lnTo>
                    <a:lnTo>
                      <a:pt x="617" y="557"/>
                    </a:lnTo>
                    <a:lnTo>
                      <a:pt x="603" y="542"/>
                    </a:lnTo>
                    <a:lnTo>
                      <a:pt x="585" y="525"/>
                    </a:lnTo>
                    <a:lnTo>
                      <a:pt x="560" y="504"/>
                    </a:lnTo>
                    <a:lnTo>
                      <a:pt x="530" y="483"/>
                    </a:lnTo>
                    <a:lnTo>
                      <a:pt x="493" y="460"/>
                    </a:lnTo>
                    <a:lnTo>
                      <a:pt x="450" y="436"/>
                    </a:lnTo>
                    <a:lnTo>
                      <a:pt x="398" y="411"/>
                    </a:lnTo>
                    <a:lnTo>
                      <a:pt x="401" y="413"/>
                    </a:lnTo>
                    <a:lnTo>
                      <a:pt x="410" y="415"/>
                    </a:lnTo>
                    <a:lnTo>
                      <a:pt x="424" y="421"/>
                    </a:lnTo>
                    <a:lnTo>
                      <a:pt x="444" y="428"/>
                    </a:lnTo>
                    <a:lnTo>
                      <a:pt x="466" y="436"/>
                    </a:lnTo>
                    <a:lnTo>
                      <a:pt x="490" y="446"/>
                    </a:lnTo>
                    <a:lnTo>
                      <a:pt x="515" y="459"/>
                    </a:lnTo>
                    <a:lnTo>
                      <a:pt x="542" y="473"/>
                    </a:lnTo>
                    <a:lnTo>
                      <a:pt x="568" y="488"/>
                    </a:lnTo>
                    <a:lnTo>
                      <a:pt x="594" y="505"/>
                    </a:lnTo>
                    <a:lnTo>
                      <a:pt x="617" y="525"/>
                    </a:lnTo>
                    <a:lnTo>
                      <a:pt x="637" y="544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42" name="Freeform 48">
                <a:extLst>
                  <a:ext uri="{FF2B5EF4-FFF2-40B4-BE49-F238E27FC236}">
                    <a16:creationId xmlns:a16="http://schemas.microsoft.com/office/drawing/2014/main" id="{5B2BB667-38BC-945D-B05C-4265B722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2026" y="2866231"/>
                <a:ext cx="368300" cy="230188"/>
              </a:xfrm>
              <a:custGeom>
                <a:avLst/>
                <a:gdLst>
                  <a:gd name="T0" fmla="*/ 150 w 232"/>
                  <a:gd name="T1" fmla="*/ 0 h 145"/>
                  <a:gd name="T2" fmla="*/ 167 w 232"/>
                  <a:gd name="T3" fmla="*/ 3 h 145"/>
                  <a:gd name="T4" fmla="*/ 183 w 232"/>
                  <a:gd name="T5" fmla="*/ 6 h 145"/>
                  <a:gd name="T6" fmla="*/ 197 w 232"/>
                  <a:gd name="T7" fmla="*/ 11 h 145"/>
                  <a:gd name="T8" fmla="*/ 208 w 232"/>
                  <a:gd name="T9" fmla="*/ 17 h 145"/>
                  <a:gd name="T10" fmla="*/ 217 w 232"/>
                  <a:gd name="T11" fmla="*/ 22 h 145"/>
                  <a:gd name="T12" fmla="*/ 224 w 232"/>
                  <a:gd name="T13" fmla="*/ 27 h 145"/>
                  <a:gd name="T14" fmla="*/ 229 w 232"/>
                  <a:gd name="T15" fmla="*/ 30 h 145"/>
                  <a:gd name="T16" fmla="*/ 231 w 232"/>
                  <a:gd name="T17" fmla="*/ 32 h 145"/>
                  <a:gd name="T18" fmla="*/ 232 w 232"/>
                  <a:gd name="T19" fmla="*/ 57 h 145"/>
                  <a:gd name="T20" fmla="*/ 229 w 232"/>
                  <a:gd name="T21" fmla="*/ 78 h 145"/>
                  <a:gd name="T22" fmla="*/ 222 w 232"/>
                  <a:gd name="T23" fmla="*/ 95 h 145"/>
                  <a:gd name="T24" fmla="*/ 210 w 232"/>
                  <a:gd name="T25" fmla="*/ 110 h 145"/>
                  <a:gd name="T26" fmla="*/ 198 w 232"/>
                  <a:gd name="T27" fmla="*/ 122 h 145"/>
                  <a:gd name="T28" fmla="*/ 182 w 232"/>
                  <a:gd name="T29" fmla="*/ 130 h 145"/>
                  <a:gd name="T30" fmla="*/ 163 w 232"/>
                  <a:gd name="T31" fmla="*/ 137 h 145"/>
                  <a:gd name="T32" fmla="*/ 143 w 232"/>
                  <a:gd name="T33" fmla="*/ 141 h 145"/>
                  <a:gd name="T34" fmla="*/ 124 w 232"/>
                  <a:gd name="T35" fmla="*/ 144 h 145"/>
                  <a:gd name="T36" fmla="*/ 104 w 232"/>
                  <a:gd name="T37" fmla="*/ 145 h 145"/>
                  <a:gd name="T38" fmla="*/ 83 w 232"/>
                  <a:gd name="T39" fmla="*/ 145 h 145"/>
                  <a:gd name="T40" fmla="*/ 65 w 232"/>
                  <a:gd name="T41" fmla="*/ 144 h 145"/>
                  <a:gd name="T42" fmla="*/ 48 w 232"/>
                  <a:gd name="T43" fmla="*/ 142 h 145"/>
                  <a:gd name="T44" fmla="*/ 31 w 232"/>
                  <a:gd name="T45" fmla="*/ 140 h 145"/>
                  <a:gd name="T46" fmla="*/ 19 w 232"/>
                  <a:gd name="T47" fmla="*/ 139 h 145"/>
                  <a:gd name="T48" fmla="*/ 8 w 232"/>
                  <a:gd name="T49" fmla="*/ 137 h 145"/>
                  <a:gd name="T50" fmla="*/ 3 w 232"/>
                  <a:gd name="T51" fmla="*/ 135 h 145"/>
                  <a:gd name="T52" fmla="*/ 0 w 232"/>
                  <a:gd name="T53" fmla="*/ 135 h 145"/>
                  <a:gd name="T54" fmla="*/ 18 w 232"/>
                  <a:gd name="T55" fmla="*/ 97 h 145"/>
                  <a:gd name="T56" fmla="*/ 36 w 232"/>
                  <a:gd name="T57" fmla="*/ 67 h 145"/>
                  <a:gd name="T58" fmla="*/ 56 w 232"/>
                  <a:gd name="T59" fmla="*/ 43 h 145"/>
                  <a:gd name="T60" fmla="*/ 75 w 232"/>
                  <a:gd name="T61" fmla="*/ 26 h 145"/>
                  <a:gd name="T62" fmla="*/ 95 w 232"/>
                  <a:gd name="T63" fmla="*/ 13 h 145"/>
                  <a:gd name="T64" fmla="*/ 113 w 232"/>
                  <a:gd name="T65" fmla="*/ 5 h 145"/>
                  <a:gd name="T66" fmla="*/ 133 w 232"/>
                  <a:gd name="T67" fmla="*/ 2 h 145"/>
                  <a:gd name="T68" fmla="*/ 150 w 232"/>
                  <a:gd name="T6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2" h="145">
                    <a:moveTo>
                      <a:pt x="150" y="0"/>
                    </a:moveTo>
                    <a:lnTo>
                      <a:pt x="167" y="3"/>
                    </a:lnTo>
                    <a:lnTo>
                      <a:pt x="183" y="6"/>
                    </a:lnTo>
                    <a:lnTo>
                      <a:pt x="197" y="11"/>
                    </a:lnTo>
                    <a:lnTo>
                      <a:pt x="208" y="17"/>
                    </a:lnTo>
                    <a:lnTo>
                      <a:pt x="217" y="22"/>
                    </a:lnTo>
                    <a:lnTo>
                      <a:pt x="224" y="27"/>
                    </a:lnTo>
                    <a:lnTo>
                      <a:pt x="229" y="30"/>
                    </a:lnTo>
                    <a:lnTo>
                      <a:pt x="231" y="32"/>
                    </a:lnTo>
                    <a:lnTo>
                      <a:pt x="232" y="57"/>
                    </a:lnTo>
                    <a:lnTo>
                      <a:pt x="229" y="78"/>
                    </a:lnTo>
                    <a:lnTo>
                      <a:pt x="222" y="95"/>
                    </a:lnTo>
                    <a:lnTo>
                      <a:pt x="210" y="110"/>
                    </a:lnTo>
                    <a:lnTo>
                      <a:pt x="198" y="122"/>
                    </a:lnTo>
                    <a:lnTo>
                      <a:pt x="182" y="130"/>
                    </a:lnTo>
                    <a:lnTo>
                      <a:pt x="163" y="137"/>
                    </a:lnTo>
                    <a:lnTo>
                      <a:pt x="143" y="141"/>
                    </a:lnTo>
                    <a:lnTo>
                      <a:pt x="124" y="144"/>
                    </a:lnTo>
                    <a:lnTo>
                      <a:pt x="104" y="145"/>
                    </a:lnTo>
                    <a:lnTo>
                      <a:pt x="83" y="145"/>
                    </a:lnTo>
                    <a:lnTo>
                      <a:pt x="65" y="144"/>
                    </a:lnTo>
                    <a:lnTo>
                      <a:pt x="48" y="142"/>
                    </a:lnTo>
                    <a:lnTo>
                      <a:pt x="31" y="140"/>
                    </a:lnTo>
                    <a:lnTo>
                      <a:pt x="19" y="139"/>
                    </a:lnTo>
                    <a:lnTo>
                      <a:pt x="8" y="137"/>
                    </a:lnTo>
                    <a:lnTo>
                      <a:pt x="3" y="135"/>
                    </a:lnTo>
                    <a:lnTo>
                      <a:pt x="0" y="135"/>
                    </a:lnTo>
                    <a:lnTo>
                      <a:pt x="18" y="97"/>
                    </a:lnTo>
                    <a:lnTo>
                      <a:pt x="36" y="67"/>
                    </a:lnTo>
                    <a:lnTo>
                      <a:pt x="56" y="43"/>
                    </a:lnTo>
                    <a:lnTo>
                      <a:pt x="75" y="26"/>
                    </a:lnTo>
                    <a:lnTo>
                      <a:pt x="95" y="13"/>
                    </a:lnTo>
                    <a:lnTo>
                      <a:pt x="113" y="5"/>
                    </a:lnTo>
                    <a:lnTo>
                      <a:pt x="133" y="2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43" name="Freeform 49">
                <a:extLst>
                  <a:ext uri="{FF2B5EF4-FFF2-40B4-BE49-F238E27FC236}">
                    <a16:creationId xmlns:a16="http://schemas.microsoft.com/office/drawing/2014/main" id="{B78DAB76-B5DC-052E-0FC1-C7FC538F6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3613" y="2866231"/>
                <a:ext cx="360363" cy="211138"/>
              </a:xfrm>
              <a:custGeom>
                <a:avLst/>
                <a:gdLst>
                  <a:gd name="T0" fmla="*/ 146 w 227"/>
                  <a:gd name="T1" fmla="*/ 0 h 133"/>
                  <a:gd name="T2" fmla="*/ 162 w 227"/>
                  <a:gd name="T3" fmla="*/ 2 h 133"/>
                  <a:gd name="T4" fmla="*/ 178 w 227"/>
                  <a:gd name="T5" fmla="*/ 5 h 133"/>
                  <a:gd name="T6" fmla="*/ 191 w 227"/>
                  <a:gd name="T7" fmla="*/ 10 h 133"/>
                  <a:gd name="T8" fmla="*/ 204 w 227"/>
                  <a:gd name="T9" fmla="*/ 15 h 133"/>
                  <a:gd name="T10" fmla="*/ 214 w 227"/>
                  <a:gd name="T11" fmla="*/ 21 h 133"/>
                  <a:gd name="T12" fmla="*/ 221 w 227"/>
                  <a:gd name="T13" fmla="*/ 26 h 133"/>
                  <a:gd name="T14" fmla="*/ 227 w 227"/>
                  <a:gd name="T15" fmla="*/ 29 h 133"/>
                  <a:gd name="T16" fmla="*/ 0 w 227"/>
                  <a:gd name="T17" fmla="*/ 133 h 133"/>
                  <a:gd name="T18" fmla="*/ 18 w 227"/>
                  <a:gd name="T19" fmla="*/ 96 h 133"/>
                  <a:gd name="T20" fmla="*/ 36 w 227"/>
                  <a:gd name="T21" fmla="*/ 67 h 133"/>
                  <a:gd name="T22" fmla="*/ 55 w 227"/>
                  <a:gd name="T23" fmla="*/ 44 h 133"/>
                  <a:gd name="T24" fmla="*/ 73 w 227"/>
                  <a:gd name="T25" fmla="*/ 27 h 133"/>
                  <a:gd name="T26" fmla="*/ 92 w 227"/>
                  <a:gd name="T27" fmla="*/ 14 h 133"/>
                  <a:gd name="T28" fmla="*/ 111 w 227"/>
                  <a:gd name="T29" fmla="*/ 6 h 133"/>
                  <a:gd name="T30" fmla="*/ 129 w 227"/>
                  <a:gd name="T31" fmla="*/ 2 h 133"/>
                  <a:gd name="T32" fmla="*/ 146 w 227"/>
                  <a:gd name="T3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133">
                    <a:moveTo>
                      <a:pt x="146" y="0"/>
                    </a:moveTo>
                    <a:lnTo>
                      <a:pt x="162" y="2"/>
                    </a:lnTo>
                    <a:lnTo>
                      <a:pt x="178" y="5"/>
                    </a:lnTo>
                    <a:lnTo>
                      <a:pt x="191" y="10"/>
                    </a:lnTo>
                    <a:lnTo>
                      <a:pt x="204" y="15"/>
                    </a:lnTo>
                    <a:lnTo>
                      <a:pt x="214" y="21"/>
                    </a:lnTo>
                    <a:lnTo>
                      <a:pt x="221" y="26"/>
                    </a:lnTo>
                    <a:lnTo>
                      <a:pt x="227" y="29"/>
                    </a:lnTo>
                    <a:lnTo>
                      <a:pt x="0" y="133"/>
                    </a:lnTo>
                    <a:lnTo>
                      <a:pt x="18" y="96"/>
                    </a:lnTo>
                    <a:lnTo>
                      <a:pt x="36" y="67"/>
                    </a:lnTo>
                    <a:lnTo>
                      <a:pt x="55" y="44"/>
                    </a:lnTo>
                    <a:lnTo>
                      <a:pt x="73" y="27"/>
                    </a:lnTo>
                    <a:lnTo>
                      <a:pt x="92" y="14"/>
                    </a:lnTo>
                    <a:lnTo>
                      <a:pt x="111" y="6"/>
                    </a:lnTo>
                    <a:lnTo>
                      <a:pt x="129" y="2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44" name="Freeform 50">
                <a:extLst>
                  <a:ext uri="{FF2B5EF4-FFF2-40B4-BE49-F238E27FC236}">
                    <a16:creationId xmlns:a16="http://schemas.microsoft.com/office/drawing/2014/main" id="{AA79EF36-55C1-7255-D348-1A1A2024F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7238" y="2634456"/>
                <a:ext cx="325438" cy="195263"/>
              </a:xfrm>
              <a:custGeom>
                <a:avLst/>
                <a:gdLst>
                  <a:gd name="T0" fmla="*/ 104 w 205"/>
                  <a:gd name="T1" fmla="*/ 0 h 123"/>
                  <a:gd name="T2" fmla="*/ 123 w 205"/>
                  <a:gd name="T3" fmla="*/ 1 h 123"/>
                  <a:gd name="T4" fmla="*/ 140 w 205"/>
                  <a:gd name="T5" fmla="*/ 6 h 123"/>
                  <a:gd name="T6" fmla="*/ 155 w 205"/>
                  <a:gd name="T7" fmla="*/ 11 h 123"/>
                  <a:gd name="T8" fmla="*/ 166 w 205"/>
                  <a:gd name="T9" fmla="*/ 19 h 123"/>
                  <a:gd name="T10" fmla="*/ 177 w 205"/>
                  <a:gd name="T11" fmla="*/ 30 h 123"/>
                  <a:gd name="T12" fmla="*/ 185 w 205"/>
                  <a:gd name="T13" fmla="*/ 39 h 123"/>
                  <a:gd name="T14" fmla="*/ 192 w 205"/>
                  <a:gd name="T15" fmla="*/ 49 h 123"/>
                  <a:gd name="T16" fmla="*/ 197 w 205"/>
                  <a:gd name="T17" fmla="*/ 59 h 123"/>
                  <a:gd name="T18" fmla="*/ 201 w 205"/>
                  <a:gd name="T19" fmla="*/ 68 h 123"/>
                  <a:gd name="T20" fmla="*/ 203 w 205"/>
                  <a:gd name="T21" fmla="*/ 75 h 123"/>
                  <a:gd name="T22" fmla="*/ 204 w 205"/>
                  <a:gd name="T23" fmla="*/ 78 h 123"/>
                  <a:gd name="T24" fmla="*/ 205 w 205"/>
                  <a:gd name="T25" fmla="*/ 81 h 123"/>
                  <a:gd name="T26" fmla="*/ 193 w 205"/>
                  <a:gd name="T27" fmla="*/ 99 h 123"/>
                  <a:gd name="T28" fmla="*/ 178 w 205"/>
                  <a:gd name="T29" fmla="*/ 113 h 123"/>
                  <a:gd name="T30" fmla="*/ 163 w 205"/>
                  <a:gd name="T31" fmla="*/ 121 h 123"/>
                  <a:gd name="T32" fmla="*/ 147 w 205"/>
                  <a:gd name="T33" fmla="*/ 123 h 123"/>
                  <a:gd name="T34" fmla="*/ 129 w 205"/>
                  <a:gd name="T35" fmla="*/ 123 h 123"/>
                  <a:gd name="T36" fmla="*/ 112 w 205"/>
                  <a:gd name="T37" fmla="*/ 119 h 123"/>
                  <a:gd name="T38" fmla="*/ 96 w 205"/>
                  <a:gd name="T39" fmla="*/ 112 h 123"/>
                  <a:gd name="T40" fmla="*/ 78 w 205"/>
                  <a:gd name="T41" fmla="*/ 104 h 123"/>
                  <a:gd name="T42" fmla="*/ 62 w 205"/>
                  <a:gd name="T43" fmla="*/ 93 h 123"/>
                  <a:gd name="T44" fmla="*/ 48 w 205"/>
                  <a:gd name="T45" fmla="*/ 82 h 123"/>
                  <a:gd name="T46" fmla="*/ 35 w 205"/>
                  <a:gd name="T47" fmla="*/ 71 h 123"/>
                  <a:gd name="T48" fmla="*/ 23 w 205"/>
                  <a:gd name="T49" fmla="*/ 60 h 123"/>
                  <a:gd name="T50" fmla="*/ 13 w 205"/>
                  <a:gd name="T51" fmla="*/ 51 h 123"/>
                  <a:gd name="T52" fmla="*/ 6 w 205"/>
                  <a:gd name="T53" fmla="*/ 44 h 123"/>
                  <a:gd name="T54" fmla="*/ 1 w 205"/>
                  <a:gd name="T55" fmla="*/ 39 h 123"/>
                  <a:gd name="T56" fmla="*/ 0 w 205"/>
                  <a:gd name="T57" fmla="*/ 37 h 123"/>
                  <a:gd name="T58" fmla="*/ 30 w 205"/>
                  <a:gd name="T59" fmla="*/ 21 h 123"/>
                  <a:gd name="T60" fmla="*/ 58 w 205"/>
                  <a:gd name="T61" fmla="*/ 9 h 123"/>
                  <a:gd name="T62" fmla="*/ 82 w 205"/>
                  <a:gd name="T63" fmla="*/ 2 h 123"/>
                  <a:gd name="T64" fmla="*/ 104 w 205"/>
                  <a:gd name="T6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5" h="123">
                    <a:moveTo>
                      <a:pt x="104" y="0"/>
                    </a:moveTo>
                    <a:lnTo>
                      <a:pt x="123" y="1"/>
                    </a:lnTo>
                    <a:lnTo>
                      <a:pt x="140" y="6"/>
                    </a:lnTo>
                    <a:lnTo>
                      <a:pt x="155" y="11"/>
                    </a:lnTo>
                    <a:lnTo>
                      <a:pt x="166" y="19"/>
                    </a:lnTo>
                    <a:lnTo>
                      <a:pt x="177" y="30"/>
                    </a:lnTo>
                    <a:lnTo>
                      <a:pt x="185" y="39"/>
                    </a:lnTo>
                    <a:lnTo>
                      <a:pt x="192" y="49"/>
                    </a:lnTo>
                    <a:lnTo>
                      <a:pt x="197" y="59"/>
                    </a:lnTo>
                    <a:lnTo>
                      <a:pt x="201" y="68"/>
                    </a:lnTo>
                    <a:lnTo>
                      <a:pt x="203" y="75"/>
                    </a:lnTo>
                    <a:lnTo>
                      <a:pt x="204" y="78"/>
                    </a:lnTo>
                    <a:lnTo>
                      <a:pt x="205" y="81"/>
                    </a:lnTo>
                    <a:lnTo>
                      <a:pt x="193" y="99"/>
                    </a:lnTo>
                    <a:lnTo>
                      <a:pt x="178" y="113"/>
                    </a:lnTo>
                    <a:lnTo>
                      <a:pt x="163" y="121"/>
                    </a:lnTo>
                    <a:lnTo>
                      <a:pt x="147" y="123"/>
                    </a:lnTo>
                    <a:lnTo>
                      <a:pt x="129" y="123"/>
                    </a:lnTo>
                    <a:lnTo>
                      <a:pt x="112" y="119"/>
                    </a:lnTo>
                    <a:lnTo>
                      <a:pt x="96" y="112"/>
                    </a:lnTo>
                    <a:lnTo>
                      <a:pt x="78" y="104"/>
                    </a:lnTo>
                    <a:lnTo>
                      <a:pt x="62" y="93"/>
                    </a:lnTo>
                    <a:lnTo>
                      <a:pt x="48" y="82"/>
                    </a:lnTo>
                    <a:lnTo>
                      <a:pt x="35" y="71"/>
                    </a:lnTo>
                    <a:lnTo>
                      <a:pt x="23" y="60"/>
                    </a:lnTo>
                    <a:lnTo>
                      <a:pt x="13" y="51"/>
                    </a:lnTo>
                    <a:lnTo>
                      <a:pt x="6" y="44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30" y="21"/>
                    </a:lnTo>
                    <a:lnTo>
                      <a:pt x="58" y="9"/>
                    </a:lnTo>
                    <a:lnTo>
                      <a:pt x="82" y="2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45" name="Freeform 51">
                <a:extLst>
                  <a:ext uri="{FF2B5EF4-FFF2-40B4-BE49-F238E27FC236}">
                    <a16:creationId xmlns:a16="http://schemas.microsoft.com/office/drawing/2014/main" id="{27718401-02FD-BEAB-01BE-68716D7CB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8826" y="2634456"/>
                <a:ext cx="322263" cy="122238"/>
              </a:xfrm>
              <a:custGeom>
                <a:avLst/>
                <a:gdLst>
                  <a:gd name="T0" fmla="*/ 102 w 203"/>
                  <a:gd name="T1" fmla="*/ 0 h 77"/>
                  <a:gd name="T2" fmla="*/ 120 w 203"/>
                  <a:gd name="T3" fmla="*/ 1 h 77"/>
                  <a:gd name="T4" fmla="*/ 136 w 203"/>
                  <a:gd name="T5" fmla="*/ 4 h 77"/>
                  <a:gd name="T6" fmla="*/ 151 w 203"/>
                  <a:gd name="T7" fmla="*/ 10 h 77"/>
                  <a:gd name="T8" fmla="*/ 163 w 203"/>
                  <a:gd name="T9" fmla="*/ 18 h 77"/>
                  <a:gd name="T10" fmla="*/ 173 w 203"/>
                  <a:gd name="T11" fmla="*/ 28 h 77"/>
                  <a:gd name="T12" fmla="*/ 182 w 203"/>
                  <a:gd name="T13" fmla="*/ 37 h 77"/>
                  <a:gd name="T14" fmla="*/ 189 w 203"/>
                  <a:gd name="T15" fmla="*/ 47 h 77"/>
                  <a:gd name="T16" fmla="*/ 195 w 203"/>
                  <a:gd name="T17" fmla="*/ 56 h 77"/>
                  <a:gd name="T18" fmla="*/ 199 w 203"/>
                  <a:gd name="T19" fmla="*/ 64 h 77"/>
                  <a:gd name="T20" fmla="*/ 202 w 203"/>
                  <a:gd name="T21" fmla="*/ 73 h 77"/>
                  <a:gd name="T22" fmla="*/ 203 w 203"/>
                  <a:gd name="T23" fmla="*/ 77 h 77"/>
                  <a:gd name="T24" fmla="*/ 0 w 203"/>
                  <a:gd name="T25" fmla="*/ 36 h 77"/>
                  <a:gd name="T26" fmla="*/ 30 w 203"/>
                  <a:gd name="T27" fmla="*/ 19 h 77"/>
                  <a:gd name="T28" fmla="*/ 57 w 203"/>
                  <a:gd name="T29" fmla="*/ 9 h 77"/>
                  <a:gd name="T30" fmla="*/ 80 w 203"/>
                  <a:gd name="T31" fmla="*/ 3 h 77"/>
                  <a:gd name="T32" fmla="*/ 102 w 203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77">
                    <a:moveTo>
                      <a:pt x="102" y="0"/>
                    </a:moveTo>
                    <a:lnTo>
                      <a:pt x="120" y="1"/>
                    </a:lnTo>
                    <a:lnTo>
                      <a:pt x="136" y="4"/>
                    </a:lnTo>
                    <a:lnTo>
                      <a:pt x="151" y="10"/>
                    </a:lnTo>
                    <a:lnTo>
                      <a:pt x="163" y="18"/>
                    </a:lnTo>
                    <a:lnTo>
                      <a:pt x="173" y="28"/>
                    </a:lnTo>
                    <a:lnTo>
                      <a:pt x="182" y="37"/>
                    </a:lnTo>
                    <a:lnTo>
                      <a:pt x="189" y="47"/>
                    </a:lnTo>
                    <a:lnTo>
                      <a:pt x="195" y="56"/>
                    </a:lnTo>
                    <a:lnTo>
                      <a:pt x="199" y="64"/>
                    </a:lnTo>
                    <a:lnTo>
                      <a:pt x="202" y="73"/>
                    </a:lnTo>
                    <a:lnTo>
                      <a:pt x="203" y="77"/>
                    </a:lnTo>
                    <a:lnTo>
                      <a:pt x="0" y="36"/>
                    </a:lnTo>
                    <a:lnTo>
                      <a:pt x="30" y="19"/>
                    </a:lnTo>
                    <a:lnTo>
                      <a:pt x="57" y="9"/>
                    </a:lnTo>
                    <a:lnTo>
                      <a:pt x="80" y="3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46" name="Freeform 52">
                <a:extLst>
                  <a:ext uri="{FF2B5EF4-FFF2-40B4-BE49-F238E27FC236}">
                    <a16:creationId xmlns:a16="http://schemas.microsoft.com/office/drawing/2014/main" id="{71E2AB55-2EC0-86C7-EE56-E498A66B9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1313" y="3893343"/>
                <a:ext cx="369888" cy="228600"/>
              </a:xfrm>
              <a:custGeom>
                <a:avLst/>
                <a:gdLst>
                  <a:gd name="T0" fmla="*/ 151 w 233"/>
                  <a:gd name="T1" fmla="*/ 0 h 144"/>
                  <a:gd name="T2" fmla="*/ 167 w 233"/>
                  <a:gd name="T3" fmla="*/ 2 h 144"/>
                  <a:gd name="T4" fmla="*/ 183 w 233"/>
                  <a:gd name="T5" fmla="*/ 5 h 144"/>
                  <a:gd name="T6" fmla="*/ 196 w 233"/>
                  <a:gd name="T7" fmla="*/ 10 h 144"/>
                  <a:gd name="T8" fmla="*/ 209 w 233"/>
                  <a:gd name="T9" fmla="*/ 16 h 144"/>
                  <a:gd name="T10" fmla="*/ 218 w 233"/>
                  <a:gd name="T11" fmla="*/ 22 h 144"/>
                  <a:gd name="T12" fmla="*/ 225 w 233"/>
                  <a:gd name="T13" fmla="*/ 26 h 144"/>
                  <a:gd name="T14" fmla="*/ 230 w 233"/>
                  <a:gd name="T15" fmla="*/ 30 h 144"/>
                  <a:gd name="T16" fmla="*/ 232 w 233"/>
                  <a:gd name="T17" fmla="*/ 31 h 144"/>
                  <a:gd name="T18" fmla="*/ 233 w 233"/>
                  <a:gd name="T19" fmla="*/ 56 h 144"/>
                  <a:gd name="T20" fmla="*/ 230 w 233"/>
                  <a:gd name="T21" fmla="*/ 77 h 144"/>
                  <a:gd name="T22" fmla="*/ 223 w 233"/>
                  <a:gd name="T23" fmla="*/ 94 h 144"/>
                  <a:gd name="T24" fmla="*/ 211 w 233"/>
                  <a:gd name="T25" fmla="*/ 109 h 144"/>
                  <a:gd name="T26" fmla="*/ 197 w 233"/>
                  <a:gd name="T27" fmla="*/ 121 h 144"/>
                  <a:gd name="T28" fmla="*/ 182 w 233"/>
                  <a:gd name="T29" fmla="*/ 129 h 144"/>
                  <a:gd name="T30" fmla="*/ 164 w 233"/>
                  <a:gd name="T31" fmla="*/ 136 h 144"/>
                  <a:gd name="T32" fmla="*/ 144 w 233"/>
                  <a:gd name="T33" fmla="*/ 140 h 144"/>
                  <a:gd name="T34" fmla="*/ 124 w 233"/>
                  <a:gd name="T35" fmla="*/ 143 h 144"/>
                  <a:gd name="T36" fmla="*/ 104 w 233"/>
                  <a:gd name="T37" fmla="*/ 144 h 144"/>
                  <a:gd name="T38" fmla="*/ 84 w 233"/>
                  <a:gd name="T39" fmla="*/ 144 h 144"/>
                  <a:gd name="T40" fmla="*/ 66 w 233"/>
                  <a:gd name="T41" fmla="*/ 143 h 144"/>
                  <a:gd name="T42" fmla="*/ 47 w 233"/>
                  <a:gd name="T43" fmla="*/ 142 h 144"/>
                  <a:gd name="T44" fmla="*/ 32 w 233"/>
                  <a:gd name="T45" fmla="*/ 139 h 144"/>
                  <a:gd name="T46" fmla="*/ 19 w 233"/>
                  <a:gd name="T47" fmla="*/ 138 h 144"/>
                  <a:gd name="T48" fmla="*/ 9 w 233"/>
                  <a:gd name="T49" fmla="*/ 136 h 144"/>
                  <a:gd name="T50" fmla="*/ 2 w 233"/>
                  <a:gd name="T51" fmla="*/ 135 h 144"/>
                  <a:gd name="T52" fmla="*/ 0 w 233"/>
                  <a:gd name="T53" fmla="*/ 135 h 144"/>
                  <a:gd name="T54" fmla="*/ 18 w 233"/>
                  <a:gd name="T55" fmla="*/ 97 h 144"/>
                  <a:gd name="T56" fmla="*/ 37 w 233"/>
                  <a:gd name="T57" fmla="*/ 67 h 144"/>
                  <a:gd name="T58" fmla="*/ 56 w 233"/>
                  <a:gd name="T59" fmla="*/ 42 h 144"/>
                  <a:gd name="T60" fmla="*/ 76 w 233"/>
                  <a:gd name="T61" fmla="*/ 25 h 144"/>
                  <a:gd name="T62" fmla="*/ 96 w 233"/>
                  <a:gd name="T63" fmla="*/ 12 h 144"/>
                  <a:gd name="T64" fmla="*/ 114 w 233"/>
                  <a:gd name="T65" fmla="*/ 4 h 144"/>
                  <a:gd name="T66" fmla="*/ 133 w 233"/>
                  <a:gd name="T67" fmla="*/ 1 h 144"/>
                  <a:gd name="T68" fmla="*/ 151 w 233"/>
                  <a:gd name="T6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144">
                    <a:moveTo>
                      <a:pt x="151" y="0"/>
                    </a:moveTo>
                    <a:lnTo>
                      <a:pt x="167" y="2"/>
                    </a:lnTo>
                    <a:lnTo>
                      <a:pt x="183" y="5"/>
                    </a:lnTo>
                    <a:lnTo>
                      <a:pt x="196" y="10"/>
                    </a:lnTo>
                    <a:lnTo>
                      <a:pt x="209" y="16"/>
                    </a:lnTo>
                    <a:lnTo>
                      <a:pt x="218" y="22"/>
                    </a:lnTo>
                    <a:lnTo>
                      <a:pt x="225" y="26"/>
                    </a:lnTo>
                    <a:lnTo>
                      <a:pt x="230" y="30"/>
                    </a:lnTo>
                    <a:lnTo>
                      <a:pt x="232" y="31"/>
                    </a:lnTo>
                    <a:lnTo>
                      <a:pt x="233" y="56"/>
                    </a:lnTo>
                    <a:lnTo>
                      <a:pt x="230" y="77"/>
                    </a:lnTo>
                    <a:lnTo>
                      <a:pt x="223" y="94"/>
                    </a:lnTo>
                    <a:lnTo>
                      <a:pt x="211" y="109"/>
                    </a:lnTo>
                    <a:lnTo>
                      <a:pt x="197" y="121"/>
                    </a:lnTo>
                    <a:lnTo>
                      <a:pt x="182" y="129"/>
                    </a:lnTo>
                    <a:lnTo>
                      <a:pt x="164" y="136"/>
                    </a:lnTo>
                    <a:lnTo>
                      <a:pt x="144" y="140"/>
                    </a:lnTo>
                    <a:lnTo>
                      <a:pt x="124" y="143"/>
                    </a:lnTo>
                    <a:lnTo>
                      <a:pt x="104" y="144"/>
                    </a:lnTo>
                    <a:lnTo>
                      <a:pt x="84" y="144"/>
                    </a:lnTo>
                    <a:lnTo>
                      <a:pt x="66" y="143"/>
                    </a:lnTo>
                    <a:lnTo>
                      <a:pt x="47" y="142"/>
                    </a:lnTo>
                    <a:lnTo>
                      <a:pt x="32" y="139"/>
                    </a:lnTo>
                    <a:lnTo>
                      <a:pt x="19" y="138"/>
                    </a:lnTo>
                    <a:lnTo>
                      <a:pt x="9" y="136"/>
                    </a:lnTo>
                    <a:lnTo>
                      <a:pt x="2" y="135"/>
                    </a:lnTo>
                    <a:lnTo>
                      <a:pt x="0" y="135"/>
                    </a:lnTo>
                    <a:lnTo>
                      <a:pt x="18" y="97"/>
                    </a:lnTo>
                    <a:lnTo>
                      <a:pt x="37" y="67"/>
                    </a:lnTo>
                    <a:lnTo>
                      <a:pt x="56" y="42"/>
                    </a:lnTo>
                    <a:lnTo>
                      <a:pt x="76" y="25"/>
                    </a:lnTo>
                    <a:lnTo>
                      <a:pt x="96" y="12"/>
                    </a:lnTo>
                    <a:lnTo>
                      <a:pt x="114" y="4"/>
                    </a:lnTo>
                    <a:lnTo>
                      <a:pt x="133" y="1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47" name="Freeform 53">
                <a:extLst>
                  <a:ext uri="{FF2B5EF4-FFF2-40B4-BE49-F238E27FC236}">
                    <a16:creationId xmlns:a16="http://schemas.microsoft.com/office/drawing/2014/main" id="{9634BD29-7DE1-F0AF-95E6-62E26EE0D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901" y="3893343"/>
                <a:ext cx="360363" cy="209550"/>
              </a:xfrm>
              <a:custGeom>
                <a:avLst/>
                <a:gdLst>
                  <a:gd name="T0" fmla="*/ 147 w 227"/>
                  <a:gd name="T1" fmla="*/ 0 h 132"/>
                  <a:gd name="T2" fmla="*/ 163 w 227"/>
                  <a:gd name="T3" fmla="*/ 1 h 132"/>
                  <a:gd name="T4" fmla="*/ 179 w 227"/>
                  <a:gd name="T5" fmla="*/ 4 h 132"/>
                  <a:gd name="T6" fmla="*/ 192 w 227"/>
                  <a:gd name="T7" fmla="*/ 9 h 132"/>
                  <a:gd name="T8" fmla="*/ 204 w 227"/>
                  <a:gd name="T9" fmla="*/ 15 h 132"/>
                  <a:gd name="T10" fmla="*/ 214 w 227"/>
                  <a:gd name="T11" fmla="*/ 20 h 132"/>
                  <a:gd name="T12" fmla="*/ 222 w 227"/>
                  <a:gd name="T13" fmla="*/ 25 h 132"/>
                  <a:gd name="T14" fmla="*/ 227 w 227"/>
                  <a:gd name="T15" fmla="*/ 28 h 132"/>
                  <a:gd name="T16" fmla="*/ 0 w 227"/>
                  <a:gd name="T17" fmla="*/ 132 h 132"/>
                  <a:gd name="T18" fmla="*/ 17 w 227"/>
                  <a:gd name="T19" fmla="*/ 95 h 132"/>
                  <a:gd name="T20" fmla="*/ 36 w 227"/>
                  <a:gd name="T21" fmla="*/ 67 h 132"/>
                  <a:gd name="T22" fmla="*/ 54 w 227"/>
                  <a:gd name="T23" fmla="*/ 43 h 132"/>
                  <a:gd name="T24" fmla="*/ 74 w 227"/>
                  <a:gd name="T25" fmla="*/ 26 h 132"/>
                  <a:gd name="T26" fmla="*/ 92 w 227"/>
                  <a:gd name="T27" fmla="*/ 13 h 132"/>
                  <a:gd name="T28" fmla="*/ 111 w 227"/>
                  <a:gd name="T29" fmla="*/ 5 h 132"/>
                  <a:gd name="T30" fmla="*/ 129 w 227"/>
                  <a:gd name="T31" fmla="*/ 1 h 132"/>
                  <a:gd name="T32" fmla="*/ 147 w 227"/>
                  <a:gd name="T3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132">
                    <a:moveTo>
                      <a:pt x="147" y="0"/>
                    </a:moveTo>
                    <a:lnTo>
                      <a:pt x="163" y="1"/>
                    </a:lnTo>
                    <a:lnTo>
                      <a:pt x="179" y="4"/>
                    </a:lnTo>
                    <a:lnTo>
                      <a:pt x="192" y="9"/>
                    </a:lnTo>
                    <a:lnTo>
                      <a:pt x="204" y="15"/>
                    </a:lnTo>
                    <a:lnTo>
                      <a:pt x="214" y="20"/>
                    </a:lnTo>
                    <a:lnTo>
                      <a:pt x="222" y="25"/>
                    </a:lnTo>
                    <a:lnTo>
                      <a:pt x="227" y="28"/>
                    </a:lnTo>
                    <a:lnTo>
                      <a:pt x="0" y="132"/>
                    </a:lnTo>
                    <a:lnTo>
                      <a:pt x="17" y="95"/>
                    </a:lnTo>
                    <a:lnTo>
                      <a:pt x="36" y="67"/>
                    </a:lnTo>
                    <a:lnTo>
                      <a:pt x="54" y="43"/>
                    </a:lnTo>
                    <a:lnTo>
                      <a:pt x="74" y="26"/>
                    </a:lnTo>
                    <a:lnTo>
                      <a:pt x="92" y="13"/>
                    </a:lnTo>
                    <a:lnTo>
                      <a:pt x="111" y="5"/>
                    </a:lnTo>
                    <a:lnTo>
                      <a:pt x="129" y="1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48" name="Freeform 54">
                <a:extLst>
                  <a:ext uri="{FF2B5EF4-FFF2-40B4-BE49-F238E27FC236}">
                    <a16:creationId xmlns:a16="http://schemas.microsoft.com/office/drawing/2014/main" id="{6B51473B-4A22-93AF-D622-F620A6812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5463" y="3440906"/>
                <a:ext cx="201613" cy="328613"/>
              </a:xfrm>
              <a:custGeom>
                <a:avLst/>
                <a:gdLst>
                  <a:gd name="T0" fmla="*/ 12 w 127"/>
                  <a:gd name="T1" fmla="*/ 0 h 207"/>
                  <a:gd name="T2" fmla="*/ 47 w 127"/>
                  <a:gd name="T3" fmla="*/ 18 h 207"/>
                  <a:gd name="T4" fmla="*/ 74 w 127"/>
                  <a:gd name="T5" fmla="*/ 37 h 207"/>
                  <a:gd name="T6" fmla="*/ 95 w 127"/>
                  <a:gd name="T7" fmla="*/ 55 h 207"/>
                  <a:gd name="T8" fmla="*/ 110 w 127"/>
                  <a:gd name="T9" fmla="*/ 75 h 207"/>
                  <a:gd name="T10" fmla="*/ 119 w 127"/>
                  <a:gd name="T11" fmla="*/ 93 h 207"/>
                  <a:gd name="T12" fmla="*/ 125 w 127"/>
                  <a:gd name="T13" fmla="*/ 112 h 207"/>
                  <a:gd name="T14" fmla="*/ 127 w 127"/>
                  <a:gd name="T15" fmla="*/ 129 h 207"/>
                  <a:gd name="T16" fmla="*/ 126 w 127"/>
                  <a:gd name="T17" fmla="*/ 145 h 207"/>
                  <a:gd name="T18" fmla="*/ 123 w 127"/>
                  <a:gd name="T19" fmla="*/ 159 h 207"/>
                  <a:gd name="T20" fmla="*/ 117 w 127"/>
                  <a:gd name="T21" fmla="*/ 173 h 207"/>
                  <a:gd name="T22" fmla="*/ 112 w 127"/>
                  <a:gd name="T23" fmla="*/ 184 h 207"/>
                  <a:gd name="T24" fmla="*/ 107 w 127"/>
                  <a:gd name="T25" fmla="*/ 193 h 207"/>
                  <a:gd name="T26" fmla="*/ 101 w 127"/>
                  <a:gd name="T27" fmla="*/ 200 h 207"/>
                  <a:gd name="T28" fmla="*/ 97 w 127"/>
                  <a:gd name="T29" fmla="*/ 205 h 207"/>
                  <a:gd name="T30" fmla="*/ 96 w 127"/>
                  <a:gd name="T31" fmla="*/ 206 h 207"/>
                  <a:gd name="T32" fmla="*/ 73 w 127"/>
                  <a:gd name="T33" fmla="*/ 207 h 207"/>
                  <a:gd name="T34" fmla="*/ 55 w 127"/>
                  <a:gd name="T35" fmla="*/ 203 h 207"/>
                  <a:gd name="T36" fmla="*/ 38 w 127"/>
                  <a:gd name="T37" fmla="*/ 195 h 207"/>
                  <a:gd name="T38" fmla="*/ 26 w 127"/>
                  <a:gd name="T39" fmla="*/ 184 h 207"/>
                  <a:gd name="T40" fmla="*/ 17 w 127"/>
                  <a:gd name="T41" fmla="*/ 170 h 207"/>
                  <a:gd name="T42" fmla="*/ 10 w 127"/>
                  <a:gd name="T43" fmla="*/ 154 h 207"/>
                  <a:gd name="T44" fmla="*/ 5 w 127"/>
                  <a:gd name="T45" fmla="*/ 137 h 207"/>
                  <a:gd name="T46" fmla="*/ 2 w 127"/>
                  <a:gd name="T47" fmla="*/ 118 h 207"/>
                  <a:gd name="T48" fmla="*/ 0 w 127"/>
                  <a:gd name="T49" fmla="*/ 100 h 207"/>
                  <a:gd name="T50" fmla="*/ 0 w 127"/>
                  <a:gd name="T51" fmla="*/ 80 h 207"/>
                  <a:gd name="T52" fmla="*/ 2 w 127"/>
                  <a:gd name="T53" fmla="*/ 63 h 207"/>
                  <a:gd name="T54" fmla="*/ 4 w 127"/>
                  <a:gd name="T55" fmla="*/ 46 h 207"/>
                  <a:gd name="T56" fmla="*/ 6 w 127"/>
                  <a:gd name="T57" fmla="*/ 31 h 207"/>
                  <a:gd name="T58" fmla="*/ 8 w 127"/>
                  <a:gd name="T59" fmla="*/ 18 h 207"/>
                  <a:gd name="T60" fmla="*/ 11 w 127"/>
                  <a:gd name="T61" fmla="*/ 8 h 207"/>
                  <a:gd name="T62" fmla="*/ 12 w 127"/>
                  <a:gd name="T63" fmla="*/ 2 h 207"/>
                  <a:gd name="T64" fmla="*/ 12 w 127"/>
                  <a:gd name="T6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207">
                    <a:moveTo>
                      <a:pt x="12" y="0"/>
                    </a:moveTo>
                    <a:lnTo>
                      <a:pt x="47" y="18"/>
                    </a:lnTo>
                    <a:lnTo>
                      <a:pt x="74" y="37"/>
                    </a:lnTo>
                    <a:lnTo>
                      <a:pt x="95" y="55"/>
                    </a:lnTo>
                    <a:lnTo>
                      <a:pt x="110" y="75"/>
                    </a:lnTo>
                    <a:lnTo>
                      <a:pt x="119" y="93"/>
                    </a:lnTo>
                    <a:lnTo>
                      <a:pt x="125" y="112"/>
                    </a:lnTo>
                    <a:lnTo>
                      <a:pt x="127" y="129"/>
                    </a:lnTo>
                    <a:lnTo>
                      <a:pt x="126" y="145"/>
                    </a:lnTo>
                    <a:lnTo>
                      <a:pt x="123" y="159"/>
                    </a:lnTo>
                    <a:lnTo>
                      <a:pt x="117" y="173"/>
                    </a:lnTo>
                    <a:lnTo>
                      <a:pt x="112" y="184"/>
                    </a:lnTo>
                    <a:lnTo>
                      <a:pt x="107" y="193"/>
                    </a:lnTo>
                    <a:lnTo>
                      <a:pt x="101" y="200"/>
                    </a:lnTo>
                    <a:lnTo>
                      <a:pt x="97" y="205"/>
                    </a:lnTo>
                    <a:lnTo>
                      <a:pt x="96" y="206"/>
                    </a:lnTo>
                    <a:lnTo>
                      <a:pt x="73" y="207"/>
                    </a:lnTo>
                    <a:lnTo>
                      <a:pt x="55" y="203"/>
                    </a:lnTo>
                    <a:lnTo>
                      <a:pt x="38" y="195"/>
                    </a:lnTo>
                    <a:lnTo>
                      <a:pt x="26" y="184"/>
                    </a:lnTo>
                    <a:lnTo>
                      <a:pt x="17" y="170"/>
                    </a:lnTo>
                    <a:lnTo>
                      <a:pt x="10" y="154"/>
                    </a:lnTo>
                    <a:lnTo>
                      <a:pt x="5" y="137"/>
                    </a:lnTo>
                    <a:lnTo>
                      <a:pt x="2" y="118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2" y="63"/>
                    </a:lnTo>
                    <a:lnTo>
                      <a:pt x="4" y="46"/>
                    </a:lnTo>
                    <a:lnTo>
                      <a:pt x="6" y="31"/>
                    </a:lnTo>
                    <a:lnTo>
                      <a:pt x="8" y="18"/>
                    </a:lnTo>
                    <a:lnTo>
                      <a:pt x="11" y="8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49" name="Freeform 55">
                <a:extLst>
                  <a:ext uri="{FF2B5EF4-FFF2-40B4-BE49-F238E27FC236}">
                    <a16:creationId xmlns:a16="http://schemas.microsoft.com/office/drawing/2014/main" id="{91068893-A20E-033A-B112-78D653294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7688" y="3442493"/>
                <a:ext cx="177800" cy="322263"/>
              </a:xfrm>
              <a:custGeom>
                <a:avLst/>
                <a:gdLst>
                  <a:gd name="T0" fmla="*/ 0 w 112"/>
                  <a:gd name="T1" fmla="*/ 0 h 203"/>
                  <a:gd name="T2" fmla="*/ 34 w 112"/>
                  <a:gd name="T3" fmla="*/ 17 h 203"/>
                  <a:gd name="T4" fmla="*/ 60 w 112"/>
                  <a:gd name="T5" fmla="*/ 36 h 203"/>
                  <a:gd name="T6" fmla="*/ 81 w 112"/>
                  <a:gd name="T7" fmla="*/ 54 h 203"/>
                  <a:gd name="T8" fmla="*/ 95 w 112"/>
                  <a:gd name="T9" fmla="*/ 72 h 203"/>
                  <a:gd name="T10" fmla="*/ 105 w 112"/>
                  <a:gd name="T11" fmla="*/ 91 h 203"/>
                  <a:gd name="T12" fmla="*/ 111 w 112"/>
                  <a:gd name="T13" fmla="*/ 108 h 203"/>
                  <a:gd name="T14" fmla="*/ 112 w 112"/>
                  <a:gd name="T15" fmla="*/ 126 h 203"/>
                  <a:gd name="T16" fmla="*/ 112 w 112"/>
                  <a:gd name="T17" fmla="*/ 142 h 203"/>
                  <a:gd name="T18" fmla="*/ 109 w 112"/>
                  <a:gd name="T19" fmla="*/ 156 h 203"/>
                  <a:gd name="T20" fmla="*/ 104 w 112"/>
                  <a:gd name="T21" fmla="*/ 169 h 203"/>
                  <a:gd name="T22" fmla="*/ 100 w 112"/>
                  <a:gd name="T23" fmla="*/ 181 h 203"/>
                  <a:gd name="T24" fmla="*/ 94 w 112"/>
                  <a:gd name="T25" fmla="*/ 190 h 203"/>
                  <a:gd name="T26" fmla="*/ 88 w 112"/>
                  <a:gd name="T27" fmla="*/ 198 h 203"/>
                  <a:gd name="T28" fmla="*/ 85 w 112"/>
                  <a:gd name="T29" fmla="*/ 203 h 203"/>
                  <a:gd name="T30" fmla="*/ 0 w 112"/>
                  <a:gd name="T3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203">
                    <a:moveTo>
                      <a:pt x="0" y="0"/>
                    </a:moveTo>
                    <a:lnTo>
                      <a:pt x="34" y="17"/>
                    </a:lnTo>
                    <a:lnTo>
                      <a:pt x="60" y="36"/>
                    </a:lnTo>
                    <a:lnTo>
                      <a:pt x="81" y="54"/>
                    </a:lnTo>
                    <a:lnTo>
                      <a:pt x="95" y="72"/>
                    </a:lnTo>
                    <a:lnTo>
                      <a:pt x="105" y="91"/>
                    </a:lnTo>
                    <a:lnTo>
                      <a:pt x="111" y="108"/>
                    </a:lnTo>
                    <a:lnTo>
                      <a:pt x="112" y="126"/>
                    </a:lnTo>
                    <a:lnTo>
                      <a:pt x="112" y="142"/>
                    </a:lnTo>
                    <a:lnTo>
                      <a:pt x="109" y="156"/>
                    </a:lnTo>
                    <a:lnTo>
                      <a:pt x="104" y="169"/>
                    </a:lnTo>
                    <a:lnTo>
                      <a:pt x="100" y="181"/>
                    </a:lnTo>
                    <a:lnTo>
                      <a:pt x="94" y="190"/>
                    </a:lnTo>
                    <a:lnTo>
                      <a:pt x="88" y="198"/>
                    </a:lnTo>
                    <a:lnTo>
                      <a:pt x="85" y="2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0" name="Freeform 56">
                <a:extLst>
                  <a:ext uri="{FF2B5EF4-FFF2-40B4-BE49-F238E27FC236}">
                    <a16:creationId xmlns:a16="http://schemas.microsoft.com/office/drawing/2014/main" id="{A87051AA-C9B3-3EE1-1AF6-4B3E16911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2651" y="2797968"/>
                <a:ext cx="190500" cy="250825"/>
              </a:xfrm>
              <a:custGeom>
                <a:avLst/>
                <a:gdLst>
                  <a:gd name="T0" fmla="*/ 112 w 120"/>
                  <a:gd name="T1" fmla="*/ 0 h 158"/>
                  <a:gd name="T2" fmla="*/ 118 w 120"/>
                  <a:gd name="T3" fmla="*/ 30 h 158"/>
                  <a:gd name="T4" fmla="*/ 120 w 120"/>
                  <a:gd name="T5" fmla="*/ 55 h 158"/>
                  <a:gd name="T6" fmla="*/ 119 w 120"/>
                  <a:gd name="T7" fmla="*/ 77 h 158"/>
                  <a:gd name="T8" fmla="*/ 114 w 120"/>
                  <a:gd name="T9" fmla="*/ 95 h 158"/>
                  <a:gd name="T10" fmla="*/ 108 w 120"/>
                  <a:gd name="T11" fmla="*/ 110 h 158"/>
                  <a:gd name="T12" fmla="*/ 100 w 120"/>
                  <a:gd name="T13" fmla="*/ 123 h 158"/>
                  <a:gd name="T14" fmla="*/ 92 w 120"/>
                  <a:gd name="T15" fmla="*/ 133 h 158"/>
                  <a:gd name="T16" fmla="*/ 82 w 120"/>
                  <a:gd name="T17" fmla="*/ 142 h 158"/>
                  <a:gd name="T18" fmla="*/ 71 w 120"/>
                  <a:gd name="T19" fmla="*/ 147 h 158"/>
                  <a:gd name="T20" fmla="*/ 61 w 120"/>
                  <a:gd name="T21" fmla="*/ 152 h 158"/>
                  <a:gd name="T22" fmla="*/ 51 w 120"/>
                  <a:gd name="T23" fmla="*/ 154 h 158"/>
                  <a:gd name="T24" fmla="*/ 41 w 120"/>
                  <a:gd name="T25" fmla="*/ 157 h 158"/>
                  <a:gd name="T26" fmla="*/ 33 w 120"/>
                  <a:gd name="T27" fmla="*/ 157 h 158"/>
                  <a:gd name="T28" fmla="*/ 27 w 120"/>
                  <a:gd name="T29" fmla="*/ 158 h 158"/>
                  <a:gd name="T30" fmla="*/ 23 w 120"/>
                  <a:gd name="T31" fmla="*/ 158 h 158"/>
                  <a:gd name="T32" fmla="*/ 22 w 120"/>
                  <a:gd name="T33" fmla="*/ 158 h 158"/>
                  <a:gd name="T34" fmla="*/ 8 w 120"/>
                  <a:gd name="T35" fmla="*/ 139 h 158"/>
                  <a:gd name="T36" fmla="*/ 1 w 120"/>
                  <a:gd name="T37" fmla="*/ 122 h 158"/>
                  <a:gd name="T38" fmla="*/ 0 w 120"/>
                  <a:gd name="T39" fmla="*/ 106 h 158"/>
                  <a:gd name="T40" fmla="*/ 4 w 120"/>
                  <a:gd name="T41" fmla="*/ 90 h 158"/>
                  <a:gd name="T42" fmla="*/ 12 w 120"/>
                  <a:gd name="T43" fmla="*/ 75 h 158"/>
                  <a:gd name="T44" fmla="*/ 23 w 120"/>
                  <a:gd name="T45" fmla="*/ 61 h 158"/>
                  <a:gd name="T46" fmla="*/ 37 w 120"/>
                  <a:gd name="T47" fmla="*/ 47 h 158"/>
                  <a:gd name="T48" fmla="*/ 51 w 120"/>
                  <a:gd name="T49" fmla="*/ 35 h 158"/>
                  <a:gd name="T50" fmla="*/ 66 w 120"/>
                  <a:gd name="T51" fmla="*/ 25 h 158"/>
                  <a:gd name="T52" fmla="*/ 79 w 120"/>
                  <a:gd name="T53" fmla="*/ 17 h 158"/>
                  <a:gd name="T54" fmla="*/ 92 w 120"/>
                  <a:gd name="T55" fmla="*/ 9 h 158"/>
                  <a:gd name="T56" fmla="*/ 103 w 120"/>
                  <a:gd name="T57" fmla="*/ 4 h 158"/>
                  <a:gd name="T58" fmla="*/ 109 w 120"/>
                  <a:gd name="T59" fmla="*/ 1 h 158"/>
                  <a:gd name="T60" fmla="*/ 112 w 120"/>
                  <a:gd name="T6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" h="158">
                    <a:moveTo>
                      <a:pt x="112" y="0"/>
                    </a:moveTo>
                    <a:lnTo>
                      <a:pt x="118" y="30"/>
                    </a:lnTo>
                    <a:lnTo>
                      <a:pt x="120" y="55"/>
                    </a:lnTo>
                    <a:lnTo>
                      <a:pt x="119" y="77"/>
                    </a:lnTo>
                    <a:lnTo>
                      <a:pt x="114" y="95"/>
                    </a:lnTo>
                    <a:lnTo>
                      <a:pt x="108" y="110"/>
                    </a:lnTo>
                    <a:lnTo>
                      <a:pt x="100" y="123"/>
                    </a:lnTo>
                    <a:lnTo>
                      <a:pt x="92" y="133"/>
                    </a:lnTo>
                    <a:lnTo>
                      <a:pt x="82" y="142"/>
                    </a:lnTo>
                    <a:lnTo>
                      <a:pt x="71" y="147"/>
                    </a:lnTo>
                    <a:lnTo>
                      <a:pt x="61" y="152"/>
                    </a:lnTo>
                    <a:lnTo>
                      <a:pt x="51" y="154"/>
                    </a:lnTo>
                    <a:lnTo>
                      <a:pt x="41" y="157"/>
                    </a:lnTo>
                    <a:lnTo>
                      <a:pt x="33" y="157"/>
                    </a:lnTo>
                    <a:lnTo>
                      <a:pt x="27" y="158"/>
                    </a:lnTo>
                    <a:lnTo>
                      <a:pt x="23" y="158"/>
                    </a:lnTo>
                    <a:lnTo>
                      <a:pt x="22" y="158"/>
                    </a:lnTo>
                    <a:lnTo>
                      <a:pt x="8" y="139"/>
                    </a:lnTo>
                    <a:lnTo>
                      <a:pt x="1" y="122"/>
                    </a:lnTo>
                    <a:lnTo>
                      <a:pt x="0" y="106"/>
                    </a:lnTo>
                    <a:lnTo>
                      <a:pt x="4" y="90"/>
                    </a:lnTo>
                    <a:lnTo>
                      <a:pt x="12" y="75"/>
                    </a:lnTo>
                    <a:lnTo>
                      <a:pt x="23" y="61"/>
                    </a:lnTo>
                    <a:lnTo>
                      <a:pt x="37" y="47"/>
                    </a:lnTo>
                    <a:lnTo>
                      <a:pt x="51" y="35"/>
                    </a:lnTo>
                    <a:lnTo>
                      <a:pt x="66" y="25"/>
                    </a:lnTo>
                    <a:lnTo>
                      <a:pt x="79" y="17"/>
                    </a:lnTo>
                    <a:lnTo>
                      <a:pt x="92" y="9"/>
                    </a:lnTo>
                    <a:lnTo>
                      <a:pt x="103" y="4"/>
                    </a:lnTo>
                    <a:lnTo>
                      <a:pt x="109" y="1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1" name="Freeform 57">
                <a:extLst>
                  <a:ext uri="{FF2B5EF4-FFF2-40B4-BE49-F238E27FC236}">
                    <a16:creationId xmlns:a16="http://schemas.microsoft.com/office/drawing/2014/main" id="{A0663E45-EB34-A871-D245-E9FB30232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0751" y="2801143"/>
                <a:ext cx="152400" cy="247650"/>
              </a:xfrm>
              <a:custGeom>
                <a:avLst/>
                <a:gdLst>
                  <a:gd name="T0" fmla="*/ 89 w 96"/>
                  <a:gd name="T1" fmla="*/ 0 h 156"/>
                  <a:gd name="T2" fmla="*/ 94 w 96"/>
                  <a:gd name="T3" fmla="*/ 30 h 156"/>
                  <a:gd name="T4" fmla="*/ 96 w 96"/>
                  <a:gd name="T5" fmla="*/ 56 h 156"/>
                  <a:gd name="T6" fmla="*/ 94 w 96"/>
                  <a:gd name="T7" fmla="*/ 78 h 156"/>
                  <a:gd name="T8" fmla="*/ 89 w 96"/>
                  <a:gd name="T9" fmla="*/ 97 h 156"/>
                  <a:gd name="T10" fmla="*/ 83 w 96"/>
                  <a:gd name="T11" fmla="*/ 112 h 156"/>
                  <a:gd name="T12" fmla="*/ 74 w 96"/>
                  <a:gd name="T13" fmla="*/ 125 h 156"/>
                  <a:gd name="T14" fmla="*/ 65 w 96"/>
                  <a:gd name="T15" fmla="*/ 134 h 156"/>
                  <a:gd name="T16" fmla="*/ 54 w 96"/>
                  <a:gd name="T17" fmla="*/ 142 h 156"/>
                  <a:gd name="T18" fmla="*/ 43 w 96"/>
                  <a:gd name="T19" fmla="*/ 148 h 156"/>
                  <a:gd name="T20" fmla="*/ 32 w 96"/>
                  <a:gd name="T21" fmla="*/ 151 h 156"/>
                  <a:gd name="T22" fmla="*/ 22 w 96"/>
                  <a:gd name="T23" fmla="*/ 153 h 156"/>
                  <a:gd name="T24" fmla="*/ 13 w 96"/>
                  <a:gd name="T25" fmla="*/ 155 h 156"/>
                  <a:gd name="T26" fmla="*/ 6 w 96"/>
                  <a:gd name="T27" fmla="*/ 156 h 156"/>
                  <a:gd name="T28" fmla="*/ 0 w 96"/>
                  <a:gd name="T29" fmla="*/ 156 h 156"/>
                  <a:gd name="T30" fmla="*/ 89 w 96"/>
                  <a:gd name="T3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156">
                    <a:moveTo>
                      <a:pt x="89" y="0"/>
                    </a:moveTo>
                    <a:lnTo>
                      <a:pt x="94" y="30"/>
                    </a:lnTo>
                    <a:lnTo>
                      <a:pt x="96" y="56"/>
                    </a:lnTo>
                    <a:lnTo>
                      <a:pt x="94" y="78"/>
                    </a:lnTo>
                    <a:lnTo>
                      <a:pt x="89" y="97"/>
                    </a:lnTo>
                    <a:lnTo>
                      <a:pt x="83" y="112"/>
                    </a:lnTo>
                    <a:lnTo>
                      <a:pt x="74" y="125"/>
                    </a:lnTo>
                    <a:lnTo>
                      <a:pt x="65" y="134"/>
                    </a:lnTo>
                    <a:lnTo>
                      <a:pt x="54" y="142"/>
                    </a:lnTo>
                    <a:lnTo>
                      <a:pt x="43" y="148"/>
                    </a:lnTo>
                    <a:lnTo>
                      <a:pt x="32" y="151"/>
                    </a:lnTo>
                    <a:lnTo>
                      <a:pt x="22" y="153"/>
                    </a:lnTo>
                    <a:lnTo>
                      <a:pt x="13" y="155"/>
                    </a:lnTo>
                    <a:lnTo>
                      <a:pt x="6" y="156"/>
                    </a:lnTo>
                    <a:lnTo>
                      <a:pt x="0" y="156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2" name="Freeform 58">
                <a:extLst>
                  <a:ext uri="{FF2B5EF4-FFF2-40B4-BE49-F238E27FC236}">
                    <a16:creationId xmlns:a16="http://schemas.microsoft.com/office/drawing/2014/main" id="{704E4950-7089-6664-40FF-FF1EB9227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0738" y="4104481"/>
                <a:ext cx="352425" cy="395288"/>
              </a:xfrm>
              <a:custGeom>
                <a:avLst/>
                <a:gdLst>
                  <a:gd name="T0" fmla="*/ 162 w 222"/>
                  <a:gd name="T1" fmla="*/ 0 h 249"/>
                  <a:gd name="T2" fmla="*/ 174 w 222"/>
                  <a:gd name="T3" fmla="*/ 0 h 249"/>
                  <a:gd name="T4" fmla="*/ 183 w 222"/>
                  <a:gd name="T5" fmla="*/ 2 h 249"/>
                  <a:gd name="T6" fmla="*/ 190 w 222"/>
                  <a:gd name="T7" fmla="*/ 3 h 249"/>
                  <a:gd name="T8" fmla="*/ 194 w 222"/>
                  <a:gd name="T9" fmla="*/ 3 h 249"/>
                  <a:gd name="T10" fmla="*/ 195 w 222"/>
                  <a:gd name="T11" fmla="*/ 4 h 249"/>
                  <a:gd name="T12" fmla="*/ 210 w 222"/>
                  <a:gd name="T13" fmla="*/ 28 h 249"/>
                  <a:gd name="T14" fmla="*/ 220 w 222"/>
                  <a:gd name="T15" fmla="*/ 52 h 249"/>
                  <a:gd name="T16" fmla="*/ 222 w 222"/>
                  <a:gd name="T17" fmla="*/ 74 h 249"/>
                  <a:gd name="T18" fmla="*/ 220 w 222"/>
                  <a:gd name="T19" fmla="*/ 95 h 249"/>
                  <a:gd name="T20" fmla="*/ 213 w 222"/>
                  <a:gd name="T21" fmla="*/ 115 h 249"/>
                  <a:gd name="T22" fmla="*/ 202 w 222"/>
                  <a:gd name="T23" fmla="*/ 133 h 249"/>
                  <a:gd name="T24" fmla="*/ 189 w 222"/>
                  <a:gd name="T25" fmla="*/ 150 h 249"/>
                  <a:gd name="T26" fmla="*/ 171 w 222"/>
                  <a:gd name="T27" fmla="*/ 167 h 249"/>
                  <a:gd name="T28" fmla="*/ 153 w 222"/>
                  <a:gd name="T29" fmla="*/ 180 h 249"/>
                  <a:gd name="T30" fmla="*/ 133 w 222"/>
                  <a:gd name="T31" fmla="*/ 193 h 249"/>
                  <a:gd name="T32" fmla="*/ 112 w 222"/>
                  <a:gd name="T33" fmla="*/ 205 h 249"/>
                  <a:gd name="T34" fmla="*/ 92 w 222"/>
                  <a:gd name="T35" fmla="*/ 215 h 249"/>
                  <a:gd name="T36" fmla="*/ 72 w 222"/>
                  <a:gd name="T37" fmla="*/ 224 h 249"/>
                  <a:gd name="T38" fmla="*/ 53 w 222"/>
                  <a:gd name="T39" fmla="*/ 231 h 249"/>
                  <a:gd name="T40" fmla="*/ 37 w 222"/>
                  <a:gd name="T41" fmla="*/ 238 h 249"/>
                  <a:gd name="T42" fmla="*/ 22 w 222"/>
                  <a:gd name="T43" fmla="*/ 243 h 249"/>
                  <a:gd name="T44" fmla="*/ 12 w 222"/>
                  <a:gd name="T45" fmla="*/ 246 h 249"/>
                  <a:gd name="T46" fmla="*/ 5 w 222"/>
                  <a:gd name="T47" fmla="*/ 249 h 249"/>
                  <a:gd name="T48" fmla="*/ 3 w 222"/>
                  <a:gd name="T49" fmla="*/ 249 h 249"/>
                  <a:gd name="T50" fmla="*/ 0 w 222"/>
                  <a:gd name="T51" fmla="*/ 207 h 249"/>
                  <a:gd name="T52" fmla="*/ 1 w 222"/>
                  <a:gd name="T53" fmla="*/ 170 h 249"/>
                  <a:gd name="T54" fmla="*/ 6 w 222"/>
                  <a:gd name="T55" fmla="*/ 138 h 249"/>
                  <a:gd name="T56" fmla="*/ 13 w 222"/>
                  <a:gd name="T57" fmla="*/ 110 h 249"/>
                  <a:gd name="T58" fmla="*/ 22 w 222"/>
                  <a:gd name="T59" fmla="*/ 86 h 249"/>
                  <a:gd name="T60" fmla="*/ 34 w 222"/>
                  <a:gd name="T61" fmla="*/ 66 h 249"/>
                  <a:gd name="T62" fmla="*/ 45 w 222"/>
                  <a:gd name="T63" fmla="*/ 49 h 249"/>
                  <a:gd name="T64" fmla="*/ 60 w 222"/>
                  <a:gd name="T65" fmla="*/ 35 h 249"/>
                  <a:gd name="T66" fmla="*/ 74 w 222"/>
                  <a:gd name="T67" fmla="*/ 24 h 249"/>
                  <a:gd name="T68" fmla="*/ 90 w 222"/>
                  <a:gd name="T69" fmla="*/ 15 h 249"/>
                  <a:gd name="T70" fmla="*/ 105 w 222"/>
                  <a:gd name="T71" fmla="*/ 10 h 249"/>
                  <a:gd name="T72" fmla="*/ 120 w 222"/>
                  <a:gd name="T73" fmla="*/ 5 h 249"/>
                  <a:gd name="T74" fmla="*/ 135 w 222"/>
                  <a:gd name="T75" fmla="*/ 3 h 249"/>
                  <a:gd name="T76" fmla="*/ 149 w 222"/>
                  <a:gd name="T77" fmla="*/ 0 h 249"/>
                  <a:gd name="T78" fmla="*/ 162 w 222"/>
                  <a:gd name="T7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2" h="249">
                    <a:moveTo>
                      <a:pt x="162" y="0"/>
                    </a:moveTo>
                    <a:lnTo>
                      <a:pt x="174" y="0"/>
                    </a:lnTo>
                    <a:lnTo>
                      <a:pt x="183" y="2"/>
                    </a:lnTo>
                    <a:lnTo>
                      <a:pt x="190" y="3"/>
                    </a:lnTo>
                    <a:lnTo>
                      <a:pt x="194" y="3"/>
                    </a:lnTo>
                    <a:lnTo>
                      <a:pt x="195" y="4"/>
                    </a:lnTo>
                    <a:lnTo>
                      <a:pt x="210" y="28"/>
                    </a:lnTo>
                    <a:lnTo>
                      <a:pt x="220" y="52"/>
                    </a:lnTo>
                    <a:lnTo>
                      <a:pt x="222" y="74"/>
                    </a:lnTo>
                    <a:lnTo>
                      <a:pt x="220" y="95"/>
                    </a:lnTo>
                    <a:lnTo>
                      <a:pt x="213" y="115"/>
                    </a:lnTo>
                    <a:lnTo>
                      <a:pt x="202" y="133"/>
                    </a:lnTo>
                    <a:lnTo>
                      <a:pt x="189" y="150"/>
                    </a:lnTo>
                    <a:lnTo>
                      <a:pt x="171" y="167"/>
                    </a:lnTo>
                    <a:lnTo>
                      <a:pt x="153" y="180"/>
                    </a:lnTo>
                    <a:lnTo>
                      <a:pt x="133" y="193"/>
                    </a:lnTo>
                    <a:lnTo>
                      <a:pt x="112" y="205"/>
                    </a:lnTo>
                    <a:lnTo>
                      <a:pt x="92" y="215"/>
                    </a:lnTo>
                    <a:lnTo>
                      <a:pt x="72" y="224"/>
                    </a:lnTo>
                    <a:lnTo>
                      <a:pt x="53" y="231"/>
                    </a:lnTo>
                    <a:lnTo>
                      <a:pt x="37" y="238"/>
                    </a:lnTo>
                    <a:lnTo>
                      <a:pt x="22" y="243"/>
                    </a:lnTo>
                    <a:lnTo>
                      <a:pt x="12" y="246"/>
                    </a:lnTo>
                    <a:lnTo>
                      <a:pt x="5" y="249"/>
                    </a:lnTo>
                    <a:lnTo>
                      <a:pt x="3" y="249"/>
                    </a:lnTo>
                    <a:lnTo>
                      <a:pt x="0" y="207"/>
                    </a:lnTo>
                    <a:lnTo>
                      <a:pt x="1" y="170"/>
                    </a:lnTo>
                    <a:lnTo>
                      <a:pt x="6" y="138"/>
                    </a:lnTo>
                    <a:lnTo>
                      <a:pt x="13" y="110"/>
                    </a:lnTo>
                    <a:lnTo>
                      <a:pt x="22" y="86"/>
                    </a:lnTo>
                    <a:lnTo>
                      <a:pt x="34" y="66"/>
                    </a:lnTo>
                    <a:lnTo>
                      <a:pt x="45" y="49"/>
                    </a:lnTo>
                    <a:lnTo>
                      <a:pt x="60" y="35"/>
                    </a:lnTo>
                    <a:lnTo>
                      <a:pt x="74" y="24"/>
                    </a:lnTo>
                    <a:lnTo>
                      <a:pt x="90" y="15"/>
                    </a:lnTo>
                    <a:lnTo>
                      <a:pt x="105" y="10"/>
                    </a:lnTo>
                    <a:lnTo>
                      <a:pt x="120" y="5"/>
                    </a:lnTo>
                    <a:lnTo>
                      <a:pt x="135" y="3"/>
                    </a:lnTo>
                    <a:lnTo>
                      <a:pt x="149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3" name="Freeform 59">
                <a:extLst>
                  <a:ext uri="{FF2B5EF4-FFF2-40B4-BE49-F238E27FC236}">
                    <a16:creationId xmlns:a16="http://schemas.microsoft.com/office/drawing/2014/main" id="{9CDE7EA1-E27A-E43E-E65A-0F87CA92B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0738" y="4104481"/>
                <a:ext cx="303213" cy="388938"/>
              </a:xfrm>
              <a:custGeom>
                <a:avLst/>
                <a:gdLst>
                  <a:gd name="T0" fmla="*/ 164 w 191"/>
                  <a:gd name="T1" fmla="*/ 0 h 245"/>
                  <a:gd name="T2" fmla="*/ 176 w 191"/>
                  <a:gd name="T3" fmla="*/ 0 h 245"/>
                  <a:gd name="T4" fmla="*/ 185 w 191"/>
                  <a:gd name="T5" fmla="*/ 2 h 245"/>
                  <a:gd name="T6" fmla="*/ 191 w 191"/>
                  <a:gd name="T7" fmla="*/ 3 h 245"/>
                  <a:gd name="T8" fmla="*/ 3 w 191"/>
                  <a:gd name="T9" fmla="*/ 245 h 245"/>
                  <a:gd name="T10" fmla="*/ 0 w 191"/>
                  <a:gd name="T11" fmla="*/ 204 h 245"/>
                  <a:gd name="T12" fmla="*/ 3 w 191"/>
                  <a:gd name="T13" fmla="*/ 167 h 245"/>
                  <a:gd name="T14" fmla="*/ 7 w 191"/>
                  <a:gd name="T15" fmla="*/ 134 h 245"/>
                  <a:gd name="T16" fmla="*/ 14 w 191"/>
                  <a:gd name="T17" fmla="*/ 107 h 245"/>
                  <a:gd name="T18" fmla="*/ 23 w 191"/>
                  <a:gd name="T19" fmla="*/ 84 h 245"/>
                  <a:gd name="T20" fmla="*/ 35 w 191"/>
                  <a:gd name="T21" fmla="*/ 63 h 245"/>
                  <a:gd name="T22" fmla="*/ 48 w 191"/>
                  <a:gd name="T23" fmla="*/ 47 h 245"/>
                  <a:gd name="T24" fmla="*/ 63 w 191"/>
                  <a:gd name="T25" fmla="*/ 33 h 245"/>
                  <a:gd name="T26" fmla="*/ 78 w 191"/>
                  <a:gd name="T27" fmla="*/ 22 h 245"/>
                  <a:gd name="T28" fmla="*/ 93 w 191"/>
                  <a:gd name="T29" fmla="*/ 14 h 245"/>
                  <a:gd name="T30" fmla="*/ 108 w 191"/>
                  <a:gd name="T31" fmla="*/ 9 h 245"/>
                  <a:gd name="T32" fmla="*/ 124 w 191"/>
                  <a:gd name="T33" fmla="*/ 4 h 245"/>
                  <a:gd name="T34" fmla="*/ 139 w 191"/>
                  <a:gd name="T35" fmla="*/ 2 h 245"/>
                  <a:gd name="T36" fmla="*/ 153 w 191"/>
                  <a:gd name="T37" fmla="*/ 0 h 245"/>
                  <a:gd name="T38" fmla="*/ 164 w 191"/>
                  <a:gd name="T3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1" h="245">
                    <a:moveTo>
                      <a:pt x="164" y="0"/>
                    </a:moveTo>
                    <a:lnTo>
                      <a:pt x="176" y="0"/>
                    </a:lnTo>
                    <a:lnTo>
                      <a:pt x="185" y="2"/>
                    </a:lnTo>
                    <a:lnTo>
                      <a:pt x="191" y="3"/>
                    </a:lnTo>
                    <a:lnTo>
                      <a:pt x="3" y="245"/>
                    </a:lnTo>
                    <a:lnTo>
                      <a:pt x="0" y="204"/>
                    </a:lnTo>
                    <a:lnTo>
                      <a:pt x="3" y="167"/>
                    </a:lnTo>
                    <a:lnTo>
                      <a:pt x="7" y="134"/>
                    </a:lnTo>
                    <a:lnTo>
                      <a:pt x="14" y="107"/>
                    </a:lnTo>
                    <a:lnTo>
                      <a:pt x="23" y="84"/>
                    </a:lnTo>
                    <a:lnTo>
                      <a:pt x="35" y="63"/>
                    </a:lnTo>
                    <a:lnTo>
                      <a:pt x="48" y="47"/>
                    </a:lnTo>
                    <a:lnTo>
                      <a:pt x="63" y="33"/>
                    </a:lnTo>
                    <a:lnTo>
                      <a:pt x="78" y="22"/>
                    </a:lnTo>
                    <a:lnTo>
                      <a:pt x="93" y="14"/>
                    </a:lnTo>
                    <a:lnTo>
                      <a:pt x="108" y="9"/>
                    </a:lnTo>
                    <a:lnTo>
                      <a:pt x="124" y="4"/>
                    </a:lnTo>
                    <a:lnTo>
                      <a:pt x="139" y="2"/>
                    </a:lnTo>
                    <a:lnTo>
                      <a:pt x="153" y="0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4" name="Freeform 60">
                <a:extLst>
                  <a:ext uri="{FF2B5EF4-FFF2-40B4-BE49-F238E27FC236}">
                    <a16:creationId xmlns:a16="http://schemas.microsoft.com/office/drawing/2014/main" id="{04CE955B-826C-6DC2-96C4-F7BD44758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6613" y="3399631"/>
                <a:ext cx="273050" cy="493713"/>
              </a:xfrm>
              <a:custGeom>
                <a:avLst/>
                <a:gdLst>
                  <a:gd name="T0" fmla="*/ 61 w 172"/>
                  <a:gd name="T1" fmla="*/ 0 h 311"/>
                  <a:gd name="T2" fmla="*/ 95 w 172"/>
                  <a:gd name="T3" fmla="*/ 31 h 311"/>
                  <a:gd name="T4" fmla="*/ 122 w 172"/>
                  <a:gd name="T5" fmla="*/ 61 h 311"/>
                  <a:gd name="T6" fmla="*/ 143 w 172"/>
                  <a:gd name="T7" fmla="*/ 90 h 311"/>
                  <a:gd name="T8" fmla="*/ 157 w 172"/>
                  <a:gd name="T9" fmla="*/ 117 h 311"/>
                  <a:gd name="T10" fmla="*/ 167 w 172"/>
                  <a:gd name="T11" fmla="*/ 142 h 311"/>
                  <a:gd name="T12" fmla="*/ 172 w 172"/>
                  <a:gd name="T13" fmla="*/ 166 h 311"/>
                  <a:gd name="T14" fmla="*/ 172 w 172"/>
                  <a:gd name="T15" fmla="*/ 188 h 311"/>
                  <a:gd name="T16" fmla="*/ 169 w 172"/>
                  <a:gd name="T17" fmla="*/ 208 h 311"/>
                  <a:gd name="T18" fmla="*/ 165 w 172"/>
                  <a:gd name="T19" fmla="*/ 228 h 311"/>
                  <a:gd name="T20" fmla="*/ 157 w 172"/>
                  <a:gd name="T21" fmla="*/ 244 h 311"/>
                  <a:gd name="T22" fmla="*/ 149 w 172"/>
                  <a:gd name="T23" fmla="*/ 260 h 311"/>
                  <a:gd name="T24" fmla="*/ 138 w 172"/>
                  <a:gd name="T25" fmla="*/ 273 h 311"/>
                  <a:gd name="T26" fmla="*/ 129 w 172"/>
                  <a:gd name="T27" fmla="*/ 284 h 311"/>
                  <a:gd name="T28" fmla="*/ 120 w 172"/>
                  <a:gd name="T29" fmla="*/ 293 h 311"/>
                  <a:gd name="T30" fmla="*/ 110 w 172"/>
                  <a:gd name="T31" fmla="*/ 300 h 311"/>
                  <a:gd name="T32" fmla="*/ 105 w 172"/>
                  <a:gd name="T33" fmla="*/ 306 h 311"/>
                  <a:gd name="T34" fmla="*/ 100 w 172"/>
                  <a:gd name="T35" fmla="*/ 309 h 311"/>
                  <a:gd name="T36" fmla="*/ 98 w 172"/>
                  <a:gd name="T37" fmla="*/ 311 h 311"/>
                  <a:gd name="T38" fmla="*/ 71 w 172"/>
                  <a:gd name="T39" fmla="*/ 304 h 311"/>
                  <a:gd name="T40" fmla="*/ 49 w 172"/>
                  <a:gd name="T41" fmla="*/ 294 h 311"/>
                  <a:gd name="T42" fmla="*/ 32 w 172"/>
                  <a:gd name="T43" fmla="*/ 282 h 311"/>
                  <a:gd name="T44" fmla="*/ 18 w 172"/>
                  <a:gd name="T45" fmla="*/ 266 h 311"/>
                  <a:gd name="T46" fmla="*/ 9 w 172"/>
                  <a:gd name="T47" fmla="*/ 248 h 311"/>
                  <a:gd name="T48" fmla="*/ 3 w 172"/>
                  <a:gd name="T49" fmla="*/ 230 h 311"/>
                  <a:gd name="T50" fmla="*/ 0 w 172"/>
                  <a:gd name="T51" fmla="*/ 209 h 311"/>
                  <a:gd name="T52" fmla="*/ 0 w 172"/>
                  <a:gd name="T53" fmla="*/ 187 h 311"/>
                  <a:gd name="T54" fmla="*/ 2 w 172"/>
                  <a:gd name="T55" fmla="*/ 165 h 311"/>
                  <a:gd name="T56" fmla="*/ 5 w 172"/>
                  <a:gd name="T57" fmla="*/ 143 h 311"/>
                  <a:gd name="T58" fmla="*/ 11 w 172"/>
                  <a:gd name="T59" fmla="*/ 121 h 311"/>
                  <a:gd name="T60" fmla="*/ 17 w 172"/>
                  <a:gd name="T61" fmla="*/ 101 h 311"/>
                  <a:gd name="T62" fmla="*/ 24 w 172"/>
                  <a:gd name="T63" fmla="*/ 80 h 311"/>
                  <a:gd name="T64" fmla="*/ 32 w 172"/>
                  <a:gd name="T65" fmla="*/ 61 h 311"/>
                  <a:gd name="T66" fmla="*/ 39 w 172"/>
                  <a:gd name="T67" fmla="*/ 44 h 311"/>
                  <a:gd name="T68" fmla="*/ 46 w 172"/>
                  <a:gd name="T69" fmla="*/ 30 h 311"/>
                  <a:gd name="T70" fmla="*/ 51 w 172"/>
                  <a:gd name="T71" fmla="*/ 18 h 311"/>
                  <a:gd name="T72" fmla="*/ 57 w 172"/>
                  <a:gd name="T73" fmla="*/ 8 h 311"/>
                  <a:gd name="T74" fmla="*/ 60 w 172"/>
                  <a:gd name="T75" fmla="*/ 3 h 311"/>
                  <a:gd name="T76" fmla="*/ 61 w 172"/>
                  <a:gd name="T7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311">
                    <a:moveTo>
                      <a:pt x="61" y="0"/>
                    </a:moveTo>
                    <a:lnTo>
                      <a:pt x="95" y="31"/>
                    </a:lnTo>
                    <a:lnTo>
                      <a:pt x="122" y="61"/>
                    </a:lnTo>
                    <a:lnTo>
                      <a:pt x="143" y="90"/>
                    </a:lnTo>
                    <a:lnTo>
                      <a:pt x="157" y="117"/>
                    </a:lnTo>
                    <a:lnTo>
                      <a:pt x="167" y="142"/>
                    </a:lnTo>
                    <a:lnTo>
                      <a:pt x="172" y="166"/>
                    </a:lnTo>
                    <a:lnTo>
                      <a:pt x="172" y="188"/>
                    </a:lnTo>
                    <a:lnTo>
                      <a:pt x="169" y="208"/>
                    </a:lnTo>
                    <a:lnTo>
                      <a:pt x="165" y="228"/>
                    </a:lnTo>
                    <a:lnTo>
                      <a:pt x="157" y="244"/>
                    </a:lnTo>
                    <a:lnTo>
                      <a:pt x="149" y="260"/>
                    </a:lnTo>
                    <a:lnTo>
                      <a:pt x="138" y="273"/>
                    </a:lnTo>
                    <a:lnTo>
                      <a:pt x="129" y="284"/>
                    </a:lnTo>
                    <a:lnTo>
                      <a:pt x="120" y="293"/>
                    </a:lnTo>
                    <a:lnTo>
                      <a:pt x="110" y="300"/>
                    </a:lnTo>
                    <a:lnTo>
                      <a:pt x="105" y="306"/>
                    </a:lnTo>
                    <a:lnTo>
                      <a:pt x="100" y="309"/>
                    </a:lnTo>
                    <a:lnTo>
                      <a:pt x="98" y="311"/>
                    </a:lnTo>
                    <a:lnTo>
                      <a:pt x="71" y="304"/>
                    </a:lnTo>
                    <a:lnTo>
                      <a:pt x="49" y="294"/>
                    </a:lnTo>
                    <a:lnTo>
                      <a:pt x="32" y="282"/>
                    </a:lnTo>
                    <a:lnTo>
                      <a:pt x="18" y="266"/>
                    </a:lnTo>
                    <a:lnTo>
                      <a:pt x="9" y="248"/>
                    </a:lnTo>
                    <a:lnTo>
                      <a:pt x="3" y="230"/>
                    </a:lnTo>
                    <a:lnTo>
                      <a:pt x="0" y="209"/>
                    </a:lnTo>
                    <a:lnTo>
                      <a:pt x="0" y="187"/>
                    </a:lnTo>
                    <a:lnTo>
                      <a:pt x="2" y="165"/>
                    </a:lnTo>
                    <a:lnTo>
                      <a:pt x="5" y="143"/>
                    </a:lnTo>
                    <a:lnTo>
                      <a:pt x="11" y="121"/>
                    </a:lnTo>
                    <a:lnTo>
                      <a:pt x="17" y="101"/>
                    </a:lnTo>
                    <a:lnTo>
                      <a:pt x="24" y="80"/>
                    </a:lnTo>
                    <a:lnTo>
                      <a:pt x="32" y="61"/>
                    </a:lnTo>
                    <a:lnTo>
                      <a:pt x="39" y="44"/>
                    </a:lnTo>
                    <a:lnTo>
                      <a:pt x="46" y="30"/>
                    </a:lnTo>
                    <a:lnTo>
                      <a:pt x="51" y="18"/>
                    </a:lnTo>
                    <a:lnTo>
                      <a:pt x="57" y="8"/>
                    </a:lnTo>
                    <a:lnTo>
                      <a:pt x="60" y="3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5" name="Freeform 61">
                <a:extLst>
                  <a:ext uri="{FF2B5EF4-FFF2-40B4-BE49-F238E27FC236}">
                    <a16:creationId xmlns:a16="http://schemas.microsoft.com/office/drawing/2014/main" id="{6020E89B-78F7-470F-74D1-D42AFC359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6626" y="3404393"/>
                <a:ext cx="174625" cy="484188"/>
              </a:xfrm>
              <a:custGeom>
                <a:avLst/>
                <a:gdLst>
                  <a:gd name="T0" fmla="*/ 0 w 110"/>
                  <a:gd name="T1" fmla="*/ 0 h 305"/>
                  <a:gd name="T2" fmla="*/ 34 w 110"/>
                  <a:gd name="T3" fmla="*/ 30 h 305"/>
                  <a:gd name="T4" fmla="*/ 59 w 110"/>
                  <a:gd name="T5" fmla="*/ 58 h 305"/>
                  <a:gd name="T6" fmla="*/ 79 w 110"/>
                  <a:gd name="T7" fmla="*/ 86 h 305"/>
                  <a:gd name="T8" fmla="*/ 94 w 110"/>
                  <a:gd name="T9" fmla="*/ 111 h 305"/>
                  <a:gd name="T10" fmla="*/ 103 w 110"/>
                  <a:gd name="T11" fmla="*/ 136 h 305"/>
                  <a:gd name="T12" fmla="*/ 107 w 110"/>
                  <a:gd name="T13" fmla="*/ 159 h 305"/>
                  <a:gd name="T14" fmla="*/ 110 w 110"/>
                  <a:gd name="T15" fmla="*/ 181 h 305"/>
                  <a:gd name="T16" fmla="*/ 107 w 110"/>
                  <a:gd name="T17" fmla="*/ 201 h 305"/>
                  <a:gd name="T18" fmla="*/ 103 w 110"/>
                  <a:gd name="T19" fmla="*/ 220 h 305"/>
                  <a:gd name="T20" fmla="*/ 96 w 110"/>
                  <a:gd name="T21" fmla="*/ 236 h 305"/>
                  <a:gd name="T22" fmla="*/ 89 w 110"/>
                  <a:gd name="T23" fmla="*/ 251 h 305"/>
                  <a:gd name="T24" fmla="*/ 80 w 110"/>
                  <a:gd name="T25" fmla="*/ 265 h 305"/>
                  <a:gd name="T26" fmla="*/ 69 w 110"/>
                  <a:gd name="T27" fmla="*/ 276 h 305"/>
                  <a:gd name="T28" fmla="*/ 60 w 110"/>
                  <a:gd name="T29" fmla="*/ 287 h 305"/>
                  <a:gd name="T30" fmla="*/ 52 w 110"/>
                  <a:gd name="T31" fmla="*/ 295 h 305"/>
                  <a:gd name="T32" fmla="*/ 44 w 110"/>
                  <a:gd name="T33" fmla="*/ 301 h 305"/>
                  <a:gd name="T34" fmla="*/ 39 w 110"/>
                  <a:gd name="T35" fmla="*/ 305 h 305"/>
                  <a:gd name="T36" fmla="*/ 0 w 110"/>
                  <a:gd name="T3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305">
                    <a:moveTo>
                      <a:pt x="0" y="0"/>
                    </a:moveTo>
                    <a:lnTo>
                      <a:pt x="34" y="30"/>
                    </a:lnTo>
                    <a:lnTo>
                      <a:pt x="59" y="58"/>
                    </a:lnTo>
                    <a:lnTo>
                      <a:pt x="79" y="86"/>
                    </a:lnTo>
                    <a:lnTo>
                      <a:pt x="94" y="111"/>
                    </a:lnTo>
                    <a:lnTo>
                      <a:pt x="103" y="136"/>
                    </a:lnTo>
                    <a:lnTo>
                      <a:pt x="107" y="159"/>
                    </a:lnTo>
                    <a:lnTo>
                      <a:pt x="110" y="181"/>
                    </a:lnTo>
                    <a:lnTo>
                      <a:pt x="107" y="201"/>
                    </a:lnTo>
                    <a:lnTo>
                      <a:pt x="103" y="220"/>
                    </a:lnTo>
                    <a:lnTo>
                      <a:pt x="96" y="236"/>
                    </a:lnTo>
                    <a:lnTo>
                      <a:pt x="89" y="251"/>
                    </a:lnTo>
                    <a:lnTo>
                      <a:pt x="80" y="265"/>
                    </a:lnTo>
                    <a:lnTo>
                      <a:pt x="69" y="276"/>
                    </a:lnTo>
                    <a:lnTo>
                      <a:pt x="60" y="287"/>
                    </a:lnTo>
                    <a:lnTo>
                      <a:pt x="52" y="295"/>
                    </a:lnTo>
                    <a:lnTo>
                      <a:pt x="44" y="301"/>
                    </a:lnTo>
                    <a:lnTo>
                      <a:pt x="39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6" name="Freeform 62">
                <a:extLst>
                  <a:ext uri="{FF2B5EF4-FFF2-40B4-BE49-F238E27FC236}">
                    <a16:creationId xmlns:a16="http://schemas.microsoft.com/office/drawing/2014/main" id="{40741093-4661-D11D-D2C2-7C7800831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3951" y="2416968"/>
                <a:ext cx="223838" cy="371475"/>
              </a:xfrm>
              <a:custGeom>
                <a:avLst/>
                <a:gdLst>
                  <a:gd name="T0" fmla="*/ 17 w 141"/>
                  <a:gd name="T1" fmla="*/ 0 h 234"/>
                  <a:gd name="T2" fmla="*/ 53 w 141"/>
                  <a:gd name="T3" fmla="*/ 20 h 234"/>
                  <a:gd name="T4" fmla="*/ 82 w 141"/>
                  <a:gd name="T5" fmla="*/ 40 h 234"/>
                  <a:gd name="T6" fmla="*/ 104 w 141"/>
                  <a:gd name="T7" fmla="*/ 61 h 234"/>
                  <a:gd name="T8" fmla="*/ 120 w 141"/>
                  <a:gd name="T9" fmla="*/ 81 h 234"/>
                  <a:gd name="T10" fmla="*/ 132 w 141"/>
                  <a:gd name="T11" fmla="*/ 101 h 234"/>
                  <a:gd name="T12" fmla="*/ 137 w 141"/>
                  <a:gd name="T13" fmla="*/ 121 h 234"/>
                  <a:gd name="T14" fmla="*/ 141 w 141"/>
                  <a:gd name="T15" fmla="*/ 139 h 234"/>
                  <a:gd name="T16" fmla="*/ 140 w 141"/>
                  <a:gd name="T17" fmla="*/ 156 h 234"/>
                  <a:gd name="T18" fmla="*/ 137 w 141"/>
                  <a:gd name="T19" fmla="*/ 173 h 234"/>
                  <a:gd name="T20" fmla="*/ 133 w 141"/>
                  <a:gd name="T21" fmla="*/ 188 h 234"/>
                  <a:gd name="T22" fmla="*/ 126 w 141"/>
                  <a:gd name="T23" fmla="*/ 201 h 234"/>
                  <a:gd name="T24" fmla="*/ 120 w 141"/>
                  <a:gd name="T25" fmla="*/ 212 h 234"/>
                  <a:gd name="T26" fmla="*/ 114 w 141"/>
                  <a:gd name="T27" fmla="*/ 221 h 234"/>
                  <a:gd name="T28" fmla="*/ 108 w 141"/>
                  <a:gd name="T29" fmla="*/ 228 h 234"/>
                  <a:gd name="T30" fmla="*/ 105 w 141"/>
                  <a:gd name="T31" fmla="*/ 233 h 234"/>
                  <a:gd name="T32" fmla="*/ 104 w 141"/>
                  <a:gd name="T33" fmla="*/ 234 h 234"/>
                  <a:gd name="T34" fmla="*/ 80 w 141"/>
                  <a:gd name="T35" fmla="*/ 234 h 234"/>
                  <a:gd name="T36" fmla="*/ 59 w 141"/>
                  <a:gd name="T37" fmla="*/ 229 h 234"/>
                  <a:gd name="T38" fmla="*/ 41 w 141"/>
                  <a:gd name="T39" fmla="*/ 221 h 234"/>
                  <a:gd name="T40" fmla="*/ 29 w 141"/>
                  <a:gd name="T41" fmla="*/ 210 h 234"/>
                  <a:gd name="T42" fmla="*/ 18 w 141"/>
                  <a:gd name="T43" fmla="*/ 195 h 234"/>
                  <a:gd name="T44" fmla="*/ 10 w 141"/>
                  <a:gd name="T45" fmla="*/ 178 h 234"/>
                  <a:gd name="T46" fmla="*/ 4 w 141"/>
                  <a:gd name="T47" fmla="*/ 161 h 234"/>
                  <a:gd name="T48" fmla="*/ 2 w 141"/>
                  <a:gd name="T49" fmla="*/ 141 h 234"/>
                  <a:gd name="T50" fmla="*/ 0 w 141"/>
                  <a:gd name="T51" fmla="*/ 122 h 234"/>
                  <a:gd name="T52" fmla="*/ 1 w 141"/>
                  <a:gd name="T53" fmla="*/ 101 h 234"/>
                  <a:gd name="T54" fmla="*/ 2 w 141"/>
                  <a:gd name="T55" fmla="*/ 81 h 234"/>
                  <a:gd name="T56" fmla="*/ 4 w 141"/>
                  <a:gd name="T57" fmla="*/ 63 h 234"/>
                  <a:gd name="T58" fmla="*/ 7 w 141"/>
                  <a:gd name="T59" fmla="*/ 46 h 234"/>
                  <a:gd name="T60" fmla="*/ 9 w 141"/>
                  <a:gd name="T61" fmla="*/ 31 h 234"/>
                  <a:gd name="T62" fmla="*/ 13 w 141"/>
                  <a:gd name="T63" fmla="*/ 18 h 234"/>
                  <a:gd name="T64" fmla="*/ 15 w 141"/>
                  <a:gd name="T65" fmla="*/ 8 h 234"/>
                  <a:gd name="T66" fmla="*/ 16 w 141"/>
                  <a:gd name="T67" fmla="*/ 2 h 234"/>
                  <a:gd name="T68" fmla="*/ 17 w 141"/>
                  <a:gd name="T6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234">
                    <a:moveTo>
                      <a:pt x="17" y="0"/>
                    </a:moveTo>
                    <a:lnTo>
                      <a:pt x="53" y="20"/>
                    </a:lnTo>
                    <a:lnTo>
                      <a:pt x="82" y="40"/>
                    </a:lnTo>
                    <a:lnTo>
                      <a:pt x="104" y="61"/>
                    </a:lnTo>
                    <a:lnTo>
                      <a:pt x="120" y="81"/>
                    </a:lnTo>
                    <a:lnTo>
                      <a:pt x="132" y="101"/>
                    </a:lnTo>
                    <a:lnTo>
                      <a:pt x="137" y="121"/>
                    </a:lnTo>
                    <a:lnTo>
                      <a:pt x="141" y="139"/>
                    </a:lnTo>
                    <a:lnTo>
                      <a:pt x="140" y="156"/>
                    </a:lnTo>
                    <a:lnTo>
                      <a:pt x="137" y="173"/>
                    </a:lnTo>
                    <a:lnTo>
                      <a:pt x="133" y="188"/>
                    </a:lnTo>
                    <a:lnTo>
                      <a:pt x="126" y="201"/>
                    </a:lnTo>
                    <a:lnTo>
                      <a:pt x="120" y="212"/>
                    </a:lnTo>
                    <a:lnTo>
                      <a:pt x="114" y="221"/>
                    </a:lnTo>
                    <a:lnTo>
                      <a:pt x="108" y="228"/>
                    </a:lnTo>
                    <a:lnTo>
                      <a:pt x="105" y="233"/>
                    </a:lnTo>
                    <a:lnTo>
                      <a:pt x="104" y="234"/>
                    </a:lnTo>
                    <a:lnTo>
                      <a:pt x="80" y="234"/>
                    </a:lnTo>
                    <a:lnTo>
                      <a:pt x="59" y="229"/>
                    </a:lnTo>
                    <a:lnTo>
                      <a:pt x="41" y="221"/>
                    </a:lnTo>
                    <a:lnTo>
                      <a:pt x="29" y="210"/>
                    </a:lnTo>
                    <a:lnTo>
                      <a:pt x="18" y="195"/>
                    </a:lnTo>
                    <a:lnTo>
                      <a:pt x="10" y="178"/>
                    </a:lnTo>
                    <a:lnTo>
                      <a:pt x="4" y="161"/>
                    </a:lnTo>
                    <a:lnTo>
                      <a:pt x="2" y="141"/>
                    </a:lnTo>
                    <a:lnTo>
                      <a:pt x="0" y="122"/>
                    </a:lnTo>
                    <a:lnTo>
                      <a:pt x="1" y="101"/>
                    </a:lnTo>
                    <a:lnTo>
                      <a:pt x="2" y="81"/>
                    </a:lnTo>
                    <a:lnTo>
                      <a:pt x="4" y="63"/>
                    </a:lnTo>
                    <a:lnTo>
                      <a:pt x="7" y="46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15" y="8"/>
                    </a:lnTo>
                    <a:lnTo>
                      <a:pt x="16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7" name="Freeform 63">
                <a:extLst>
                  <a:ext uri="{FF2B5EF4-FFF2-40B4-BE49-F238E27FC236}">
                    <a16:creationId xmlns:a16="http://schemas.microsoft.com/office/drawing/2014/main" id="{0446268C-AFCD-1387-2E49-009AD740D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113" y="2418556"/>
                <a:ext cx="193675" cy="365125"/>
              </a:xfrm>
              <a:custGeom>
                <a:avLst/>
                <a:gdLst>
                  <a:gd name="T0" fmla="*/ 0 w 122"/>
                  <a:gd name="T1" fmla="*/ 0 h 230"/>
                  <a:gd name="T2" fmla="*/ 37 w 122"/>
                  <a:gd name="T3" fmla="*/ 20 h 230"/>
                  <a:gd name="T4" fmla="*/ 66 w 122"/>
                  <a:gd name="T5" fmla="*/ 42 h 230"/>
                  <a:gd name="T6" fmla="*/ 88 w 122"/>
                  <a:gd name="T7" fmla="*/ 63 h 230"/>
                  <a:gd name="T8" fmla="*/ 103 w 122"/>
                  <a:gd name="T9" fmla="*/ 85 h 230"/>
                  <a:gd name="T10" fmla="*/ 114 w 122"/>
                  <a:gd name="T11" fmla="*/ 105 h 230"/>
                  <a:gd name="T12" fmla="*/ 119 w 122"/>
                  <a:gd name="T13" fmla="*/ 125 h 230"/>
                  <a:gd name="T14" fmla="*/ 122 w 122"/>
                  <a:gd name="T15" fmla="*/ 144 h 230"/>
                  <a:gd name="T16" fmla="*/ 119 w 122"/>
                  <a:gd name="T17" fmla="*/ 162 h 230"/>
                  <a:gd name="T18" fmla="*/ 116 w 122"/>
                  <a:gd name="T19" fmla="*/ 179 h 230"/>
                  <a:gd name="T20" fmla="*/ 110 w 122"/>
                  <a:gd name="T21" fmla="*/ 194 h 230"/>
                  <a:gd name="T22" fmla="*/ 104 w 122"/>
                  <a:gd name="T23" fmla="*/ 206 h 230"/>
                  <a:gd name="T24" fmla="*/ 97 w 122"/>
                  <a:gd name="T25" fmla="*/ 217 h 230"/>
                  <a:gd name="T26" fmla="*/ 92 w 122"/>
                  <a:gd name="T27" fmla="*/ 225 h 230"/>
                  <a:gd name="T28" fmla="*/ 87 w 122"/>
                  <a:gd name="T29" fmla="*/ 230 h 230"/>
                  <a:gd name="T30" fmla="*/ 0 w 122"/>
                  <a:gd name="T3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230">
                    <a:moveTo>
                      <a:pt x="0" y="0"/>
                    </a:moveTo>
                    <a:lnTo>
                      <a:pt x="37" y="20"/>
                    </a:lnTo>
                    <a:lnTo>
                      <a:pt x="66" y="42"/>
                    </a:lnTo>
                    <a:lnTo>
                      <a:pt x="88" y="63"/>
                    </a:lnTo>
                    <a:lnTo>
                      <a:pt x="103" y="85"/>
                    </a:lnTo>
                    <a:lnTo>
                      <a:pt x="114" y="105"/>
                    </a:lnTo>
                    <a:lnTo>
                      <a:pt x="119" y="125"/>
                    </a:lnTo>
                    <a:lnTo>
                      <a:pt x="122" y="144"/>
                    </a:lnTo>
                    <a:lnTo>
                      <a:pt x="119" y="162"/>
                    </a:lnTo>
                    <a:lnTo>
                      <a:pt x="116" y="179"/>
                    </a:lnTo>
                    <a:lnTo>
                      <a:pt x="110" y="194"/>
                    </a:lnTo>
                    <a:lnTo>
                      <a:pt x="104" y="206"/>
                    </a:lnTo>
                    <a:lnTo>
                      <a:pt x="97" y="217"/>
                    </a:lnTo>
                    <a:lnTo>
                      <a:pt x="92" y="225"/>
                    </a:lnTo>
                    <a:lnTo>
                      <a:pt x="87" y="2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8" name="Freeform 64">
                <a:extLst>
                  <a:ext uri="{FF2B5EF4-FFF2-40B4-BE49-F238E27FC236}">
                    <a16:creationId xmlns:a16="http://schemas.microsoft.com/office/drawing/2014/main" id="{BD223A1B-FE65-F53F-4231-484269574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2051" y="3825081"/>
                <a:ext cx="160338" cy="231775"/>
              </a:xfrm>
              <a:custGeom>
                <a:avLst/>
                <a:gdLst>
                  <a:gd name="T0" fmla="*/ 94 w 101"/>
                  <a:gd name="T1" fmla="*/ 0 h 146"/>
                  <a:gd name="T2" fmla="*/ 99 w 101"/>
                  <a:gd name="T3" fmla="*/ 31 h 146"/>
                  <a:gd name="T4" fmla="*/ 101 w 101"/>
                  <a:gd name="T5" fmla="*/ 58 h 146"/>
                  <a:gd name="T6" fmla="*/ 101 w 101"/>
                  <a:gd name="T7" fmla="*/ 80 h 146"/>
                  <a:gd name="T8" fmla="*/ 99 w 101"/>
                  <a:gd name="T9" fmla="*/ 98 h 146"/>
                  <a:gd name="T10" fmla="*/ 94 w 101"/>
                  <a:gd name="T11" fmla="*/ 112 h 146"/>
                  <a:gd name="T12" fmla="*/ 88 w 101"/>
                  <a:gd name="T13" fmla="*/ 123 h 146"/>
                  <a:gd name="T14" fmla="*/ 81 w 101"/>
                  <a:gd name="T15" fmla="*/ 133 h 146"/>
                  <a:gd name="T16" fmla="*/ 73 w 101"/>
                  <a:gd name="T17" fmla="*/ 138 h 146"/>
                  <a:gd name="T18" fmla="*/ 65 w 101"/>
                  <a:gd name="T19" fmla="*/ 143 h 146"/>
                  <a:gd name="T20" fmla="*/ 57 w 101"/>
                  <a:gd name="T21" fmla="*/ 145 h 146"/>
                  <a:gd name="T22" fmla="*/ 49 w 101"/>
                  <a:gd name="T23" fmla="*/ 146 h 146"/>
                  <a:gd name="T24" fmla="*/ 41 w 101"/>
                  <a:gd name="T25" fmla="*/ 146 h 146"/>
                  <a:gd name="T26" fmla="*/ 35 w 101"/>
                  <a:gd name="T27" fmla="*/ 145 h 146"/>
                  <a:gd name="T28" fmla="*/ 29 w 101"/>
                  <a:gd name="T29" fmla="*/ 145 h 146"/>
                  <a:gd name="T30" fmla="*/ 26 w 101"/>
                  <a:gd name="T31" fmla="*/ 144 h 146"/>
                  <a:gd name="T32" fmla="*/ 25 w 101"/>
                  <a:gd name="T33" fmla="*/ 144 h 146"/>
                  <a:gd name="T34" fmla="*/ 11 w 101"/>
                  <a:gd name="T35" fmla="*/ 125 h 146"/>
                  <a:gd name="T36" fmla="*/ 3 w 101"/>
                  <a:gd name="T37" fmla="*/ 107 h 146"/>
                  <a:gd name="T38" fmla="*/ 0 w 101"/>
                  <a:gd name="T39" fmla="*/ 91 h 146"/>
                  <a:gd name="T40" fmla="*/ 3 w 101"/>
                  <a:gd name="T41" fmla="*/ 76 h 146"/>
                  <a:gd name="T42" fmla="*/ 9 w 101"/>
                  <a:gd name="T43" fmla="*/ 62 h 146"/>
                  <a:gd name="T44" fmla="*/ 17 w 101"/>
                  <a:gd name="T45" fmla="*/ 50 h 146"/>
                  <a:gd name="T46" fmla="*/ 28 w 101"/>
                  <a:gd name="T47" fmla="*/ 38 h 146"/>
                  <a:gd name="T48" fmla="*/ 41 w 101"/>
                  <a:gd name="T49" fmla="*/ 29 h 146"/>
                  <a:gd name="T50" fmla="*/ 54 w 101"/>
                  <a:gd name="T51" fmla="*/ 20 h 146"/>
                  <a:gd name="T52" fmla="*/ 65 w 101"/>
                  <a:gd name="T53" fmla="*/ 13 h 146"/>
                  <a:gd name="T54" fmla="*/ 77 w 101"/>
                  <a:gd name="T55" fmla="*/ 7 h 146"/>
                  <a:gd name="T56" fmla="*/ 86 w 101"/>
                  <a:gd name="T57" fmla="*/ 3 h 146"/>
                  <a:gd name="T58" fmla="*/ 92 w 101"/>
                  <a:gd name="T59" fmla="*/ 1 h 146"/>
                  <a:gd name="T60" fmla="*/ 94 w 101"/>
                  <a:gd name="T6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1" h="146">
                    <a:moveTo>
                      <a:pt x="94" y="0"/>
                    </a:moveTo>
                    <a:lnTo>
                      <a:pt x="99" y="31"/>
                    </a:lnTo>
                    <a:lnTo>
                      <a:pt x="101" y="58"/>
                    </a:lnTo>
                    <a:lnTo>
                      <a:pt x="101" y="80"/>
                    </a:lnTo>
                    <a:lnTo>
                      <a:pt x="99" y="98"/>
                    </a:lnTo>
                    <a:lnTo>
                      <a:pt x="94" y="112"/>
                    </a:lnTo>
                    <a:lnTo>
                      <a:pt x="88" y="123"/>
                    </a:lnTo>
                    <a:lnTo>
                      <a:pt x="81" y="133"/>
                    </a:lnTo>
                    <a:lnTo>
                      <a:pt x="73" y="138"/>
                    </a:lnTo>
                    <a:lnTo>
                      <a:pt x="65" y="143"/>
                    </a:lnTo>
                    <a:lnTo>
                      <a:pt x="57" y="145"/>
                    </a:lnTo>
                    <a:lnTo>
                      <a:pt x="49" y="146"/>
                    </a:lnTo>
                    <a:lnTo>
                      <a:pt x="41" y="146"/>
                    </a:lnTo>
                    <a:lnTo>
                      <a:pt x="35" y="145"/>
                    </a:lnTo>
                    <a:lnTo>
                      <a:pt x="29" y="145"/>
                    </a:lnTo>
                    <a:lnTo>
                      <a:pt x="26" y="144"/>
                    </a:lnTo>
                    <a:lnTo>
                      <a:pt x="25" y="144"/>
                    </a:lnTo>
                    <a:lnTo>
                      <a:pt x="11" y="125"/>
                    </a:lnTo>
                    <a:lnTo>
                      <a:pt x="3" y="107"/>
                    </a:lnTo>
                    <a:lnTo>
                      <a:pt x="0" y="91"/>
                    </a:lnTo>
                    <a:lnTo>
                      <a:pt x="3" y="76"/>
                    </a:lnTo>
                    <a:lnTo>
                      <a:pt x="9" y="62"/>
                    </a:lnTo>
                    <a:lnTo>
                      <a:pt x="17" y="50"/>
                    </a:lnTo>
                    <a:lnTo>
                      <a:pt x="28" y="38"/>
                    </a:lnTo>
                    <a:lnTo>
                      <a:pt x="41" y="29"/>
                    </a:lnTo>
                    <a:lnTo>
                      <a:pt x="54" y="20"/>
                    </a:lnTo>
                    <a:lnTo>
                      <a:pt x="65" y="13"/>
                    </a:lnTo>
                    <a:lnTo>
                      <a:pt x="77" y="7"/>
                    </a:lnTo>
                    <a:lnTo>
                      <a:pt x="86" y="3"/>
                    </a:lnTo>
                    <a:lnTo>
                      <a:pt x="92" y="1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59" name="Freeform 65">
                <a:extLst>
                  <a:ext uri="{FF2B5EF4-FFF2-40B4-BE49-F238E27FC236}">
                    <a16:creationId xmlns:a16="http://schemas.microsoft.com/office/drawing/2014/main" id="{9BAE3AE0-E777-2A1B-4100-C2345C394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6501" y="3828256"/>
                <a:ext cx="117475" cy="227013"/>
              </a:xfrm>
              <a:custGeom>
                <a:avLst/>
                <a:gdLst>
                  <a:gd name="T0" fmla="*/ 66 w 74"/>
                  <a:gd name="T1" fmla="*/ 0 h 143"/>
                  <a:gd name="T2" fmla="*/ 72 w 74"/>
                  <a:gd name="T3" fmla="*/ 31 h 143"/>
                  <a:gd name="T4" fmla="*/ 74 w 74"/>
                  <a:gd name="T5" fmla="*/ 59 h 143"/>
                  <a:gd name="T6" fmla="*/ 73 w 74"/>
                  <a:gd name="T7" fmla="*/ 81 h 143"/>
                  <a:gd name="T8" fmla="*/ 71 w 74"/>
                  <a:gd name="T9" fmla="*/ 98 h 143"/>
                  <a:gd name="T10" fmla="*/ 66 w 74"/>
                  <a:gd name="T11" fmla="*/ 112 h 143"/>
                  <a:gd name="T12" fmla="*/ 60 w 74"/>
                  <a:gd name="T13" fmla="*/ 124 h 143"/>
                  <a:gd name="T14" fmla="*/ 52 w 74"/>
                  <a:gd name="T15" fmla="*/ 132 h 143"/>
                  <a:gd name="T16" fmla="*/ 44 w 74"/>
                  <a:gd name="T17" fmla="*/ 138 h 143"/>
                  <a:gd name="T18" fmla="*/ 36 w 74"/>
                  <a:gd name="T19" fmla="*/ 141 h 143"/>
                  <a:gd name="T20" fmla="*/ 28 w 74"/>
                  <a:gd name="T21" fmla="*/ 142 h 143"/>
                  <a:gd name="T22" fmla="*/ 19 w 74"/>
                  <a:gd name="T23" fmla="*/ 143 h 143"/>
                  <a:gd name="T24" fmla="*/ 12 w 74"/>
                  <a:gd name="T25" fmla="*/ 143 h 143"/>
                  <a:gd name="T26" fmla="*/ 5 w 74"/>
                  <a:gd name="T27" fmla="*/ 142 h 143"/>
                  <a:gd name="T28" fmla="*/ 0 w 74"/>
                  <a:gd name="T29" fmla="*/ 142 h 143"/>
                  <a:gd name="T30" fmla="*/ 66 w 74"/>
                  <a:gd name="T3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143">
                    <a:moveTo>
                      <a:pt x="66" y="0"/>
                    </a:moveTo>
                    <a:lnTo>
                      <a:pt x="72" y="31"/>
                    </a:lnTo>
                    <a:lnTo>
                      <a:pt x="74" y="59"/>
                    </a:lnTo>
                    <a:lnTo>
                      <a:pt x="73" y="81"/>
                    </a:lnTo>
                    <a:lnTo>
                      <a:pt x="71" y="98"/>
                    </a:lnTo>
                    <a:lnTo>
                      <a:pt x="66" y="112"/>
                    </a:lnTo>
                    <a:lnTo>
                      <a:pt x="60" y="124"/>
                    </a:lnTo>
                    <a:lnTo>
                      <a:pt x="52" y="132"/>
                    </a:lnTo>
                    <a:lnTo>
                      <a:pt x="44" y="138"/>
                    </a:lnTo>
                    <a:lnTo>
                      <a:pt x="36" y="141"/>
                    </a:lnTo>
                    <a:lnTo>
                      <a:pt x="28" y="142"/>
                    </a:lnTo>
                    <a:lnTo>
                      <a:pt x="19" y="143"/>
                    </a:lnTo>
                    <a:lnTo>
                      <a:pt x="12" y="143"/>
                    </a:lnTo>
                    <a:lnTo>
                      <a:pt x="5" y="142"/>
                    </a:lnTo>
                    <a:lnTo>
                      <a:pt x="0" y="14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id="{B7C244D3-3404-0374-FDF1-DCBE83733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126" y="1926431"/>
                <a:ext cx="200025" cy="312738"/>
              </a:xfrm>
              <a:custGeom>
                <a:avLst/>
                <a:gdLst>
                  <a:gd name="T0" fmla="*/ 97 w 126"/>
                  <a:gd name="T1" fmla="*/ 0 h 197"/>
                  <a:gd name="T2" fmla="*/ 110 w 126"/>
                  <a:gd name="T3" fmla="*/ 34 h 197"/>
                  <a:gd name="T4" fmla="*/ 119 w 126"/>
                  <a:gd name="T5" fmla="*/ 63 h 197"/>
                  <a:gd name="T6" fmla="*/ 124 w 126"/>
                  <a:gd name="T7" fmla="*/ 89 h 197"/>
                  <a:gd name="T8" fmla="*/ 126 w 126"/>
                  <a:gd name="T9" fmla="*/ 111 h 197"/>
                  <a:gd name="T10" fmla="*/ 126 w 126"/>
                  <a:gd name="T11" fmla="*/ 130 h 197"/>
                  <a:gd name="T12" fmla="*/ 124 w 126"/>
                  <a:gd name="T13" fmla="*/ 146 h 197"/>
                  <a:gd name="T14" fmla="*/ 118 w 126"/>
                  <a:gd name="T15" fmla="*/ 160 h 197"/>
                  <a:gd name="T16" fmla="*/ 112 w 126"/>
                  <a:gd name="T17" fmla="*/ 170 h 197"/>
                  <a:gd name="T18" fmla="*/ 104 w 126"/>
                  <a:gd name="T19" fmla="*/ 178 h 197"/>
                  <a:gd name="T20" fmla="*/ 96 w 126"/>
                  <a:gd name="T21" fmla="*/ 185 h 197"/>
                  <a:gd name="T22" fmla="*/ 87 w 126"/>
                  <a:gd name="T23" fmla="*/ 190 h 197"/>
                  <a:gd name="T24" fmla="*/ 79 w 126"/>
                  <a:gd name="T25" fmla="*/ 193 h 197"/>
                  <a:gd name="T26" fmla="*/ 70 w 126"/>
                  <a:gd name="T27" fmla="*/ 195 h 197"/>
                  <a:gd name="T28" fmla="*/ 63 w 126"/>
                  <a:gd name="T29" fmla="*/ 197 h 197"/>
                  <a:gd name="T30" fmla="*/ 56 w 126"/>
                  <a:gd name="T31" fmla="*/ 197 h 197"/>
                  <a:gd name="T32" fmla="*/ 50 w 126"/>
                  <a:gd name="T33" fmla="*/ 197 h 197"/>
                  <a:gd name="T34" fmla="*/ 47 w 126"/>
                  <a:gd name="T35" fmla="*/ 197 h 197"/>
                  <a:gd name="T36" fmla="*/ 45 w 126"/>
                  <a:gd name="T37" fmla="*/ 197 h 197"/>
                  <a:gd name="T38" fmla="*/ 25 w 126"/>
                  <a:gd name="T39" fmla="*/ 178 h 197"/>
                  <a:gd name="T40" fmla="*/ 10 w 126"/>
                  <a:gd name="T41" fmla="*/ 159 h 197"/>
                  <a:gd name="T42" fmla="*/ 3 w 126"/>
                  <a:gd name="T43" fmla="*/ 140 h 197"/>
                  <a:gd name="T44" fmla="*/ 0 w 126"/>
                  <a:gd name="T45" fmla="*/ 122 h 197"/>
                  <a:gd name="T46" fmla="*/ 3 w 126"/>
                  <a:gd name="T47" fmla="*/ 104 h 197"/>
                  <a:gd name="T48" fmla="*/ 10 w 126"/>
                  <a:gd name="T49" fmla="*/ 87 h 197"/>
                  <a:gd name="T50" fmla="*/ 19 w 126"/>
                  <a:gd name="T51" fmla="*/ 71 h 197"/>
                  <a:gd name="T52" fmla="*/ 30 w 126"/>
                  <a:gd name="T53" fmla="*/ 56 h 197"/>
                  <a:gd name="T54" fmla="*/ 43 w 126"/>
                  <a:gd name="T55" fmla="*/ 42 h 197"/>
                  <a:gd name="T56" fmla="*/ 56 w 126"/>
                  <a:gd name="T57" fmla="*/ 30 h 197"/>
                  <a:gd name="T58" fmla="*/ 69 w 126"/>
                  <a:gd name="T59" fmla="*/ 20 h 197"/>
                  <a:gd name="T60" fmla="*/ 80 w 126"/>
                  <a:gd name="T61" fmla="*/ 12 h 197"/>
                  <a:gd name="T62" fmla="*/ 89 w 126"/>
                  <a:gd name="T63" fmla="*/ 5 h 197"/>
                  <a:gd name="T64" fmla="*/ 95 w 126"/>
                  <a:gd name="T65" fmla="*/ 2 h 197"/>
                  <a:gd name="T66" fmla="*/ 97 w 126"/>
                  <a:gd name="T67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97">
                    <a:moveTo>
                      <a:pt x="97" y="0"/>
                    </a:moveTo>
                    <a:lnTo>
                      <a:pt x="110" y="34"/>
                    </a:lnTo>
                    <a:lnTo>
                      <a:pt x="119" y="63"/>
                    </a:lnTo>
                    <a:lnTo>
                      <a:pt x="124" y="89"/>
                    </a:lnTo>
                    <a:lnTo>
                      <a:pt x="126" y="111"/>
                    </a:lnTo>
                    <a:lnTo>
                      <a:pt x="126" y="130"/>
                    </a:lnTo>
                    <a:lnTo>
                      <a:pt x="124" y="146"/>
                    </a:lnTo>
                    <a:lnTo>
                      <a:pt x="118" y="160"/>
                    </a:lnTo>
                    <a:lnTo>
                      <a:pt x="112" y="170"/>
                    </a:lnTo>
                    <a:lnTo>
                      <a:pt x="104" y="178"/>
                    </a:lnTo>
                    <a:lnTo>
                      <a:pt x="96" y="185"/>
                    </a:lnTo>
                    <a:lnTo>
                      <a:pt x="87" y="190"/>
                    </a:lnTo>
                    <a:lnTo>
                      <a:pt x="79" y="193"/>
                    </a:lnTo>
                    <a:lnTo>
                      <a:pt x="70" y="195"/>
                    </a:lnTo>
                    <a:lnTo>
                      <a:pt x="63" y="197"/>
                    </a:lnTo>
                    <a:lnTo>
                      <a:pt x="56" y="197"/>
                    </a:lnTo>
                    <a:lnTo>
                      <a:pt x="50" y="197"/>
                    </a:lnTo>
                    <a:lnTo>
                      <a:pt x="47" y="197"/>
                    </a:lnTo>
                    <a:lnTo>
                      <a:pt x="45" y="197"/>
                    </a:lnTo>
                    <a:lnTo>
                      <a:pt x="25" y="178"/>
                    </a:lnTo>
                    <a:lnTo>
                      <a:pt x="10" y="159"/>
                    </a:lnTo>
                    <a:lnTo>
                      <a:pt x="3" y="140"/>
                    </a:lnTo>
                    <a:lnTo>
                      <a:pt x="0" y="122"/>
                    </a:lnTo>
                    <a:lnTo>
                      <a:pt x="3" y="104"/>
                    </a:lnTo>
                    <a:lnTo>
                      <a:pt x="10" y="87"/>
                    </a:lnTo>
                    <a:lnTo>
                      <a:pt x="19" y="71"/>
                    </a:lnTo>
                    <a:lnTo>
                      <a:pt x="30" y="56"/>
                    </a:lnTo>
                    <a:lnTo>
                      <a:pt x="43" y="42"/>
                    </a:lnTo>
                    <a:lnTo>
                      <a:pt x="56" y="30"/>
                    </a:lnTo>
                    <a:lnTo>
                      <a:pt x="69" y="20"/>
                    </a:lnTo>
                    <a:lnTo>
                      <a:pt x="80" y="12"/>
                    </a:lnTo>
                    <a:lnTo>
                      <a:pt x="89" y="5"/>
                    </a:lnTo>
                    <a:lnTo>
                      <a:pt x="95" y="2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1" name="Freeform 67">
                <a:extLst>
                  <a:ext uri="{FF2B5EF4-FFF2-40B4-BE49-F238E27FC236}">
                    <a16:creationId xmlns:a16="http://schemas.microsoft.com/office/drawing/2014/main" id="{AC310345-ED06-2FFA-BB69-D7067D30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5913" y="1931193"/>
                <a:ext cx="123825" cy="304800"/>
              </a:xfrm>
              <a:custGeom>
                <a:avLst/>
                <a:gdLst>
                  <a:gd name="T0" fmla="*/ 50 w 78"/>
                  <a:gd name="T1" fmla="*/ 0 h 192"/>
                  <a:gd name="T2" fmla="*/ 62 w 78"/>
                  <a:gd name="T3" fmla="*/ 33 h 192"/>
                  <a:gd name="T4" fmla="*/ 71 w 78"/>
                  <a:gd name="T5" fmla="*/ 63 h 192"/>
                  <a:gd name="T6" fmla="*/ 76 w 78"/>
                  <a:gd name="T7" fmla="*/ 89 h 192"/>
                  <a:gd name="T8" fmla="*/ 78 w 78"/>
                  <a:gd name="T9" fmla="*/ 111 h 192"/>
                  <a:gd name="T10" fmla="*/ 78 w 78"/>
                  <a:gd name="T11" fmla="*/ 129 h 192"/>
                  <a:gd name="T12" fmla="*/ 75 w 78"/>
                  <a:gd name="T13" fmla="*/ 145 h 192"/>
                  <a:gd name="T14" fmla="*/ 70 w 78"/>
                  <a:gd name="T15" fmla="*/ 158 h 192"/>
                  <a:gd name="T16" fmla="*/ 63 w 78"/>
                  <a:gd name="T17" fmla="*/ 167 h 192"/>
                  <a:gd name="T18" fmla="*/ 55 w 78"/>
                  <a:gd name="T19" fmla="*/ 175 h 192"/>
                  <a:gd name="T20" fmla="*/ 47 w 78"/>
                  <a:gd name="T21" fmla="*/ 181 h 192"/>
                  <a:gd name="T22" fmla="*/ 38 w 78"/>
                  <a:gd name="T23" fmla="*/ 186 h 192"/>
                  <a:gd name="T24" fmla="*/ 29 w 78"/>
                  <a:gd name="T25" fmla="*/ 189 h 192"/>
                  <a:gd name="T26" fmla="*/ 21 w 78"/>
                  <a:gd name="T27" fmla="*/ 190 h 192"/>
                  <a:gd name="T28" fmla="*/ 13 w 78"/>
                  <a:gd name="T29" fmla="*/ 191 h 192"/>
                  <a:gd name="T30" fmla="*/ 6 w 78"/>
                  <a:gd name="T31" fmla="*/ 192 h 192"/>
                  <a:gd name="T32" fmla="*/ 0 w 78"/>
                  <a:gd name="T33" fmla="*/ 192 h 192"/>
                  <a:gd name="T34" fmla="*/ 50 w 78"/>
                  <a:gd name="T3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192">
                    <a:moveTo>
                      <a:pt x="50" y="0"/>
                    </a:moveTo>
                    <a:lnTo>
                      <a:pt x="62" y="33"/>
                    </a:lnTo>
                    <a:lnTo>
                      <a:pt x="71" y="63"/>
                    </a:lnTo>
                    <a:lnTo>
                      <a:pt x="76" y="89"/>
                    </a:lnTo>
                    <a:lnTo>
                      <a:pt x="78" y="111"/>
                    </a:lnTo>
                    <a:lnTo>
                      <a:pt x="78" y="129"/>
                    </a:lnTo>
                    <a:lnTo>
                      <a:pt x="75" y="145"/>
                    </a:lnTo>
                    <a:lnTo>
                      <a:pt x="70" y="158"/>
                    </a:lnTo>
                    <a:lnTo>
                      <a:pt x="63" y="167"/>
                    </a:lnTo>
                    <a:lnTo>
                      <a:pt x="55" y="175"/>
                    </a:lnTo>
                    <a:lnTo>
                      <a:pt x="47" y="181"/>
                    </a:lnTo>
                    <a:lnTo>
                      <a:pt x="38" y="186"/>
                    </a:lnTo>
                    <a:lnTo>
                      <a:pt x="29" y="189"/>
                    </a:lnTo>
                    <a:lnTo>
                      <a:pt x="21" y="190"/>
                    </a:lnTo>
                    <a:lnTo>
                      <a:pt x="13" y="191"/>
                    </a:lnTo>
                    <a:lnTo>
                      <a:pt x="6" y="192"/>
                    </a:lnTo>
                    <a:lnTo>
                      <a:pt x="0" y="19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2" name="Freeform 68">
                <a:extLst>
                  <a:ext uri="{FF2B5EF4-FFF2-40B4-BE49-F238E27FC236}">
                    <a16:creationId xmlns:a16="http://schemas.microsoft.com/office/drawing/2014/main" id="{1E2EE565-B8A4-207F-2FA2-8453F843A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2576" y="3699668"/>
                <a:ext cx="211138" cy="130175"/>
              </a:xfrm>
              <a:custGeom>
                <a:avLst/>
                <a:gdLst>
                  <a:gd name="T0" fmla="*/ 92 w 133"/>
                  <a:gd name="T1" fmla="*/ 0 h 82"/>
                  <a:gd name="T2" fmla="*/ 103 w 133"/>
                  <a:gd name="T3" fmla="*/ 2 h 82"/>
                  <a:gd name="T4" fmla="*/ 111 w 133"/>
                  <a:gd name="T5" fmla="*/ 6 h 82"/>
                  <a:gd name="T6" fmla="*/ 118 w 133"/>
                  <a:gd name="T7" fmla="*/ 12 h 82"/>
                  <a:gd name="T8" fmla="*/ 123 w 133"/>
                  <a:gd name="T9" fmla="*/ 18 h 82"/>
                  <a:gd name="T10" fmla="*/ 127 w 133"/>
                  <a:gd name="T11" fmla="*/ 25 h 82"/>
                  <a:gd name="T12" fmla="*/ 130 w 133"/>
                  <a:gd name="T13" fmla="*/ 30 h 82"/>
                  <a:gd name="T14" fmla="*/ 131 w 133"/>
                  <a:gd name="T15" fmla="*/ 36 h 82"/>
                  <a:gd name="T16" fmla="*/ 133 w 133"/>
                  <a:gd name="T17" fmla="*/ 40 h 82"/>
                  <a:gd name="T18" fmla="*/ 133 w 133"/>
                  <a:gd name="T19" fmla="*/ 41 h 82"/>
                  <a:gd name="T20" fmla="*/ 122 w 133"/>
                  <a:gd name="T21" fmla="*/ 59 h 82"/>
                  <a:gd name="T22" fmla="*/ 112 w 133"/>
                  <a:gd name="T23" fmla="*/ 72 h 82"/>
                  <a:gd name="T24" fmla="*/ 99 w 133"/>
                  <a:gd name="T25" fmla="*/ 79 h 82"/>
                  <a:gd name="T26" fmla="*/ 85 w 133"/>
                  <a:gd name="T27" fmla="*/ 82 h 82"/>
                  <a:gd name="T28" fmla="*/ 71 w 133"/>
                  <a:gd name="T29" fmla="*/ 82 h 82"/>
                  <a:gd name="T30" fmla="*/ 59 w 133"/>
                  <a:gd name="T31" fmla="*/ 79 h 82"/>
                  <a:gd name="T32" fmla="*/ 45 w 133"/>
                  <a:gd name="T33" fmla="*/ 73 h 82"/>
                  <a:gd name="T34" fmla="*/ 33 w 133"/>
                  <a:gd name="T35" fmla="*/ 66 h 82"/>
                  <a:gd name="T36" fmla="*/ 22 w 133"/>
                  <a:gd name="T37" fmla="*/ 59 h 82"/>
                  <a:gd name="T38" fmla="*/ 12 w 133"/>
                  <a:gd name="T39" fmla="*/ 52 h 82"/>
                  <a:gd name="T40" fmla="*/ 6 w 133"/>
                  <a:gd name="T41" fmla="*/ 47 h 82"/>
                  <a:gd name="T42" fmla="*/ 1 w 133"/>
                  <a:gd name="T43" fmla="*/ 42 h 82"/>
                  <a:gd name="T44" fmla="*/ 0 w 133"/>
                  <a:gd name="T45" fmla="*/ 41 h 82"/>
                  <a:gd name="T46" fmla="*/ 24 w 133"/>
                  <a:gd name="T47" fmla="*/ 24 h 82"/>
                  <a:gd name="T48" fmla="*/ 45 w 133"/>
                  <a:gd name="T49" fmla="*/ 12 h 82"/>
                  <a:gd name="T50" fmla="*/ 63 w 133"/>
                  <a:gd name="T51" fmla="*/ 4 h 82"/>
                  <a:gd name="T52" fmla="*/ 78 w 133"/>
                  <a:gd name="T53" fmla="*/ 0 h 82"/>
                  <a:gd name="T54" fmla="*/ 92 w 133"/>
                  <a:gd name="T5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3" h="82">
                    <a:moveTo>
                      <a:pt x="92" y="0"/>
                    </a:moveTo>
                    <a:lnTo>
                      <a:pt x="103" y="2"/>
                    </a:lnTo>
                    <a:lnTo>
                      <a:pt x="111" y="6"/>
                    </a:lnTo>
                    <a:lnTo>
                      <a:pt x="118" y="12"/>
                    </a:lnTo>
                    <a:lnTo>
                      <a:pt x="123" y="18"/>
                    </a:lnTo>
                    <a:lnTo>
                      <a:pt x="127" y="25"/>
                    </a:lnTo>
                    <a:lnTo>
                      <a:pt x="130" y="30"/>
                    </a:lnTo>
                    <a:lnTo>
                      <a:pt x="131" y="36"/>
                    </a:lnTo>
                    <a:lnTo>
                      <a:pt x="133" y="40"/>
                    </a:lnTo>
                    <a:lnTo>
                      <a:pt x="133" y="41"/>
                    </a:lnTo>
                    <a:lnTo>
                      <a:pt x="122" y="59"/>
                    </a:lnTo>
                    <a:lnTo>
                      <a:pt x="112" y="72"/>
                    </a:lnTo>
                    <a:lnTo>
                      <a:pt x="99" y="79"/>
                    </a:lnTo>
                    <a:lnTo>
                      <a:pt x="85" y="82"/>
                    </a:lnTo>
                    <a:lnTo>
                      <a:pt x="71" y="82"/>
                    </a:lnTo>
                    <a:lnTo>
                      <a:pt x="59" y="79"/>
                    </a:lnTo>
                    <a:lnTo>
                      <a:pt x="45" y="73"/>
                    </a:lnTo>
                    <a:lnTo>
                      <a:pt x="33" y="66"/>
                    </a:lnTo>
                    <a:lnTo>
                      <a:pt x="22" y="59"/>
                    </a:lnTo>
                    <a:lnTo>
                      <a:pt x="12" y="52"/>
                    </a:lnTo>
                    <a:lnTo>
                      <a:pt x="6" y="47"/>
                    </a:lnTo>
                    <a:lnTo>
                      <a:pt x="1" y="4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45" y="12"/>
                    </a:lnTo>
                    <a:lnTo>
                      <a:pt x="63" y="4"/>
                    </a:lnTo>
                    <a:lnTo>
                      <a:pt x="78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3" name="Freeform 69">
                <a:extLst>
                  <a:ext uri="{FF2B5EF4-FFF2-40B4-BE49-F238E27FC236}">
                    <a16:creationId xmlns:a16="http://schemas.microsoft.com/office/drawing/2014/main" id="{E9E0B5F2-FCF9-C0AD-440D-5A10FC126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4163" y="3698081"/>
                <a:ext cx="206375" cy="65088"/>
              </a:xfrm>
              <a:custGeom>
                <a:avLst/>
                <a:gdLst>
                  <a:gd name="T0" fmla="*/ 89 w 130"/>
                  <a:gd name="T1" fmla="*/ 0 h 41"/>
                  <a:gd name="T2" fmla="*/ 99 w 130"/>
                  <a:gd name="T3" fmla="*/ 1 h 41"/>
                  <a:gd name="T4" fmla="*/ 107 w 130"/>
                  <a:gd name="T5" fmla="*/ 6 h 41"/>
                  <a:gd name="T6" fmla="*/ 114 w 130"/>
                  <a:gd name="T7" fmla="*/ 11 h 41"/>
                  <a:gd name="T8" fmla="*/ 120 w 130"/>
                  <a:gd name="T9" fmla="*/ 16 h 41"/>
                  <a:gd name="T10" fmla="*/ 123 w 130"/>
                  <a:gd name="T11" fmla="*/ 23 h 41"/>
                  <a:gd name="T12" fmla="*/ 127 w 130"/>
                  <a:gd name="T13" fmla="*/ 29 h 41"/>
                  <a:gd name="T14" fmla="*/ 129 w 130"/>
                  <a:gd name="T15" fmla="*/ 35 h 41"/>
                  <a:gd name="T16" fmla="*/ 130 w 130"/>
                  <a:gd name="T17" fmla="*/ 40 h 41"/>
                  <a:gd name="T18" fmla="*/ 0 w 130"/>
                  <a:gd name="T19" fmla="*/ 41 h 41"/>
                  <a:gd name="T20" fmla="*/ 23 w 130"/>
                  <a:gd name="T21" fmla="*/ 25 h 41"/>
                  <a:gd name="T22" fmla="*/ 44 w 130"/>
                  <a:gd name="T23" fmla="*/ 12 h 41"/>
                  <a:gd name="T24" fmla="*/ 61 w 130"/>
                  <a:gd name="T25" fmla="*/ 5 h 41"/>
                  <a:gd name="T26" fmla="*/ 76 w 130"/>
                  <a:gd name="T27" fmla="*/ 1 h 41"/>
                  <a:gd name="T28" fmla="*/ 89 w 130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41">
                    <a:moveTo>
                      <a:pt x="89" y="0"/>
                    </a:moveTo>
                    <a:lnTo>
                      <a:pt x="99" y="1"/>
                    </a:lnTo>
                    <a:lnTo>
                      <a:pt x="107" y="6"/>
                    </a:lnTo>
                    <a:lnTo>
                      <a:pt x="114" y="11"/>
                    </a:lnTo>
                    <a:lnTo>
                      <a:pt x="120" y="16"/>
                    </a:lnTo>
                    <a:lnTo>
                      <a:pt x="123" y="23"/>
                    </a:lnTo>
                    <a:lnTo>
                      <a:pt x="127" y="29"/>
                    </a:lnTo>
                    <a:lnTo>
                      <a:pt x="129" y="35"/>
                    </a:lnTo>
                    <a:lnTo>
                      <a:pt x="130" y="40"/>
                    </a:lnTo>
                    <a:lnTo>
                      <a:pt x="0" y="41"/>
                    </a:lnTo>
                    <a:lnTo>
                      <a:pt x="23" y="25"/>
                    </a:lnTo>
                    <a:lnTo>
                      <a:pt x="44" y="12"/>
                    </a:lnTo>
                    <a:lnTo>
                      <a:pt x="61" y="5"/>
                    </a:lnTo>
                    <a:lnTo>
                      <a:pt x="76" y="1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4" name="Freeform 70">
                <a:extLst>
                  <a:ext uri="{FF2B5EF4-FFF2-40B4-BE49-F238E27FC236}">
                    <a16:creationId xmlns:a16="http://schemas.microsoft.com/office/drawing/2014/main" id="{79218783-07D2-8A00-BD2B-0A778626E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7751" y="3029743"/>
                <a:ext cx="203200" cy="131763"/>
              </a:xfrm>
              <a:custGeom>
                <a:avLst/>
                <a:gdLst>
                  <a:gd name="T0" fmla="*/ 46 w 128"/>
                  <a:gd name="T1" fmla="*/ 0 h 83"/>
                  <a:gd name="T2" fmla="*/ 61 w 128"/>
                  <a:gd name="T3" fmla="*/ 2 h 83"/>
                  <a:gd name="T4" fmla="*/ 75 w 128"/>
                  <a:gd name="T5" fmla="*/ 8 h 83"/>
                  <a:gd name="T6" fmla="*/ 87 w 128"/>
                  <a:gd name="T7" fmla="*/ 16 h 83"/>
                  <a:gd name="T8" fmla="*/ 98 w 128"/>
                  <a:gd name="T9" fmla="*/ 27 h 83"/>
                  <a:gd name="T10" fmla="*/ 108 w 128"/>
                  <a:gd name="T11" fmla="*/ 37 h 83"/>
                  <a:gd name="T12" fmla="*/ 116 w 128"/>
                  <a:gd name="T13" fmla="*/ 47 h 83"/>
                  <a:gd name="T14" fmla="*/ 122 w 128"/>
                  <a:gd name="T15" fmla="*/ 57 h 83"/>
                  <a:gd name="T16" fmla="*/ 127 w 128"/>
                  <a:gd name="T17" fmla="*/ 62 h 83"/>
                  <a:gd name="T18" fmla="*/ 128 w 128"/>
                  <a:gd name="T19" fmla="*/ 65 h 83"/>
                  <a:gd name="T20" fmla="*/ 100 w 128"/>
                  <a:gd name="T21" fmla="*/ 75 h 83"/>
                  <a:gd name="T22" fmla="*/ 76 w 128"/>
                  <a:gd name="T23" fmla="*/ 81 h 83"/>
                  <a:gd name="T24" fmla="*/ 57 w 128"/>
                  <a:gd name="T25" fmla="*/ 83 h 83"/>
                  <a:gd name="T26" fmla="*/ 41 w 128"/>
                  <a:gd name="T27" fmla="*/ 82 h 83"/>
                  <a:gd name="T28" fmla="*/ 29 w 128"/>
                  <a:gd name="T29" fmla="*/ 80 h 83"/>
                  <a:gd name="T30" fmla="*/ 18 w 128"/>
                  <a:gd name="T31" fmla="*/ 74 h 83"/>
                  <a:gd name="T32" fmla="*/ 11 w 128"/>
                  <a:gd name="T33" fmla="*/ 68 h 83"/>
                  <a:gd name="T34" fmla="*/ 5 w 128"/>
                  <a:gd name="T35" fmla="*/ 61 h 83"/>
                  <a:gd name="T36" fmla="*/ 2 w 128"/>
                  <a:gd name="T37" fmla="*/ 53 h 83"/>
                  <a:gd name="T38" fmla="*/ 1 w 128"/>
                  <a:gd name="T39" fmla="*/ 46 h 83"/>
                  <a:gd name="T40" fmla="*/ 0 w 128"/>
                  <a:gd name="T41" fmla="*/ 39 h 83"/>
                  <a:gd name="T42" fmla="*/ 0 w 128"/>
                  <a:gd name="T43" fmla="*/ 35 h 83"/>
                  <a:gd name="T44" fmla="*/ 0 w 128"/>
                  <a:gd name="T45" fmla="*/ 31 h 83"/>
                  <a:gd name="T46" fmla="*/ 0 w 128"/>
                  <a:gd name="T47" fmla="*/ 29 h 83"/>
                  <a:gd name="T48" fmla="*/ 15 w 128"/>
                  <a:gd name="T49" fmla="*/ 13 h 83"/>
                  <a:gd name="T50" fmla="*/ 31 w 128"/>
                  <a:gd name="T51" fmla="*/ 4 h 83"/>
                  <a:gd name="T52" fmla="*/ 46 w 128"/>
                  <a:gd name="T5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8" h="83">
                    <a:moveTo>
                      <a:pt x="46" y="0"/>
                    </a:moveTo>
                    <a:lnTo>
                      <a:pt x="61" y="2"/>
                    </a:lnTo>
                    <a:lnTo>
                      <a:pt x="75" y="8"/>
                    </a:lnTo>
                    <a:lnTo>
                      <a:pt x="87" y="16"/>
                    </a:lnTo>
                    <a:lnTo>
                      <a:pt x="98" y="27"/>
                    </a:lnTo>
                    <a:lnTo>
                      <a:pt x="108" y="37"/>
                    </a:lnTo>
                    <a:lnTo>
                      <a:pt x="116" y="47"/>
                    </a:lnTo>
                    <a:lnTo>
                      <a:pt x="122" y="57"/>
                    </a:lnTo>
                    <a:lnTo>
                      <a:pt x="127" y="62"/>
                    </a:lnTo>
                    <a:lnTo>
                      <a:pt x="128" y="65"/>
                    </a:lnTo>
                    <a:lnTo>
                      <a:pt x="100" y="75"/>
                    </a:lnTo>
                    <a:lnTo>
                      <a:pt x="76" y="81"/>
                    </a:lnTo>
                    <a:lnTo>
                      <a:pt x="57" y="83"/>
                    </a:lnTo>
                    <a:lnTo>
                      <a:pt x="41" y="82"/>
                    </a:lnTo>
                    <a:lnTo>
                      <a:pt x="29" y="80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5" y="13"/>
                    </a:lnTo>
                    <a:lnTo>
                      <a:pt x="31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4B2FE8CC-716A-1C85-3ABA-C165A3E43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7751" y="3080543"/>
                <a:ext cx="201613" cy="80963"/>
              </a:xfrm>
              <a:custGeom>
                <a:avLst/>
                <a:gdLst>
                  <a:gd name="T0" fmla="*/ 0 w 127"/>
                  <a:gd name="T1" fmla="*/ 0 h 51"/>
                  <a:gd name="T2" fmla="*/ 127 w 127"/>
                  <a:gd name="T3" fmla="*/ 33 h 51"/>
                  <a:gd name="T4" fmla="*/ 99 w 127"/>
                  <a:gd name="T5" fmla="*/ 43 h 51"/>
                  <a:gd name="T6" fmla="*/ 76 w 127"/>
                  <a:gd name="T7" fmla="*/ 49 h 51"/>
                  <a:gd name="T8" fmla="*/ 57 w 127"/>
                  <a:gd name="T9" fmla="*/ 51 h 51"/>
                  <a:gd name="T10" fmla="*/ 42 w 127"/>
                  <a:gd name="T11" fmla="*/ 51 h 51"/>
                  <a:gd name="T12" fmla="*/ 30 w 127"/>
                  <a:gd name="T13" fmla="*/ 49 h 51"/>
                  <a:gd name="T14" fmla="*/ 20 w 127"/>
                  <a:gd name="T15" fmla="*/ 44 h 51"/>
                  <a:gd name="T16" fmla="*/ 14 w 127"/>
                  <a:gd name="T17" fmla="*/ 39 h 51"/>
                  <a:gd name="T18" fmla="*/ 8 w 127"/>
                  <a:gd name="T19" fmla="*/ 32 h 51"/>
                  <a:gd name="T20" fmla="*/ 4 w 127"/>
                  <a:gd name="T21" fmla="*/ 25 h 51"/>
                  <a:gd name="T22" fmla="*/ 2 w 127"/>
                  <a:gd name="T23" fmla="*/ 17 h 51"/>
                  <a:gd name="T24" fmla="*/ 1 w 127"/>
                  <a:gd name="T25" fmla="*/ 11 h 51"/>
                  <a:gd name="T26" fmla="*/ 1 w 127"/>
                  <a:gd name="T27" fmla="*/ 4 h 51"/>
                  <a:gd name="T28" fmla="*/ 0 w 127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51">
                    <a:moveTo>
                      <a:pt x="0" y="0"/>
                    </a:moveTo>
                    <a:lnTo>
                      <a:pt x="127" y="33"/>
                    </a:lnTo>
                    <a:lnTo>
                      <a:pt x="99" y="43"/>
                    </a:lnTo>
                    <a:lnTo>
                      <a:pt x="76" y="49"/>
                    </a:lnTo>
                    <a:lnTo>
                      <a:pt x="57" y="51"/>
                    </a:lnTo>
                    <a:lnTo>
                      <a:pt x="42" y="51"/>
                    </a:lnTo>
                    <a:lnTo>
                      <a:pt x="30" y="49"/>
                    </a:lnTo>
                    <a:lnTo>
                      <a:pt x="20" y="44"/>
                    </a:lnTo>
                    <a:lnTo>
                      <a:pt x="14" y="39"/>
                    </a:lnTo>
                    <a:lnTo>
                      <a:pt x="8" y="32"/>
                    </a:lnTo>
                    <a:lnTo>
                      <a:pt x="4" y="25"/>
                    </a:lnTo>
                    <a:lnTo>
                      <a:pt x="2" y="17"/>
                    </a:lnTo>
                    <a:lnTo>
                      <a:pt x="1" y="11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565EC33A-0006-B776-5BCD-CDD15E3C0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8613" y="2307431"/>
                <a:ext cx="330200" cy="319088"/>
              </a:xfrm>
              <a:custGeom>
                <a:avLst/>
                <a:gdLst>
                  <a:gd name="T0" fmla="*/ 208 w 208"/>
                  <a:gd name="T1" fmla="*/ 0 h 201"/>
                  <a:gd name="T2" fmla="*/ 201 w 208"/>
                  <a:gd name="T3" fmla="*/ 42 h 201"/>
                  <a:gd name="T4" fmla="*/ 192 w 208"/>
                  <a:gd name="T5" fmla="*/ 77 h 201"/>
                  <a:gd name="T6" fmla="*/ 180 w 208"/>
                  <a:gd name="T7" fmla="*/ 107 h 201"/>
                  <a:gd name="T8" fmla="*/ 167 w 208"/>
                  <a:gd name="T9" fmla="*/ 131 h 201"/>
                  <a:gd name="T10" fmla="*/ 152 w 208"/>
                  <a:gd name="T11" fmla="*/ 150 h 201"/>
                  <a:gd name="T12" fmla="*/ 137 w 208"/>
                  <a:gd name="T13" fmla="*/ 167 h 201"/>
                  <a:gd name="T14" fmla="*/ 121 w 208"/>
                  <a:gd name="T15" fmla="*/ 179 h 201"/>
                  <a:gd name="T16" fmla="*/ 105 w 208"/>
                  <a:gd name="T17" fmla="*/ 189 h 201"/>
                  <a:gd name="T18" fmla="*/ 90 w 208"/>
                  <a:gd name="T19" fmla="*/ 195 h 201"/>
                  <a:gd name="T20" fmla="*/ 74 w 208"/>
                  <a:gd name="T21" fmla="*/ 199 h 201"/>
                  <a:gd name="T22" fmla="*/ 60 w 208"/>
                  <a:gd name="T23" fmla="*/ 201 h 201"/>
                  <a:gd name="T24" fmla="*/ 46 w 208"/>
                  <a:gd name="T25" fmla="*/ 201 h 201"/>
                  <a:gd name="T26" fmla="*/ 35 w 208"/>
                  <a:gd name="T27" fmla="*/ 201 h 201"/>
                  <a:gd name="T28" fmla="*/ 24 w 208"/>
                  <a:gd name="T29" fmla="*/ 200 h 201"/>
                  <a:gd name="T30" fmla="*/ 17 w 208"/>
                  <a:gd name="T31" fmla="*/ 199 h 201"/>
                  <a:gd name="T32" fmla="*/ 13 w 208"/>
                  <a:gd name="T33" fmla="*/ 198 h 201"/>
                  <a:gd name="T34" fmla="*/ 10 w 208"/>
                  <a:gd name="T35" fmla="*/ 197 h 201"/>
                  <a:gd name="T36" fmla="*/ 2 w 208"/>
                  <a:gd name="T37" fmla="*/ 172 h 201"/>
                  <a:gd name="T38" fmla="*/ 0 w 208"/>
                  <a:gd name="T39" fmla="*/ 149 h 201"/>
                  <a:gd name="T40" fmla="*/ 1 w 208"/>
                  <a:gd name="T41" fmla="*/ 129 h 201"/>
                  <a:gd name="T42" fmla="*/ 8 w 208"/>
                  <a:gd name="T43" fmla="*/ 110 h 201"/>
                  <a:gd name="T44" fmla="*/ 18 w 208"/>
                  <a:gd name="T45" fmla="*/ 93 h 201"/>
                  <a:gd name="T46" fmla="*/ 31 w 208"/>
                  <a:gd name="T47" fmla="*/ 77 h 201"/>
                  <a:gd name="T48" fmla="*/ 47 w 208"/>
                  <a:gd name="T49" fmla="*/ 64 h 201"/>
                  <a:gd name="T50" fmla="*/ 65 w 208"/>
                  <a:gd name="T51" fmla="*/ 51 h 201"/>
                  <a:gd name="T52" fmla="*/ 83 w 208"/>
                  <a:gd name="T53" fmla="*/ 41 h 201"/>
                  <a:gd name="T54" fmla="*/ 103 w 208"/>
                  <a:gd name="T55" fmla="*/ 32 h 201"/>
                  <a:gd name="T56" fmla="*/ 122 w 208"/>
                  <a:gd name="T57" fmla="*/ 24 h 201"/>
                  <a:gd name="T58" fmla="*/ 141 w 208"/>
                  <a:gd name="T59" fmla="*/ 17 h 201"/>
                  <a:gd name="T60" fmla="*/ 158 w 208"/>
                  <a:gd name="T61" fmla="*/ 12 h 201"/>
                  <a:gd name="T62" fmla="*/ 174 w 208"/>
                  <a:gd name="T63" fmla="*/ 7 h 201"/>
                  <a:gd name="T64" fmla="*/ 188 w 208"/>
                  <a:gd name="T65" fmla="*/ 4 h 201"/>
                  <a:gd name="T66" fmla="*/ 199 w 208"/>
                  <a:gd name="T67" fmla="*/ 3 h 201"/>
                  <a:gd name="T68" fmla="*/ 206 w 208"/>
                  <a:gd name="T69" fmla="*/ 0 h 201"/>
                  <a:gd name="T70" fmla="*/ 208 w 208"/>
                  <a:gd name="T7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8" h="201">
                    <a:moveTo>
                      <a:pt x="208" y="0"/>
                    </a:moveTo>
                    <a:lnTo>
                      <a:pt x="201" y="42"/>
                    </a:lnTo>
                    <a:lnTo>
                      <a:pt x="192" y="77"/>
                    </a:lnTo>
                    <a:lnTo>
                      <a:pt x="180" y="107"/>
                    </a:lnTo>
                    <a:lnTo>
                      <a:pt x="167" y="131"/>
                    </a:lnTo>
                    <a:lnTo>
                      <a:pt x="152" y="150"/>
                    </a:lnTo>
                    <a:lnTo>
                      <a:pt x="137" y="167"/>
                    </a:lnTo>
                    <a:lnTo>
                      <a:pt x="121" y="179"/>
                    </a:lnTo>
                    <a:lnTo>
                      <a:pt x="105" y="189"/>
                    </a:lnTo>
                    <a:lnTo>
                      <a:pt x="90" y="195"/>
                    </a:lnTo>
                    <a:lnTo>
                      <a:pt x="74" y="199"/>
                    </a:lnTo>
                    <a:lnTo>
                      <a:pt x="60" y="201"/>
                    </a:lnTo>
                    <a:lnTo>
                      <a:pt x="46" y="201"/>
                    </a:lnTo>
                    <a:lnTo>
                      <a:pt x="35" y="201"/>
                    </a:lnTo>
                    <a:lnTo>
                      <a:pt x="24" y="200"/>
                    </a:lnTo>
                    <a:lnTo>
                      <a:pt x="17" y="199"/>
                    </a:lnTo>
                    <a:lnTo>
                      <a:pt x="13" y="198"/>
                    </a:lnTo>
                    <a:lnTo>
                      <a:pt x="10" y="197"/>
                    </a:lnTo>
                    <a:lnTo>
                      <a:pt x="2" y="172"/>
                    </a:lnTo>
                    <a:lnTo>
                      <a:pt x="0" y="149"/>
                    </a:lnTo>
                    <a:lnTo>
                      <a:pt x="1" y="129"/>
                    </a:lnTo>
                    <a:lnTo>
                      <a:pt x="8" y="110"/>
                    </a:lnTo>
                    <a:lnTo>
                      <a:pt x="18" y="93"/>
                    </a:lnTo>
                    <a:lnTo>
                      <a:pt x="31" y="77"/>
                    </a:lnTo>
                    <a:lnTo>
                      <a:pt x="47" y="64"/>
                    </a:lnTo>
                    <a:lnTo>
                      <a:pt x="65" y="51"/>
                    </a:lnTo>
                    <a:lnTo>
                      <a:pt x="83" y="41"/>
                    </a:lnTo>
                    <a:lnTo>
                      <a:pt x="103" y="32"/>
                    </a:lnTo>
                    <a:lnTo>
                      <a:pt x="122" y="24"/>
                    </a:lnTo>
                    <a:lnTo>
                      <a:pt x="141" y="17"/>
                    </a:lnTo>
                    <a:lnTo>
                      <a:pt x="158" y="12"/>
                    </a:lnTo>
                    <a:lnTo>
                      <a:pt x="174" y="7"/>
                    </a:lnTo>
                    <a:lnTo>
                      <a:pt x="188" y="4"/>
                    </a:lnTo>
                    <a:lnTo>
                      <a:pt x="199" y="3"/>
                    </a:lnTo>
                    <a:lnTo>
                      <a:pt x="206" y="0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6C9E2A9E-9F6E-5DAC-E69D-3E3E1659D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2426" y="2313781"/>
                <a:ext cx="304800" cy="317500"/>
              </a:xfrm>
              <a:custGeom>
                <a:avLst/>
                <a:gdLst>
                  <a:gd name="T0" fmla="*/ 192 w 192"/>
                  <a:gd name="T1" fmla="*/ 0 h 200"/>
                  <a:gd name="T2" fmla="*/ 185 w 192"/>
                  <a:gd name="T3" fmla="*/ 39 h 200"/>
                  <a:gd name="T4" fmla="*/ 177 w 192"/>
                  <a:gd name="T5" fmla="*/ 73 h 200"/>
                  <a:gd name="T6" fmla="*/ 165 w 192"/>
                  <a:gd name="T7" fmla="*/ 101 h 200"/>
                  <a:gd name="T8" fmla="*/ 154 w 192"/>
                  <a:gd name="T9" fmla="*/ 126 h 200"/>
                  <a:gd name="T10" fmla="*/ 140 w 192"/>
                  <a:gd name="T11" fmla="*/ 146 h 200"/>
                  <a:gd name="T12" fmla="*/ 125 w 192"/>
                  <a:gd name="T13" fmla="*/ 163 h 200"/>
                  <a:gd name="T14" fmla="*/ 110 w 192"/>
                  <a:gd name="T15" fmla="*/ 175 h 200"/>
                  <a:gd name="T16" fmla="*/ 95 w 192"/>
                  <a:gd name="T17" fmla="*/ 185 h 200"/>
                  <a:gd name="T18" fmla="*/ 79 w 192"/>
                  <a:gd name="T19" fmla="*/ 191 h 200"/>
                  <a:gd name="T20" fmla="*/ 63 w 192"/>
                  <a:gd name="T21" fmla="*/ 196 h 200"/>
                  <a:gd name="T22" fmla="*/ 50 w 192"/>
                  <a:gd name="T23" fmla="*/ 198 h 200"/>
                  <a:gd name="T24" fmla="*/ 36 w 192"/>
                  <a:gd name="T25" fmla="*/ 200 h 200"/>
                  <a:gd name="T26" fmla="*/ 24 w 192"/>
                  <a:gd name="T27" fmla="*/ 200 h 200"/>
                  <a:gd name="T28" fmla="*/ 14 w 192"/>
                  <a:gd name="T29" fmla="*/ 198 h 200"/>
                  <a:gd name="T30" fmla="*/ 6 w 192"/>
                  <a:gd name="T31" fmla="*/ 196 h 200"/>
                  <a:gd name="T32" fmla="*/ 0 w 192"/>
                  <a:gd name="T33" fmla="*/ 195 h 200"/>
                  <a:gd name="T34" fmla="*/ 192 w 192"/>
                  <a:gd name="T35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200">
                    <a:moveTo>
                      <a:pt x="192" y="0"/>
                    </a:moveTo>
                    <a:lnTo>
                      <a:pt x="185" y="39"/>
                    </a:lnTo>
                    <a:lnTo>
                      <a:pt x="177" y="73"/>
                    </a:lnTo>
                    <a:lnTo>
                      <a:pt x="165" y="101"/>
                    </a:lnTo>
                    <a:lnTo>
                      <a:pt x="154" y="126"/>
                    </a:lnTo>
                    <a:lnTo>
                      <a:pt x="140" y="146"/>
                    </a:lnTo>
                    <a:lnTo>
                      <a:pt x="125" y="163"/>
                    </a:lnTo>
                    <a:lnTo>
                      <a:pt x="110" y="175"/>
                    </a:lnTo>
                    <a:lnTo>
                      <a:pt x="95" y="185"/>
                    </a:lnTo>
                    <a:lnTo>
                      <a:pt x="79" y="191"/>
                    </a:lnTo>
                    <a:lnTo>
                      <a:pt x="63" y="196"/>
                    </a:lnTo>
                    <a:lnTo>
                      <a:pt x="50" y="198"/>
                    </a:lnTo>
                    <a:lnTo>
                      <a:pt x="36" y="200"/>
                    </a:lnTo>
                    <a:lnTo>
                      <a:pt x="24" y="200"/>
                    </a:lnTo>
                    <a:lnTo>
                      <a:pt x="14" y="198"/>
                    </a:lnTo>
                    <a:lnTo>
                      <a:pt x="6" y="196"/>
                    </a:lnTo>
                    <a:lnTo>
                      <a:pt x="0" y="195"/>
                    </a:lnTo>
                    <a:lnTo>
                      <a:pt x="1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D2A9EA7B-69D5-1A0B-AE68-93CCA880B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913" y="3779043"/>
                <a:ext cx="225425" cy="438150"/>
              </a:xfrm>
              <a:custGeom>
                <a:avLst/>
                <a:gdLst>
                  <a:gd name="T0" fmla="*/ 91 w 142"/>
                  <a:gd name="T1" fmla="*/ 0 h 276"/>
                  <a:gd name="T2" fmla="*/ 111 w 142"/>
                  <a:gd name="T3" fmla="*/ 35 h 276"/>
                  <a:gd name="T4" fmla="*/ 125 w 142"/>
                  <a:gd name="T5" fmla="*/ 66 h 276"/>
                  <a:gd name="T6" fmla="*/ 134 w 142"/>
                  <a:gd name="T7" fmla="*/ 95 h 276"/>
                  <a:gd name="T8" fmla="*/ 140 w 142"/>
                  <a:gd name="T9" fmla="*/ 121 h 276"/>
                  <a:gd name="T10" fmla="*/ 142 w 142"/>
                  <a:gd name="T11" fmla="*/ 145 h 276"/>
                  <a:gd name="T12" fmla="*/ 141 w 142"/>
                  <a:gd name="T13" fmla="*/ 166 h 276"/>
                  <a:gd name="T14" fmla="*/ 137 w 142"/>
                  <a:gd name="T15" fmla="*/ 186 h 276"/>
                  <a:gd name="T16" fmla="*/ 130 w 142"/>
                  <a:gd name="T17" fmla="*/ 203 h 276"/>
                  <a:gd name="T18" fmla="*/ 123 w 142"/>
                  <a:gd name="T19" fmla="*/ 218 h 276"/>
                  <a:gd name="T20" fmla="*/ 115 w 142"/>
                  <a:gd name="T21" fmla="*/ 231 h 276"/>
                  <a:gd name="T22" fmla="*/ 105 w 142"/>
                  <a:gd name="T23" fmla="*/ 242 h 276"/>
                  <a:gd name="T24" fmla="*/ 96 w 142"/>
                  <a:gd name="T25" fmla="*/ 252 h 276"/>
                  <a:gd name="T26" fmla="*/ 86 w 142"/>
                  <a:gd name="T27" fmla="*/ 260 h 276"/>
                  <a:gd name="T28" fmla="*/ 77 w 142"/>
                  <a:gd name="T29" fmla="*/ 265 h 276"/>
                  <a:gd name="T30" fmla="*/ 70 w 142"/>
                  <a:gd name="T31" fmla="*/ 270 h 276"/>
                  <a:gd name="T32" fmla="*/ 63 w 142"/>
                  <a:gd name="T33" fmla="*/ 274 h 276"/>
                  <a:gd name="T34" fmla="*/ 60 w 142"/>
                  <a:gd name="T35" fmla="*/ 275 h 276"/>
                  <a:gd name="T36" fmla="*/ 59 w 142"/>
                  <a:gd name="T37" fmla="*/ 276 h 276"/>
                  <a:gd name="T38" fmla="*/ 37 w 142"/>
                  <a:gd name="T39" fmla="*/ 261 h 276"/>
                  <a:gd name="T40" fmla="*/ 19 w 142"/>
                  <a:gd name="T41" fmla="*/ 246 h 276"/>
                  <a:gd name="T42" fmla="*/ 9 w 142"/>
                  <a:gd name="T43" fmla="*/ 227 h 276"/>
                  <a:gd name="T44" fmla="*/ 2 w 142"/>
                  <a:gd name="T45" fmla="*/ 209 h 276"/>
                  <a:gd name="T46" fmla="*/ 0 w 142"/>
                  <a:gd name="T47" fmla="*/ 189 h 276"/>
                  <a:gd name="T48" fmla="*/ 0 w 142"/>
                  <a:gd name="T49" fmla="*/ 169 h 276"/>
                  <a:gd name="T50" fmla="*/ 4 w 142"/>
                  <a:gd name="T51" fmla="*/ 149 h 276"/>
                  <a:gd name="T52" fmla="*/ 10 w 142"/>
                  <a:gd name="T53" fmla="*/ 128 h 276"/>
                  <a:gd name="T54" fmla="*/ 18 w 142"/>
                  <a:gd name="T55" fmla="*/ 109 h 276"/>
                  <a:gd name="T56" fmla="*/ 28 w 142"/>
                  <a:gd name="T57" fmla="*/ 89 h 276"/>
                  <a:gd name="T58" fmla="*/ 38 w 142"/>
                  <a:gd name="T59" fmla="*/ 70 h 276"/>
                  <a:gd name="T60" fmla="*/ 49 w 142"/>
                  <a:gd name="T61" fmla="*/ 54 h 276"/>
                  <a:gd name="T62" fmla="*/ 60 w 142"/>
                  <a:gd name="T63" fmla="*/ 38 h 276"/>
                  <a:gd name="T64" fmla="*/ 70 w 142"/>
                  <a:gd name="T65" fmla="*/ 25 h 276"/>
                  <a:gd name="T66" fmla="*/ 78 w 142"/>
                  <a:gd name="T67" fmla="*/ 15 h 276"/>
                  <a:gd name="T68" fmla="*/ 85 w 142"/>
                  <a:gd name="T69" fmla="*/ 7 h 276"/>
                  <a:gd name="T70" fmla="*/ 90 w 142"/>
                  <a:gd name="T71" fmla="*/ 1 h 276"/>
                  <a:gd name="T72" fmla="*/ 91 w 142"/>
                  <a:gd name="T7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276">
                    <a:moveTo>
                      <a:pt x="91" y="0"/>
                    </a:moveTo>
                    <a:lnTo>
                      <a:pt x="111" y="35"/>
                    </a:lnTo>
                    <a:lnTo>
                      <a:pt x="125" y="66"/>
                    </a:lnTo>
                    <a:lnTo>
                      <a:pt x="134" y="95"/>
                    </a:lnTo>
                    <a:lnTo>
                      <a:pt x="140" y="121"/>
                    </a:lnTo>
                    <a:lnTo>
                      <a:pt x="142" y="145"/>
                    </a:lnTo>
                    <a:lnTo>
                      <a:pt x="141" y="166"/>
                    </a:lnTo>
                    <a:lnTo>
                      <a:pt x="137" y="186"/>
                    </a:lnTo>
                    <a:lnTo>
                      <a:pt x="130" y="203"/>
                    </a:lnTo>
                    <a:lnTo>
                      <a:pt x="123" y="218"/>
                    </a:lnTo>
                    <a:lnTo>
                      <a:pt x="115" y="231"/>
                    </a:lnTo>
                    <a:lnTo>
                      <a:pt x="105" y="242"/>
                    </a:lnTo>
                    <a:lnTo>
                      <a:pt x="96" y="252"/>
                    </a:lnTo>
                    <a:lnTo>
                      <a:pt x="86" y="260"/>
                    </a:lnTo>
                    <a:lnTo>
                      <a:pt x="77" y="265"/>
                    </a:lnTo>
                    <a:lnTo>
                      <a:pt x="70" y="270"/>
                    </a:lnTo>
                    <a:lnTo>
                      <a:pt x="63" y="274"/>
                    </a:lnTo>
                    <a:lnTo>
                      <a:pt x="60" y="275"/>
                    </a:lnTo>
                    <a:lnTo>
                      <a:pt x="59" y="276"/>
                    </a:lnTo>
                    <a:lnTo>
                      <a:pt x="37" y="261"/>
                    </a:lnTo>
                    <a:lnTo>
                      <a:pt x="19" y="246"/>
                    </a:lnTo>
                    <a:lnTo>
                      <a:pt x="9" y="227"/>
                    </a:lnTo>
                    <a:lnTo>
                      <a:pt x="2" y="209"/>
                    </a:lnTo>
                    <a:lnTo>
                      <a:pt x="0" y="189"/>
                    </a:lnTo>
                    <a:lnTo>
                      <a:pt x="0" y="169"/>
                    </a:lnTo>
                    <a:lnTo>
                      <a:pt x="4" y="149"/>
                    </a:lnTo>
                    <a:lnTo>
                      <a:pt x="10" y="128"/>
                    </a:lnTo>
                    <a:lnTo>
                      <a:pt x="18" y="109"/>
                    </a:lnTo>
                    <a:lnTo>
                      <a:pt x="28" y="89"/>
                    </a:lnTo>
                    <a:lnTo>
                      <a:pt x="38" y="70"/>
                    </a:lnTo>
                    <a:lnTo>
                      <a:pt x="49" y="54"/>
                    </a:lnTo>
                    <a:lnTo>
                      <a:pt x="60" y="38"/>
                    </a:lnTo>
                    <a:lnTo>
                      <a:pt x="70" y="25"/>
                    </a:lnTo>
                    <a:lnTo>
                      <a:pt x="78" y="15"/>
                    </a:lnTo>
                    <a:lnTo>
                      <a:pt x="85" y="7"/>
                    </a:lnTo>
                    <a:lnTo>
                      <a:pt x="90" y="1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80A8B44D-4CAB-432F-7A86-EAD7C6DE1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2338" y="3782218"/>
                <a:ext cx="127000" cy="433388"/>
              </a:xfrm>
              <a:custGeom>
                <a:avLst/>
                <a:gdLst>
                  <a:gd name="T0" fmla="*/ 30 w 80"/>
                  <a:gd name="T1" fmla="*/ 0 h 273"/>
                  <a:gd name="T2" fmla="*/ 50 w 80"/>
                  <a:gd name="T3" fmla="*/ 35 h 273"/>
                  <a:gd name="T4" fmla="*/ 64 w 80"/>
                  <a:gd name="T5" fmla="*/ 67 h 273"/>
                  <a:gd name="T6" fmla="*/ 73 w 80"/>
                  <a:gd name="T7" fmla="*/ 97 h 273"/>
                  <a:gd name="T8" fmla="*/ 79 w 80"/>
                  <a:gd name="T9" fmla="*/ 124 h 273"/>
                  <a:gd name="T10" fmla="*/ 80 w 80"/>
                  <a:gd name="T11" fmla="*/ 148 h 273"/>
                  <a:gd name="T12" fmla="*/ 79 w 80"/>
                  <a:gd name="T13" fmla="*/ 170 h 273"/>
                  <a:gd name="T14" fmla="*/ 74 w 80"/>
                  <a:gd name="T15" fmla="*/ 190 h 273"/>
                  <a:gd name="T16" fmla="*/ 68 w 80"/>
                  <a:gd name="T17" fmla="*/ 206 h 273"/>
                  <a:gd name="T18" fmla="*/ 60 w 80"/>
                  <a:gd name="T19" fmla="*/ 221 h 273"/>
                  <a:gd name="T20" fmla="*/ 52 w 80"/>
                  <a:gd name="T21" fmla="*/ 235 h 273"/>
                  <a:gd name="T22" fmla="*/ 42 w 80"/>
                  <a:gd name="T23" fmla="*/ 245 h 273"/>
                  <a:gd name="T24" fmla="*/ 32 w 80"/>
                  <a:gd name="T25" fmla="*/ 254 h 273"/>
                  <a:gd name="T26" fmla="*/ 22 w 80"/>
                  <a:gd name="T27" fmla="*/ 261 h 273"/>
                  <a:gd name="T28" fmla="*/ 14 w 80"/>
                  <a:gd name="T29" fmla="*/ 267 h 273"/>
                  <a:gd name="T30" fmla="*/ 6 w 80"/>
                  <a:gd name="T31" fmla="*/ 270 h 273"/>
                  <a:gd name="T32" fmla="*/ 0 w 80"/>
                  <a:gd name="T33" fmla="*/ 273 h 273"/>
                  <a:gd name="T34" fmla="*/ 30 w 80"/>
                  <a:gd name="T3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273">
                    <a:moveTo>
                      <a:pt x="30" y="0"/>
                    </a:moveTo>
                    <a:lnTo>
                      <a:pt x="50" y="35"/>
                    </a:lnTo>
                    <a:lnTo>
                      <a:pt x="64" y="67"/>
                    </a:lnTo>
                    <a:lnTo>
                      <a:pt x="73" y="97"/>
                    </a:lnTo>
                    <a:lnTo>
                      <a:pt x="79" y="124"/>
                    </a:lnTo>
                    <a:lnTo>
                      <a:pt x="80" y="148"/>
                    </a:lnTo>
                    <a:lnTo>
                      <a:pt x="79" y="170"/>
                    </a:lnTo>
                    <a:lnTo>
                      <a:pt x="74" y="190"/>
                    </a:lnTo>
                    <a:lnTo>
                      <a:pt x="68" y="206"/>
                    </a:lnTo>
                    <a:lnTo>
                      <a:pt x="60" y="221"/>
                    </a:lnTo>
                    <a:lnTo>
                      <a:pt x="52" y="235"/>
                    </a:lnTo>
                    <a:lnTo>
                      <a:pt x="42" y="245"/>
                    </a:lnTo>
                    <a:lnTo>
                      <a:pt x="32" y="254"/>
                    </a:lnTo>
                    <a:lnTo>
                      <a:pt x="22" y="261"/>
                    </a:lnTo>
                    <a:lnTo>
                      <a:pt x="14" y="267"/>
                    </a:lnTo>
                    <a:lnTo>
                      <a:pt x="6" y="270"/>
                    </a:lnTo>
                    <a:lnTo>
                      <a:pt x="0" y="273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620AB006-CF26-92DB-8C2F-14D05000E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9276" y="2828131"/>
                <a:ext cx="233363" cy="306388"/>
              </a:xfrm>
              <a:custGeom>
                <a:avLst/>
                <a:gdLst>
                  <a:gd name="T0" fmla="*/ 99 w 147"/>
                  <a:gd name="T1" fmla="*/ 0 h 193"/>
                  <a:gd name="T2" fmla="*/ 117 w 147"/>
                  <a:gd name="T3" fmla="*/ 33 h 193"/>
                  <a:gd name="T4" fmla="*/ 130 w 147"/>
                  <a:gd name="T5" fmla="*/ 61 h 193"/>
                  <a:gd name="T6" fmla="*/ 139 w 147"/>
                  <a:gd name="T7" fmla="*/ 86 h 193"/>
                  <a:gd name="T8" fmla="*/ 145 w 147"/>
                  <a:gd name="T9" fmla="*/ 108 h 193"/>
                  <a:gd name="T10" fmla="*/ 147 w 147"/>
                  <a:gd name="T11" fmla="*/ 126 h 193"/>
                  <a:gd name="T12" fmla="*/ 146 w 147"/>
                  <a:gd name="T13" fmla="*/ 141 h 193"/>
                  <a:gd name="T14" fmla="*/ 143 w 147"/>
                  <a:gd name="T15" fmla="*/ 154 h 193"/>
                  <a:gd name="T16" fmla="*/ 137 w 147"/>
                  <a:gd name="T17" fmla="*/ 165 h 193"/>
                  <a:gd name="T18" fmla="*/ 130 w 147"/>
                  <a:gd name="T19" fmla="*/ 173 h 193"/>
                  <a:gd name="T20" fmla="*/ 122 w 147"/>
                  <a:gd name="T21" fmla="*/ 180 h 193"/>
                  <a:gd name="T22" fmla="*/ 112 w 147"/>
                  <a:gd name="T23" fmla="*/ 185 h 193"/>
                  <a:gd name="T24" fmla="*/ 102 w 147"/>
                  <a:gd name="T25" fmla="*/ 188 h 193"/>
                  <a:gd name="T26" fmla="*/ 92 w 147"/>
                  <a:gd name="T27" fmla="*/ 191 h 193"/>
                  <a:gd name="T28" fmla="*/ 83 w 147"/>
                  <a:gd name="T29" fmla="*/ 193 h 193"/>
                  <a:gd name="T30" fmla="*/ 75 w 147"/>
                  <a:gd name="T31" fmla="*/ 193 h 193"/>
                  <a:gd name="T32" fmla="*/ 67 w 147"/>
                  <a:gd name="T33" fmla="*/ 193 h 193"/>
                  <a:gd name="T34" fmla="*/ 61 w 147"/>
                  <a:gd name="T35" fmla="*/ 193 h 193"/>
                  <a:gd name="T36" fmla="*/ 57 w 147"/>
                  <a:gd name="T37" fmla="*/ 193 h 193"/>
                  <a:gd name="T38" fmla="*/ 56 w 147"/>
                  <a:gd name="T39" fmla="*/ 193 h 193"/>
                  <a:gd name="T40" fmla="*/ 32 w 147"/>
                  <a:gd name="T41" fmla="*/ 177 h 193"/>
                  <a:gd name="T42" fmla="*/ 15 w 147"/>
                  <a:gd name="T43" fmla="*/ 162 h 193"/>
                  <a:gd name="T44" fmla="*/ 4 w 147"/>
                  <a:gd name="T45" fmla="*/ 146 h 193"/>
                  <a:gd name="T46" fmla="*/ 0 w 147"/>
                  <a:gd name="T47" fmla="*/ 129 h 193"/>
                  <a:gd name="T48" fmla="*/ 0 w 147"/>
                  <a:gd name="T49" fmla="*/ 113 h 193"/>
                  <a:gd name="T50" fmla="*/ 3 w 147"/>
                  <a:gd name="T51" fmla="*/ 97 h 193"/>
                  <a:gd name="T52" fmla="*/ 11 w 147"/>
                  <a:gd name="T53" fmla="*/ 82 h 193"/>
                  <a:gd name="T54" fmla="*/ 20 w 147"/>
                  <a:gd name="T55" fmla="*/ 67 h 193"/>
                  <a:gd name="T56" fmla="*/ 33 w 147"/>
                  <a:gd name="T57" fmla="*/ 53 h 193"/>
                  <a:gd name="T58" fmla="*/ 46 w 147"/>
                  <a:gd name="T59" fmla="*/ 41 h 193"/>
                  <a:gd name="T60" fmla="*/ 58 w 147"/>
                  <a:gd name="T61" fmla="*/ 29 h 193"/>
                  <a:gd name="T62" fmla="*/ 71 w 147"/>
                  <a:gd name="T63" fmla="*/ 20 h 193"/>
                  <a:gd name="T64" fmla="*/ 82 w 147"/>
                  <a:gd name="T65" fmla="*/ 12 h 193"/>
                  <a:gd name="T66" fmla="*/ 91 w 147"/>
                  <a:gd name="T67" fmla="*/ 6 h 193"/>
                  <a:gd name="T68" fmla="*/ 97 w 147"/>
                  <a:gd name="T69" fmla="*/ 3 h 193"/>
                  <a:gd name="T70" fmla="*/ 99 w 147"/>
                  <a:gd name="T71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7" h="193">
                    <a:moveTo>
                      <a:pt x="99" y="0"/>
                    </a:moveTo>
                    <a:lnTo>
                      <a:pt x="117" y="33"/>
                    </a:lnTo>
                    <a:lnTo>
                      <a:pt x="130" y="61"/>
                    </a:lnTo>
                    <a:lnTo>
                      <a:pt x="139" y="86"/>
                    </a:lnTo>
                    <a:lnTo>
                      <a:pt x="145" y="108"/>
                    </a:lnTo>
                    <a:lnTo>
                      <a:pt x="147" y="126"/>
                    </a:lnTo>
                    <a:lnTo>
                      <a:pt x="146" y="141"/>
                    </a:lnTo>
                    <a:lnTo>
                      <a:pt x="143" y="154"/>
                    </a:lnTo>
                    <a:lnTo>
                      <a:pt x="137" y="165"/>
                    </a:lnTo>
                    <a:lnTo>
                      <a:pt x="130" y="173"/>
                    </a:lnTo>
                    <a:lnTo>
                      <a:pt x="122" y="180"/>
                    </a:lnTo>
                    <a:lnTo>
                      <a:pt x="112" y="185"/>
                    </a:lnTo>
                    <a:lnTo>
                      <a:pt x="102" y="188"/>
                    </a:lnTo>
                    <a:lnTo>
                      <a:pt x="92" y="191"/>
                    </a:lnTo>
                    <a:lnTo>
                      <a:pt x="83" y="193"/>
                    </a:lnTo>
                    <a:lnTo>
                      <a:pt x="75" y="193"/>
                    </a:lnTo>
                    <a:lnTo>
                      <a:pt x="67" y="193"/>
                    </a:lnTo>
                    <a:lnTo>
                      <a:pt x="61" y="193"/>
                    </a:lnTo>
                    <a:lnTo>
                      <a:pt x="57" y="193"/>
                    </a:lnTo>
                    <a:lnTo>
                      <a:pt x="56" y="193"/>
                    </a:lnTo>
                    <a:lnTo>
                      <a:pt x="32" y="177"/>
                    </a:lnTo>
                    <a:lnTo>
                      <a:pt x="15" y="162"/>
                    </a:lnTo>
                    <a:lnTo>
                      <a:pt x="4" y="146"/>
                    </a:lnTo>
                    <a:lnTo>
                      <a:pt x="0" y="129"/>
                    </a:lnTo>
                    <a:lnTo>
                      <a:pt x="0" y="113"/>
                    </a:lnTo>
                    <a:lnTo>
                      <a:pt x="3" y="97"/>
                    </a:lnTo>
                    <a:lnTo>
                      <a:pt x="11" y="82"/>
                    </a:lnTo>
                    <a:lnTo>
                      <a:pt x="20" y="67"/>
                    </a:lnTo>
                    <a:lnTo>
                      <a:pt x="33" y="53"/>
                    </a:lnTo>
                    <a:lnTo>
                      <a:pt x="46" y="41"/>
                    </a:lnTo>
                    <a:lnTo>
                      <a:pt x="58" y="29"/>
                    </a:lnTo>
                    <a:lnTo>
                      <a:pt x="71" y="20"/>
                    </a:lnTo>
                    <a:lnTo>
                      <a:pt x="82" y="12"/>
                    </a:lnTo>
                    <a:lnTo>
                      <a:pt x="91" y="6"/>
                    </a:lnTo>
                    <a:lnTo>
                      <a:pt x="97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1" name="Freeform 77">
                <a:extLst>
                  <a:ext uri="{FF2B5EF4-FFF2-40B4-BE49-F238E27FC236}">
                    <a16:creationId xmlns:a16="http://schemas.microsoft.com/office/drawing/2014/main" id="{01161DE3-10CF-AF5C-A3C4-A8794EE5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4526" y="2834481"/>
                <a:ext cx="138113" cy="298450"/>
              </a:xfrm>
              <a:custGeom>
                <a:avLst/>
                <a:gdLst>
                  <a:gd name="T0" fmla="*/ 40 w 87"/>
                  <a:gd name="T1" fmla="*/ 0 h 188"/>
                  <a:gd name="T2" fmla="*/ 57 w 87"/>
                  <a:gd name="T3" fmla="*/ 30 h 188"/>
                  <a:gd name="T4" fmla="*/ 70 w 87"/>
                  <a:gd name="T5" fmla="*/ 56 h 188"/>
                  <a:gd name="T6" fmla="*/ 79 w 87"/>
                  <a:gd name="T7" fmla="*/ 80 h 188"/>
                  <a:gd name="T8" fmla="*/ 85 w 87"/>
                  <a:gd name="T9" fmla="*/ 100 h 188"/>
                  <a:gd name="T10" fmla="*/ 87 w 87"/>
                  <a:gd name="T11" fmla="*/ 117 h 188"/>
                  <a:gd name="T12" fmla="*/ 87 w 87"/>
                  <a:gd name="T13" fmla="*/ 132 h 188"/>
                  <a:gd name="T14" fmla="*/ 84 w 87"/>
                  <a:gd name="T15" fmla="*/ 145 h 188"/>
                  <a:gd name="T16" fmla="*/ 79 w 87"/>
                  <a:gd name="T17" fmla="*/ 155 h 188"/>
                  <a:gd name="T18" fmla="*/ 72 w 87"/>
                  <a:gd name="T19" fmla="*/ 164 h 188"/>
                  <a:gd name="T20" fmla="*/ 65 w 87"/>
                  <a:gd name="T21" fmla="*/ 169 h 188"/>
                  <a:gd name="T22" fmla="*/ 56 w 87"/>
                  <a:gd name="T23" fmla="*/ 174 h 188"/>
                  <a:gd name="T24" fmla="*/ 47 w 87"/>
                  <a:gd name="T25" fmla="*/ 179 h 188"/>
                  <a:gd name="T26" fmla="*/ 38 w 87"/>
                  <a:gd name="T27" fmla="*/ 181 h 188"/>
                  <a:gd name="T28" fmla="*/ 28 w 87"/>
                  <a:gd name="T29" fmla="*/ 183 h 188"/>
                  <a:gd name="T30" fmla="*/ 19 w 87"/>
                  <a:gd name="T31" fmla="*/ 184 h 188"/>
                  <a:gd name="T32" fmla="*/ 11 w 87"/>
                  <a:gd name="T33" fmla="*/ 185 h 188"/>
                  <a:gd name="T34" fmla="*/ 4 w 87"/>
                  <a:gd name="T35" fmla="*/ 187 h 188"/>
                  <a:gd name="T36" fmla="*/ 0 w 87"/>
                  <a:gd name="T37" fmla="*/ 188 h 188"/>
                  <a:gd name="T38" fmla="*/ 40 w 87"/>
                  <a:gd name="T39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7" h="188">
                    <a:moveTo>
                      <a:pt x="40" y="0"/>
                    </a:moveTo>
                    <a:lnTo>
                      <a:pt x="57" y="30"/>
                    </a:lnTo>
                    <a:lnTo>
                      <a:pt x="70" y="56"/>
                    </a:lnTo>
                    <a:lnTo>
                      <a:pt x="79" y="80"/>
                    </a:lnTo>
                    <a:lnTo>
                      <a:pt x="85" y="100"/>
                    </a:lnTo>
                    <a:lnTo>
                      <a:pt x="87" y="117"/>
                    </a:lnTo>
                    <a:lnTo>
                      <a:pt x="87" y="132"/>
                    </a:lnTo>
                    <a:lnTo>
                      <a:pt x="84" y="145"/>
                    </a:lnTo>
                    <a:lnTo>
                      <a:pt x="79" y="155"/>
                    </a:lnTo>
                    <a:lnTo>
                      <a:pt x="72" y="164"/>
                    </a:lnTo>
                    <a:lnTo>
                      <a:pt x="65" y="169"/>
                    </a:lnTo>
                    <a:lnTo>
                      <a:pt x="56" y="174"/>
                    </a:lnTo>
                    <a:lnTo>
                      <a:pt x="47" y="179"/>
                    </a:lnTo>
                    <a:lnTo>
                      <a:pt x="38" y="181"/>
                    </a:lnTo>
                    <a:lnTo>
                      <a:pt x="28" y="183"/>
                    </a:lnTo>
                    <a:lnTo>
                      <a:pt x="19" y="184"/>
                    </a:lnTo>
                    <a:lnTo>
                      <a:pt x="11" y="185"/>
                    </a:lnTo>
                    <a:lnTo>
                      <a:pt x="4" y="187"/>
                    </a:lnTo>
                    <a:lnTo>
                      <a:pt x="0" y="18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2" name="Freeform 78">
                <a:extLst>
                  <a:ext uri="{FF2B5EF4-FFF2-40B4-BE49-F238E27FC236}">
                    <a16:creationId xmlns:a16="http://schemas.microsoft.com/office/drawing/2014/main" id="{C849328B-3E17-9444-CDBD-4C89DEA0B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9976" y="4182268"/>
                <a:ext cx="387350" cy="201613"/>
              </a:xfrm>
              <a:custGeom>
                <a:avLst/>
                <a:gdLst>
                  <a:gd name="T0" fmla="*/ 83 w 244"/>
                  <a:gd name="T1" fmla="*/ 0 h 127"/>
                  <a:gd name="T2" fmla="*/ 102 w 244"/>
                  <a:gd name="T3" fmla="*/ 2 h 127"/>
                  <a:gd name="T4" fmla="*/ 122 w 244"/>
                  <a:gd name="T5" fmla="*/ 8 h 127"/>
                  <a:gd name="T6" fmla="*/ 140 w 244"/>
                  <a:gd name="T7" fmla="*/ 15 h 127"/>
                  <a:gd name="T8" fmla="*/ 159 w 244"/>
                  <a:gd name="T9" fmla="*/ 24 h 127"/>
                  <a:gd name="T10" fmla="*/ 176 w 244"/>
                  <a:gd name="T11" fmla="*/ 33 h 127"/>
                  <a:gd name="T12" fmla="*/ 192 w 244"/>
                  <a:gd name="T13" fmla="*/ 45 h 127"/>
                  <a:gd name="T14" fmla="*/ 206 w 244"/>
                  <a:gd name="T15" fmla="*/ 55 h 127"/>
                  <a:gd name="T16" fmla="*/ 219 w 244"/>
                  <a:gd name="T17" fmla="*/ 65 h 127"/>
                  <a:gd name="T18" fmla="*/ 229 w 244"/>
                  <a:gd name="T19" fmla="*/ 74 h 127"/>
                  <a:gd name="T20" fmla="*/ 237 w 244"/>
                  <a:gd name="T21" fmla="*/ 81 h 127"/>
                  <a:gd name="T22" fmla="*/ 242 w 244"/>
                  <a:gd name="T23" fmla="*/ 85 h 127"/>
                  <a:gd name="T24" fmla="*/ 244 w 244"/>
                  <a:gd name="T25" fmla="*/ 86 h 127"/>
                  <a:gd name="T26" fmla="*/ 211 w 244"/>
                  <a:gd name="T27" fmla="*/ 104 h 127"/>
                  <a:gd name="T28" fmla="*/ 181 w 244"/>
                  <a:gd name="T29" fmla="*/ 115 h 127"/>
                  <a:gd name="T30" fmla="*/ 154 w 244"/>
                  <a:gd name="T31" fmla="*/ 123 h 127"/>
                  <a:gd name="T32" fmla="*/ 129 w 244"/>
                  <a:gd name="T33" fmla="*/ 127 h 127"/>
                  <a:gd name="T34" fmla="*/ 107 w 244"/>
                  <a:gd name="T35" fmla="*/ 127 h 127"/>
                  <a:gd name="T36" fmla="*/ 87 w 244"/>
                  <a:gd name="T37" fmla="*/ 125 h 127"/>
                  <a:gd name="T38" fmla="*/ 70 w 244"/>
                  <a:gd name="T39" fmla="*/ 120 h 127"/>
                  <a:gd name="T40" fmla="*/ 55 w 244"/>
                  <a:gd name="T41" fmla="*/ 113 h 127"/>
                  <a:gd name="T42" fmla="*/ 42 w 244"/>
                  <a:gd name="T43" fmla="*/ 105 h 127"/>
                  <a:gd name="T44" fmla="*/ 32 w 244"/>
                  <a:gd name="T45" fmla="*/ 97 h 127"/>
                  <a:gd name="T46" fmla="*/ 23 w 244"/>
                  <a:gd name="T47" fmla="*/ 88 h 127"/>
                  <a:gd name="T48" fmla="*/ 15 w 244"/>
                  <a:gd name="T49" fmla="*/ 78 h 127"/>
                  <a:gd name="T50" fmla="*/ 9 w 244"/>
                  <a:gd name="T51" fmla="*/ 69 h 127"/>
                  <a:gd name="T52" fmla="*/ 4 w 244"/>
                  <a:gd name="T53" fmla="*/ 61 h 127"/>
                  <a:gd name="T54" fmla="*/ 2 w 244"/>
                  <a:gd name="T55" fmla="*/ 55 h 127"/>
                  <a:gd name="T56" fmla="*/ 0 w 244"/>
                  <a:gd name="T57" fmla="*/ 52 h 127"/>
                  <a:gd name="T58" fmla="*/ 0 w 244"/>
                  <a:gd name="T59" fmla="*/ 50 h 127"/>
                  <a:gd name="T60" fmla="*/ 13 w 244"/>
                  <a:gd name="T61" fmla="*/ 30 h 127"/>
                  <a:gd name="T62" fmla="*/ 30 w 244"/>
                  <a:gd name="T63" fmla="*/ 15 h 127"/>
                  <a:gd name="T64" fmla="*/ 46 w 244"/>
                  <a:gd name="T65" fmla="*/ 6 h 127"/>
                  <a:gd name="T66" fmla="*/ 64 w 244"/>
                  <a:gd name="T67" fmla="*/ 1 h 127"/>
                  <a:gd name="T68" fmla="*/ 83 w 244"/>
                  <a:gd name="T6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4" h="127">
                    <a:moveTo>
                      <a:pt x="83" y="0"/>
                    </a:moveTo>
                    <a:lnTo>
                      <a:pt x="102" y="2"/>
                    </a:lnTo>
                    <a:lnTo>
                      <a:pt x="122" y="8"/>
                    </a:lnTo>
                    <a:lnTo>
                      <a:pt x="140" y="15"/>
                    </a:lnTo>
                    <a:lnTo>
                      <a:pt x="159" y="24"/>
                    </a:lnTo>
                    <a:lnTo>
                      <a:pt x="176" y="33"/>
                    </a:lnTo>
                    <a:lnTo>
                      <a:pt x="192" y="45"/>
                    </a:lnTo>
                    <a:lnTo>
                      <a:pt x="206" y="55"/>
                    </a:lnTo>
                    <a:lnTo>
                      <a:pt x="219" y="65"/>
                    </a:lnTo>
                    <a:lnTo>
                      <a:pt x="229" y="74"/>
                    </a:lnTo>
                    <a:lnTo>
                      <a:pt x="237" y="81"/>
                    </a:lnTo>
                    <a:lnTo>
                      <a:pt x="242" y="85"/>
                    </a:lnTo>
                    <a:lnTo>
                      <a:pt x="244" y="86"/>
                    </a:lnTo>
                    <a:lnTo>
                      <a:pt x="211" y="104"/>
                    </a:lnTo>
                    <a:lnTo>
                      <a:pt x="181" y="115"/>
                    </a:lnTo>
                    <a:lnTo>
                      <a:pt x="154" y="123"/>
                    </a:lnTo>
                    <a:lnTo>
                      <a:pt x="129" y="127"/>
                    </a:lnTo>
                    <a:lnTo>
                      <a:pt x="107" y="127"/>
                    </a:lnTo>
                    <a:lnTo>
                      <a:pt x="87" y="125"/>
                    </a:lnTo>
                    <a:lnTo>
                      <a:pt x="70" y="120"/>
                    </a:lnTo>
                    <a:lnTo>
                      <a:pt x="55" y="113"/>
                    </a:lnTo>
                    <a:lnTo>
                      <a:pt x="42" y="105"/>
                    </a:lnTo>
                    <a:lnTo>
                      <a:pt x="32" y="97"/>
                    </a:lnTo>
                    <a:lnTo>
                      <a:pt x="23" y="88"/>
                    </a:lnTo>
                    <a:lnTo>
                      <a:pt x="15" y="78"/>
                    </a:lnTo>
                    <a:lnTo>
                      <a:pt x="9" y="69"/>
                    </a:lnTo>
                    <a:lnTo>
                      <a:pt x="4" y="61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13" y="30"/>
                    </a:lnTo>
                    <a:lnTo>
                      <a:pt x="30" y="15"/>
                    </a:lnTo>
                    <a:lnTo>
                      <a:pt x="46" y="6"/>
                    </a:lnTo>
                    <a:lnTo>
                      <a:pt x="64" y="1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3" name="Freeform 79">
                <a:extLst>
                  <a:ext uri="{FF2B5EF4-FFF2-40B4-BE49-F238E27FC236}">
                    <a16:creationId xmlns:a16="http://schemas.microsoft.com/office/drawing/2014/main" id="{E85AD6DC-2DBC-01D1-F4A7-15F192C17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9976" y="4267993"/>
                <a:ext cx="384175" cy="117475"/>
              </a:xfrm>
              <a:custGeom>
                <a:avLst/>
                <a:gdLst>
                  <a:gd name="T0" fmla="*/ 0 w 242"/>
                  <a:gd name="T1" fmla="*/ 0 h 74"/>
                  <a:gd name="T2" fmla="*/ 242 w 242"/>
                  <a:gd name="T3" fmla="*/ 34 h 74"/>
                  <a:gd name="T4" fmla="*/ 209 w 242"/>
                  <a:gd name="T5" fmla="*/ 51 h 74"/>
                  <a:gd name="T6" fmla="*/ 177 w 242"/>
                  <a:gd name="T7" fmla="*/ 62 h 74"/>
                  <a:gd name="T8" fmla="*/ 150 w 242"/>
                  <a:gd name="T9" fmla="*/ 71 h 74"/>
                  <a:gd name="T10" fmla="*/ 124 w 242"/>
                  <a:gd name="T11" fmla="*/ 74 h 74"/>
                  <a:gd name="T12" fmla="*/ 102 w 242"/>
                  <a:gd name="T13" fmla="*/ 74 h 74"/>
                  <a:gd name="T14" fmla="*/ 83 w 242"/>
                  <a:gd name="T15" fmla="*/ 71 h 74"/>
                  <a:gd name="T16" fmla="*/ 65 w 242"/>
                  <a:gd name="T17" fmla="*/ 66 h 74"/>
                  <a:gd name="T18" fmla="*/ 50 w 242"/>
                  <a:gd name="T19" fmla="*/ 58 h 74"/>
                  <a:gd name="T20" fmla="*/ 38 w 242"/>
                  <a:gd name="T21" fmla="*/ 50 h 74"/>
                  <a:gd name="T22" fmla="*/ 26 w 242"/>
                  <a:gd name="T23" fmla="*/ 41 h 74"/>
                  <a:gd name="T24" fmla="*/ 18 w 242"/>
                  <a:gd name="T25" fmla="*/ 31 h 74"/>
                  <a:gd name="T26" fmla="*/ 11 w 242"/>
                  <a:gd name="T27" fmla="*/ 21 h 74"/>
                  <a:gd name="T28" fmla="*/ 5 w 242"/>
                  <a:gd name="T29" fmla="*/ 13 h 74"/>
                  <a:gd name="T30" fmla="*/ 2 w 242"/>
                  <a:gd name="T31" fmla="*/ 5 h 74"/>
                  <a:gd name="T32" fmla="*/ 0 w 242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2" h="74">
                    <a:moveTo>
                      <a:pt x="0" y="0"/>
                    </a:moveTo>
                    <a:lnTo>
                      <a:pt x="242" y="34"/>
                    </a:lnTo>
                    <a:lnTo>
                      <a:pt x="209" y="51"/>
                    </a:lnTo>
                    <a:lnTo>
                      <a:pt x="177" y="62"/>
                    </a:lnTo>
                    <a:lnTo>
                      <a:pt x="150" y="71"/>
                    </a:lnTo>
                    <a:lnTo>
                      <a:pt x="124" y="74"/>
                    </a:lnTo>
                    <a:lnTo>
                      <a:pt x="102" y="74"/>
                    </a:lnTo>
                    <a:lnTo>
                      <a:pt x="83" y="71"/>
                    </a:lnTo>
                    <a:lnTo>
                      <a:pt x="65" y="66"/>
                    </a:lnTo>
                    <a:lnTo>
                      <a:pt x="50" y="58"/>
                    </a:lnTo>
                    <a:lnTo>
                      <a:pt x="38" y="50"/>
                    </a:lnTo>
                    <a:lnTo>
                      <a:pt x="26" y="41"/>
                    </a:lnTo>
                    <a:lnTo>
                      <a:pt x="18" y="31"/>
                    </a:lnTo>
                    <a:lnTo>
                      <a:pt x="11" y="21"/>
                    </a:lnTo>
                    <a:lnTo>
                      <a:pt x="5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4" name="Freeform 80">
                <a:extLst>
                  <a:ext uri="{FF2B5EF4-FFF2-40B4-BE49-F238E27FC236}">
                    <a16:creationId xmlns:a16="http://schemas.microsoft.com/office/drawing/2014/main" id="{E63D51EA-F778-ED18-CFA1-B7191073D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9151" y="3118643"/>
                <a:ext cx="334963" cy="246063"/>
              </a:xfrm>
              <a:custGeom>
                <a:avLst/>
                <a:gdLst>
                  <a:gd name="T0" fmla="*/ 70 w 211"/>
                  <a:gd name="T1" fmla="*/ 0 h 155"/>
                  <a:gd name="T2" fmla="*/ 91 w 211"/>
                  <a:gd name="T3" fmla="*/ 5 h 155"/>
                  <a:gd name="T4" fmla="*/ 109 w 211"/>
                  <a:gd name="T5" fmla="*/ 15 h 155"/>
                  <a:gd name="T6" fmla="*/ 128 w 211"/>
                  <a:gd name="T7" fmla="*/ 28 h 155"/>
                  <a:gd name="T8" fmla="*/ 144 w 211"/>
                  <a:gd name="T9" fmla="*/ 45 h 155"/>
                  <a:gd name="T10" fmla="*/ 159 w 211"/>
                  <a:gd name="T11" fmla="*/ 62 h 155"/>
                  <a:gd name="T12" fmla="*/ 171 w 211"/>
                  <a:gd name="T13" fmla="*/ 80 h 155"/>
                  <a:gd name="T14" fmla="*/ 183 w 211"/>
                  <a:gd name="T15" fmla="*/ 99 h 155"/>
                  <a:gd name="T16" fmla="*/ 192 w 211"/>
                  <a:gd name="T17" fmla="*/ 116 h 155"/>
                  <a:gd name="T18" fmla="*/ 200 w 211"/>
                  <a:gd name="T19" fmla="*/ 131 h 155"/>
                  <a:gd name="T20" fmla="*/ 206 w 211"/>
                  <a:gd name="T21" fmla="*/ 143 h 155"/>
                  <a:gd name="T22" fmla="*/ 210 w 211"/>
                  <a:gd name="T23" fmla="*/ 151 h 155"/>
                  <a:gd name="T24" fmla="*/ 211 w 211"/>
                  <a:gd name="T25" fmla="*/ 153 h 155"/>
                  <a:gd name="T26" fmla="*/ 174 w 211"/>
                  <a:gd name="T27" fmla="*/ 155 h 155"/>
                  <a:gd name="T28" fmla="*/ 141 w 211"/>
                  <a:gd name="T29" fmla="*/ 154 h 155"/>
                  <a:gd name="T30" fmla="*/ 113 w 211"/>
                  <a:gd name="T31" fmla="*/ 150 h 155"/>
                  <a:gd name="T32" fmla="*/ 89 w 211"/>
                  <a:gd name="T33" fmla="*/ 144 h 155"/>
                  <a:gd name="T34" fmla="*/ 69 w 211"/>
                  <a:gd name="T35" fmla="*/ 135 h 155"/>
                  <a:gd name="T36" fmla="*/ 51 w 211"/>
                  <a:gd name="T37" fmla="*/ 125 h 155"/>
                  <a:gd name="T38" fmla="*/ 37 w 211"/>
                  <a:gd name="T39" fmla="*/ 114 h 155"/>
                  <a:gd name="T40" fmla="*/ 27 w 211"/>
                  <a:gd name="T41" fmla="*/ 101 h 155"/>
                  <a:gd name="T42" fmla="*/ 18 w 211"/>
                  <a:gd name="T43" fmla="*/ 88 h 155"/>
                  <a:gd name="T44" fmla="*/ 12 w 211"/>
                  <a:gd name="T45" fmla="*/ 76 h 155"/>
                  <a:gd name="T46" fmla="*/ 7 w 211"/>
                  <a:gd name="T47" fmla="*/ 64 h 155"/>
                  <a:gd name="T48" fmla="*/ 4 w 211"/>
                  <a:gd name="T49" fmla="*/ 53 h 155"/>
                  <a:gd name="T50" fmla="*/ 2 w 211"/>
                  <a:gd name="T51" fmla="*/ 42 h 155"/>
                  <a:gd name="T52" fmla="*/ 2 w 211"/>
                  <a:gd name="T53" fmla="*/ 33 h 155"/>
                  <a:gd name="T54" fmla="*/ 0 w 211"/>
                  <a:gd name="T55" fmla="*/ 26 h 155"/>
                  <a:gd name="T56" fmla="*/ 0 w 211"/>
                  <a:gd name="T57" fmla="*/ 23 h 155"/>
                  <a:gd name="T58" fmla="*/ 2 w 211"/>
                  <a:gd name="T59" fmla="*/ 20 h 155"/>
                  <a:gd name="T60" fmla="*/ 25 w 211"/>
                  <a:gd name="T61" fmla="*/ 6 h 155"/>
                  <a:gd name="T62" fmla="*/ 48 w 211"/>
                  <a:gd name="T63" fmla="*/ 0 h 155"/>
                  <a:gd name="T64" fmla="*/ 70 w 211"/>
                  <a:gd name="T6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1" h="155">
                    <a:moveTo>
                      <a:pt x="70" y="0"/>
                    </a:moveTo>
                    <a:lnTo>
                      <a:pt x="91" y="5"/>
                    </a:lnTo>
                    <a:lnTo>
                      <a:pt x="109" y="15"/>
                    </a:lnTo>
                    <a:lnTo>
                      <a:pt x="128" y="28"/>
                    </a:lnTo>
                    <a:lnTo>
                      <a:pt x="144" y="45"/>
                    </a:lnTo>
                    <a:lnTo>
                      <a:pt x="159" y="62"/>
                    </a:lnTo>
                    <a:lnTo>
                      <a:pt x="171" y="80"/>
                    </a:lnTo>
                    <a:lnTo>
                      <a:pt x="183" y="99"/>
                    </a:lnTo>
                    <a:lnTo>
                      <a:pt x="192" y="116"/>
                    </a:lnTo>
                    <a:lnTo>
                      <a:pt x="200" y="131"/>
                    </a:lnTo>
                    <a:lnTo>
                      <a:pt x="206" y="143"/>
                    </a:lnTo>
                    <a:lnTo>
                      <a:pt x="210" y="151"/>
                    </a:lnTo>
                    <a:lnTo>
                      <a:pt x="211" y="153"/>
                    </a:lnTo>
                    <a:lnTo>
                      <a:pt x="174" y="155"/>
                    </a:lnTo>
                    <a:lnTo>
                      <a:pt x="141" y="154"/>
                    </a:lnTo>
                    <a:lnTo>
                      <a:pt x="113" y="150"/>
                    </a:lnTo>
                    <a:lnTo>
                      <a:pt x="89" y="144"/>
                    </a:lnTo>
                    <a:lnTo>
                      <a:pt x="69" y="135"/>
                    </a:lnTo>
                    <a:lnTo>
                      <a:pt x="51" y="125"/>
                    </a:lnTo>
                    <a:lnTo>
                      <a:pt x="37" y="114"/>
                    </a:lnTo>
                    <a:lnTo>
                      <a:pt x="27" y="101"/>
                    </a:lnTo>
                    <a:lnTo>
                      <a:pt x="18" y="88"/>
                    </a:lnTo>
                    <a:lnTo>
                      <a:pt x="12" y="76"/>
                    </a:lnTo>
                    <a:lnTo>
                      <a:pt x="7" y="64"/>
                    </a:lnTo>
                    <a:lnTo>
                      <a:pt x="4" y="53"/>
                    </a:lnTo>
                    <a:lnTo>
                      <a:pt x="2" y="42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25" y="6"/>
                    </a:lnTo>
                    <a:lnTo>
                      <a:pt x="48" y="0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5" name="Freeform 81">
                <a:extLst>
                  <a:ext uri="{FF2B5EF4-FFF2-40B4-BE49-F238E27FC236}">
                    <a16:creationId xmlns:a16="http://schemas.microsoft.com/office/drawing/2014/main" id="{6EF60AD6-8E89-EFE8-F659-5E608EE75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9151" y="3156743"/>
                <a:ext cx="328613" cy="207963"/>
              </a:xfrm>
              <a:custGeom>
                <a:avLst/>
                <a:gdLst>
                  <a:gd name="T0" fmla="*/ 0 w 207"/>
                  <a:gd name="T1" fmla="*/ 0 h 131"/>
                  <a:gd name="T2" fmla="*/ 207 w 207"/>
                  <a:gd name="T3" fmla="*/ 129 h 131"/>
                  <a:gd name="T4" fmla="*/ 170 w 207"/>
                  <a:gd name="T5" fmla="*/ 131 h 131"/>
                  <a:gd name="T6" fmla="*/ 137 w 207"/>
                  <a:gd name="T7" fmla="*/ 130 h 131"/>
                  <a:gd name="T8" fmla="*/ 109 w 207"/>
                  <a:gd name="T9" fmla="*/ 126 h 131"/>
                  <a:gd name="T10" fmla="*/ 85 w 207"/>
                  <a:gd name="T11" fmla="*/ 119 h 131"/>
                  <a:gd name="T12" fmla="*/ 64 w 207"/>
                  <a:gd name="T13" fmla="*/ 109 h 131"/>
                  <a:gd name="T14" fmla="*/ 47 w 207"/>
                  <a:gd name="T15" fmla="*/ 99 h 131"/>
                  <a:gd name="T16" fmla="*/ 33 w 207"/>
                  <a:gd name="T17" fmla="*/ 86 h 131"/>
                  <a:gd name="T18" fmla="*/ 22 w 207"/>
                  <a:gd name="T19" fmla="*/ 74 h 131"/>
                  <a:gd name="T20" fmla="*/ 14 w 207"/>
                  <a:gd name="T21" fmla="*/ 61 h 131"/>
                  <a:gd name="T22" fmla="*/ 9 w 207"/>
                  <a:gd name="T23" fmla="*/ 48 h 131"/>
                  <a:gd name="T24" fmla="*/ 4 w 207"/>
                  <a:gd name="T25" fmla="*/ 36 h 131"/>
                  <a:gd name="T26" fmla="*/ 2 w 207"/>
                  <a:gd name="T27" fmla="*/ 24 h 131"/>
                  <a:gd name="T28" fmla="*/ 0 w 207"/>
                  <a:gd name="T29" fmla="*/ 15 h 131"/>
                  <a:gd name="T30" fmla="*/ 0 w 207"/>
                  <a:gd name="T31" fmla="*/ 7 h 131"/>
                  <a:gd name="T32" fmla="*/ 0 w 207"/>
                  <a:gd name="T3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131">
                    <a:moveTo>
                      <a:pt x="0" y="0"/>
                    </a:moveTo>
                    <a:lnTo>
                      <a:pt x="207" y="129"/>
                    </a:lnTo>
                    <a:lnTo>
                      <a:pt x="170" y="131"/>
                    </a:lnTo>
                    <a:lnTo>
                      <a:pt x="137" y="130"/>
                    </a:lnTo>
                    <a:lnTo>
                      <a:pt x="109" y="126"/>
                    </a:lnTo>
                    <a:lnTo>
                      <a:pt x="85" y="119"/>
                    </a:lnTo>
                    <a:lnTo>
                      <a:pt x="64" y="109"/>
                    </a:lnTo>
                    <a:lnTo>
                      <a:pt x="47" y="99"/>
                    </a:lnTo>
                    <a:lnTo>
                      <a:pt x="33" y="86"/>
                    </a:lnTo>
                    <a:lnTo>
                      <a:pt x="22" y="74"/>
                    </a:lnTo>
                    <a:lnTo>
                      <a:pt x="14" y="61"/>
                    </a:lnTo>
                    <a:lnTo>
                      <a:pt x="9" y="48"/>
                    </a:lnTo>
                    <a:lnTo>
                      <a:pt x="4" y="36"/>
                    </a:lnTo>
                    <a:lnTo>
                      <a:pt x="2" y="24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6" name="Freeform 82">
                <a:extLst>
                  <a:ext uri="{FF2B5EF4-FFF2-40B4-BE49-F238E27FC236}">
                    <a16:creationId xmlns:a16="http://schemas.microsoft.com/office/drawing/2014/main" id="{2A4ADA50-9BB8-E0E0-CE0D-9232C5C79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7551" y="4369593"/>
                <a:ext cx="444500" cy="304800"/>
              </a:xfrm>
              <a:custGeom>
                <a:avLst/>
                <a:gdLst>
                  <a:gd name="T0" fmla="*/ 76 w 280"/>
                  <a:gd name="T1" fmla="*/ 0 h 192"/>
                  <a:gd name="T2" fmla="*/ 100 w 280"/>
                  <a:gd name="T3" fmla="*/ 1 h 192"/>
                  <a:gd name="T4" fmla="*/ 122 w 280"/>
                  <a:gd name="T5" fmla="*/ 7 h 192"/>
                  <a:gd name="T6" fmla="*/ 144 w 280"/>
                  <a:gd name="T7" fmla="*/ 16 h 192"/>
                  <a:gd name="T8" fmla="*/ 164 w 280"/>
                  <a:gd name="T9" fmla="*/ 28 h 192"/>
                  <a:gd name="T10" fmla="*/ 183 w 280"/>
                  <a:gd name="T11" fmla="*/ 45 h 192"/>
                  <a:gd name="T12" fmla="*/ 201 w 280"/>
                  <a:gd name="T13" fmla="*/ 62 h 192"/>
                  <a:gd name="T14" fmla="*/ 217 w 280"/>
                  <a:gd name="T15" fmla="*/ 80 h 192"/>
                  <a:gd name="T16" fmla="*/ 231 w 280"/>
                  <a:gd name="T17" fmla="*/ 99 h 192"/>
                  <a:gd name="T18" fmla="*/ 243 w 280"/>
                  <a:gd name="T19" fmla="*/ 118 h 192"/>
                  <a:gd name="T20" fmla="*/ 254 w 280"/>
                  <a:gd name="T21" fmla="*/ 136 h 192"/>
                  <a:gd name="T22" fmla="*/ 263 w 280"/>
                  <a:gd name="T23" fmla="*/ 152 h 192"/>
                  <a:gd name="T24" fmla="*/ 270 w 280"/>
                  <a:gd name="T25" fmla="*/ 166 h 192"/>
                  <a:gd name="T26" fmla="*/ 276 w 280"/>
                  <a:gd name="T27" fmla="*/ 176 h 192"/>
                  <a:gd name="T28" fmla="*/ 279 w 280"/>
                  <a:gd name="T29" fmla="*/ 183 h 192"/>
                  <a:gd name="T30" fmla="*/ 280 w 280"/>
                  <a:gd name="T31" fmla="*/ 185 h 192"/>
                  <a:gd name="T32" fmla="*/ 238 w 280"/>
                  <a:gd name="T33" fmla="*/ 191 h 192"/>
                  <a:gd name="T34" fmla="*/ 200 w 280"/>
                  <a:gd name="T35" fmla="*/ 192 h 192"/>
                  <a:gd name="T36" fmla="*/ 166 w 280"/>
                  <a:gd name="T37" fmla="*/ 191 h 192"/>
                  <a:gd name="T38" fmla="*/ 137 w 280"/>
                  <a:gd name="T39" fmla="*/ 188 h 192"/>
                  <a:gd name="T40" fmla="*/ 111 w 280"/>
                  <a:gd name="T41" fmla="*/ 182 h 192"/>
                  <a:gd name="T42" fmla="*/ 89 w 280"/>
                  <a:gd name="T43" fmla="*/ 174 h 192"/>
                  <a:gd name="T44" fmla="*/ 69 w 280"/>
                  <a:gd name="T45" fmla="*/ 164 h 192"/>
                  <a:gd name="T46" fmla="*/ 53 w 280"/>
                  <a:gd name="T47" fmla="*/ 152 h 192"/>
                  <a:gd name="T48" fmla="*/ 39 w 280"/>
                  <a:gd name="T49" fmla="*/ 140 h 192"/>
                  <a:gd name="T50" fmla="*/ 29 w 280"/>
                  <a:gd name="T51" fmla="*/ 127 h 192"/>
                  <a:gd name="T52" fmla="*/ 19 w 280"/>
                  <a:gd name="T53" fmla="*/ 114 h 192"/>
                  <a:gd name="T54" fmla="*/ 13 w 280"/>
                  <a:gd name="T55" fmla="*/ 100 h 192"/>
                  <a:gd name="T56" fmla="*/ 8 w 280"/>
                  <a:gd name="T57" fmla="*/ 87 h 192"/>
                  <a:gd name="T58" fmla="*/ 4 w 280"/>
                  <a:gd name="T59" fmla="*/ 75 h 192"/>
                  <a:gd name="T60" fmla="*/ 2 w 280"/>
                  <a:gd name="T61" fmla="*/ 63 h 192"/>
                  <a:gd name="T62" fmla="*/ 0 w 280"/>
                  <a:gd name="T63" fmla="*/ 53 h 192"/>
                  <a:gd name="T64" fmla="*/ 0 w 280"/>
                  <a:gd name="T65" fmla="*/ 45 h 192"/>
                  <a:gd name="T66" fmla="*/ 0 w 280"/>
                  <a:gd name="T67" fmla="*/ 39 h 192"/>
                  <a:gd name="T68" fmla="*/ 0 w 280"/>
                  <a:gd name="T69" fmla="*/ 34 h 192"/>
                  <a:gd name="T70" fmla="*/ 0 w 280"/>
                  <a:gd name="T71" fmla="*/ 33 h 192"/>
                  <a:gd name="T72" fmla="*/ 26 w 280"/>
                  <a:gd name="T73" fmla="*/ 16 h 192"/>
                  <a:gd name="T74" fmla="*/ 52 w 280"/>
                  <a:gd name="T75" fmla="*/ 4 h 192"/>
                  <a:gd name="T76" fmla="*/ 76 w 280"/>
                  <a:gd name="T7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0" h="192">
                    <a:moveTo>
                      <a:pt x="76" y="0"/>
                    </a:moveTo>
                    <a:lnTo>
                      <a:pt x="100" y="1"/>
                    </a:lnTo>
                    <a:lnTo>
                      <a:pt x="122" y="7"/>
                    </a:lnTo>
                    <a:lnTo>
                      <a:pt x="144" y="16"/>
                    </a:lnTo>
                    <a:lnTo>
                      <a:pt x="164" y="28"/>
                    </a:lnTo>
                    <a:lnTo>
                      <a:pt x="183" y="45"/>
                    </a:lnTo>
                    <a:lnTo>
                      <a:pt x="201" y="62"/>
                    </a:lnTo>
                    <a:lnTo>
                      <a:pt x="217" y="80"/>
                    </a:lnTo>
                    <a:lnTo>
                      <a:pt x="231" y="99"/>
                    </a:lnTo>
                    <a:lnTo>
                      <a:pt x="243" y="118"/>
                    </a:lnTo>
                    <a:lnTo>
                      <a:pt x="254" y="136"/>
                    </a:lnTo>
                    <a:lnTo>
                      <a:pt x="263" y="152"/>
                    </a:lnTo>
                    <a:lnTo>
                      <a:pt x="270" y="166"/>
                    </a:lnTo>
                    <a:lnTo>
                      <a:pt x="276" y="176"/>
                    </a:lnTo>
                    <a:lnTo>
                      <a:pt x="279" y="183"/>
                    </a:lnTo>
                    <a:lnTo>
                      <a:pt x="280" y="185"/>
                    </a:lnTo>
                    <a:lnTo>
                      <a:pt x="238" y="191"/>
                    </a:lnTo>
                    <a:lnTo>
                      <a:pt x="200" y="192"/>
                    </a:lnTo>
                    <a:lnTo>
                      <a:pt x="166" y="191"/>
                    </a:lnTo>
                    <a:lnTo>
                      <a:pt x="137" y="188"/>
                    </a:lnTo>
                    <a:lnTo>
                      <a:pt x="111" y="182"/>
                    </a:lnTo>
                    <a:lnTo>
                      <a:pt x="89" y="174"/>
                    </a:lnTo>
                    <a:lnTo>
                      <a:pt x="69" y="164"/>
                    </a:lnTo>
                    <a:lnTo>
                      <a:pt x="53" y="152"/>
                    </a:lnTo>
                    <a:lnTo>
                      <a:pt x="39" y="140"/>
                    </a:lnTo>
                    <a:lnTo>
                      <a:pt x="29" y="127"/>
                    </a:lnTo>
                    <a:lnTo>
                      <a:pt x="19" y="114"/>
                    </a:lnTo>
                    <a:lnTo>
                      <a:pt x="13" y="100"/>
                    </a:lnTo>
                    <a:lnTo>
                      <a:pt x="8" y="87"/>
                    </a:lnTo>
                    <a:lnTo>
                      <a:pt x="4" y="75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26" y="16"/>
                    </a:lnTo>
                    <a:lnTo>
                      <a:pt x="52" y="4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7" name="Freeform 83">
                <a:extLst>
                  <a:ext uri="{FF2B5EF4-FFF2-40B4-BE49-F238E27FC236}">
                    <a16:creationId xmlns:a16="http://schemas.microsoft.com/office/drawing/2014/main" id="{E0537EB1-A996-2D4F-A6F5-D1EB3EEDB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5963" y="4429918"/>
                <a:ext cx="441325" cy="244475"/>
              </a:xfrm>
              <a:custGeom>
                <a:avLst/>
                <a:gdLst>
                  <a:gd name="T0" fmla="*/ 0 w 278"/>
                  <a:gd name="T1" fmla="*/ 0 h 154"/>
                  <a:gd name="T2" fmla="*/ 278 w 278"/>
                  <a:gd name="T3" fmla="*/ 149 h 154"/>
                  <a:gd name="T4" fmla="*/ 235 w 278"/>
                  <a:gd name="T5" fmla="*/ 153 h 154"/>
                  <a:gd name="T6" fmla="*/ 197 w 278"/>
                  <a:gd name="T7" fmla="*/ 154 h 154"/>
                  <a:gd name="T8" fmla="*/ 164 w 278"/>
                  <a:gd name="T9" fmla="*/ 153 h 154"/>
                  <a:gd name="T10" fmla="*/ 134 w 278"/>
                  <a:gd name="T11" fmla="*/ 150 h 154"/>
                  <a:gd name="T12" fmla="*/ 108 w 278"/>
                  <a:gd name="T13" fmla="*/ 143 h 154"/>
                  <a:gd name="T14" fmla="*/ 85 w 278"/>
                  <a:gd name="T15" fmla="*/ 135 h 154"/>
                  <a:gd name="T16" fmla="*/ 67 w 278"/>
                  <a:gd name="T17" fmla="*/ 124 h 154"/>
                  <a:gd name="T18" fmla="*/ 50 w 278"/>
                  <a:gd name="T19" fmla="*/ 113 h 154"/>
                  <a:gd name="T20" fmla="*/ 37 w 278"/>
                  <a:gd name="T21" fmla="*/ 100 h 154"/>
                  <a:gd name="T22" fmla="*/ 26 w 278"/>
                  <a:gd name="T23" fmla="*/ 87 h 154"/>
                  <a:gd name="T24" fmla="*/ 17 w 278"/>
                  <a:gd name="T25" fmla="*/ 75 h 154"/>
                  <a:gd name="T26" fmla="*/ 10 w 278"/>
                  <a:gd name="T27" fmla="*/ 61 h 154"/>
                  <a:gd name="T28" fmla="*/ 5 w 278"/>
                  <a:gd name="T29" fmla="*/ 48 h 154"/>
                  <a:gd name="T30" fmla="*/ 2 w 278"/>
                  <a:gd name="T31" fmla="*/ 35 h 154"/>
                  <a:gd name="T32" fmla="*/ 1 w 278"/>
                  <a:gd name="T33" fmla="*/ 24 h 154"/>
                  <a:gd name="T34" fmla="*/ 0 w 278"/>
                  <a:gd name="T35" fmla="*/ 14 h 154"/>
                  <a:gd name="T36" fmla="*/ 0 w 278"/>
                  <a:gd name="T37" fmla="*/ 5 h 154"/>
                  <a:gd name="T38" fmla="*/ 0 w 278"/>
                  <a:gd name="T3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8" h="154">
                    <a:moveTo>
                      <a:pt x="0" y="0"/>
                    </a:moveTo>
                    <a:lnTo>
                      <a:pt x="278" y="149"/>
                    </a:lnTo>
                    <a:lnTo>
                      <a:pt x="235" y="153"/>
                    </a:lnTo>
                    <a:lnTo>
                      <a:pt x="197" y="154"/>
                    </a:lnTo>
                    <a:lnTo>
                      <a:pt x="164" y="153"/>
                    </a:lnTo>
                    <a:lnTo>
                      <a:pt x="134" y="150"/>
                    </a:lnTo>
                    <a:lnTo>
                      <a:pt x="108" y="143"/>
                    </a:lnTo>
                    <a:lnTo>
                      <a:pt x="85" y="135"/>
                    </a:lnTo>
                    <a:lnTo>
                      <a:pt x="67" y="124"/>
                    </a:lnTo>
                    <a:lnTo>
                      <a:pt x="50" y="113"/>
                    </a:lnTo>
                    <a:lnTo>
                      <a:pt x="37" y="100"/>
                    </a:lnTo>
                    <a:lnTo>
                      <a:pt x="26" y="87"/>
                    </a:lnTo>
                    <a:lnTo>
                      <a:pt x="17" y="75"/>
                    </a:lnTo>
                    <a:lnTo>
                      <a:pt x="10" y="61"/>
                    </a:lnTo>
                    <a:lnTo>
                      <a:pt x="5" y="48"/>
                    </a:lnTo>
                    <a:lnTo>
                      <a:pt x="2" y="35"/>
                    </a:lnTo>
                    <a:lnTo>
                      <a:pt x="1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8" name="Freeform 84">
                <a:extLst>
                  <a:ext uri="{FF2B5EF4-FFF2-40B4-BE49-F238E27FC236}">
                    <a16:creationId xmlns:a16="http://schemas.microsoft.com/office/drawing/2014/main" id="{38C12C70-A1B7-EB0E-A784-82DFD1A3E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9588" y="3240881"/>
                <a:ext cx="293688" cy="274638"/>
              </a:xfrm>
              <a:custGeom>
                <a:avLst/>
                <a:gdLst>
                  <a:gd name="T0" fmla="*/ 117 w 185"/>
                  <a:gd name="T1" fmla="*/ 0 h 173"/>
                  <a:gd name="T2" fmla="*/ 131 w 185"/>
                  <a:gd name="T3" fmla="*/ 2 h 173"/>
                  <a:gd name="T4" fmla="*/ 142 w 185"/>
                  <a:gd name="T5" fmla="*/ 8 h 173"/>
                  <a:gd name="T6" fmla="*/ 153 w 185"/>
                  <a:gd name="T7" fmla="*/ 16 h 173"/>
                  <a:gd name="T8" fmla="*/ 161 w 185"/>
                  <a:gd name="T9" fmla="*/ 26 h 173"/>
                  <a:gd name="T10" fmla="*/ 168 w 185"/>
                  <a:gd name="T11" fmla="*/ 39 h 173"/>
                  <a:gd name="T12" fmla="*/ 172 w 185"/>
                  <a:gd name="T13" fmla="*/ 53 h 173"/>
                  <a:gd name="T14" fmla="*/ 177 w 185"/>
                  <a:gd name="T15" fmla="*/ 68 h 173"/>
                  <a:gd name="T16" fmla="*/ 180 w 185"/>
                  <a:gd name="T17" fmla="*/ 83 h 173"/>
                  <a:gd name="T18" fmla="*/ 183 w 185"/>
                  <a:gd name="T19" fmla="*/ 99 h 173"/>
                  <a:gd name="T20" fmla="*/ 184 w 185"/>
                  <a:gd name="T21" fmla="*/ 114 h 173"/>
                  <a:gd name="T22" fmla="*/ 185 w 185"/>
                  <a:gd name="T23" fmla="*/ 128 h 173"/>
                  <a:gd name="T24" fmla="*/ 185 w 185"/>
                  <a:gd name="T25" fmla="*/ 141 h 173"/>
                  <a:gd name="T26" fmla="*/ 185 w 185"/>
                  <a:gd name="T27" fmla="*/ 151 h 173"/>
                  <a:gd name="T28" fmla="*/ 185 w 185"/>
                  <a:gd name="T29" fmla="*/ 159 h 173"/>
                  <a:gd name="T30" fmla="*/ 185 w 185"/>
                  <a:gd name="T31" fmla="*/ 164 h 173"/>
                  <a:gd name="T32" fmla="*/ 185 w 185"/>
                  <a:gd name="T33" fmla="*/ 166 h 173"/>
                  <a:gd name="T34" fmla="*/ 145 w 185"/>
                  <a:gd name="T35" fmla="*/ 171 h 173"/>
                  <a:gd name="T36" fmla="*/ 111 w 185"/>
                  <a:gd name="T37" fmla="*/ 173 h 173"/>
                  <a:gd name="T38" fmla="*/ 83 w 185"/>
                  <a:gd name="T39" fmla="*/ 173 h 173"/>
                  <a:gd name="T40" fmla="*/ 59 w 185"/>
                  <a:gd name="T41" fmla="*/ 171 h 173"/>
                  <a:gd name="T42" fmla="*/ 41 w 185"/>
                  <a:gd name="T43" fmla="*/ 167 h 173"/>
                  <a:gd name="T44" fmla="*/ 26 w 185"/>
                  <a:gd name="T45" fmla="*/ 160 h 173"/>
                  <a:gd name="T46" fmla="*/ 15 w 185"/>
                  <a:gd name="T47" fmla="*/ 153 h 173"/>
                  <a:gd name="T48" fmla="*/ 7 w 185"/>
                  <a:gd name="T49" fmla="*/ 144 h 173"/>
                  <a:gd name="T50" fmla="*/ 3 w 185"/>
                  <a:gd name="T51" fmla="*/ 134 h 173"/>
                  <a:gd name="T52" fmla="*/ 0 w 185"/>
                  <a:gd name="T53" fmla="*/ 123 h 173"/>
                  <a:gd name="T54" fmla="*/ 1 w 185"/>
                  <a:gd name="T55" fmla="*/ 113 h 173"/>
                  <a:gd name="T56" fmla="*/ 4 w 185"/>
                  <a:gd name="T57" fmla="*/ 101 h 173"/>
                  <a:gd name="T58" fmla="*/ 7 w 185"/>
                  <a:gd name="T59" fmla="*/ 90 h 173"/>
                  <a:gd name="T60" fmla="*/ 12 w 185"/>
                  <a:gd name="T61" fmla="*/ 79 h 173"/>
                  <a:gd name="T62" fmla="*/ 16 w 185"/>
                  <a:gd name="T63" fmla="*/ 69 h 173"/>
                  <a:gd name="T64" fmla="*/ 22 w 185"/>
                  <a:gd name="T65" fmla="*/ 60 h 173"/>
                  <a:gd name="T66" fmla="*/ 28 w 185"/>
                  <a:gd name="T67" fmla="*/ 52 h 173"/>
                  <a:gd name="T68" fmla="*/ 33 w 185"/>
                  <a:gd name="T69" fmla="*/ 45 h 173"/>
                  <a:gd name="T70" fmla="*/ 36 w 185"/>
                  <a:gd name="T71" fmla="*/ 40 h 173"/>
                  <a:gd name="T72" fmla="*/ 38 w 185"/>
                  <a:gd name="T73" fmla="*/ 37 h 173"/>
                  <a:gd name="T74" fmla="*/ 40 w 185"/>
                  <a:gd name="T75" fmla="*/ 36 h 173"/>
                  <a:gd name="T76" fmla="*/ 63 w 185"/>
                  <a:gd name="T77" fmla="*/ 19 h 173"/>
                  <a:gd name="T78" fmla="*/ 83 w 185"/>
                  <a:gd name="T79" fmla="*/ 8 h 173"/>
                  <a:gd name="T80" fmla="*/ 101 w 185"/>
                  <a:gd name="T81" fmla="*/ 2 h 173"/>
                  <a:gd name="T82" fmla="*/ 117 w 185"/>
                  <a:gd name="T8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5" h="173">
                    <a:moveTo>
                      <a:pt x="117" y="0"/>
                    </a:moveTo>
                    <a:lnTo>
                      <a:pt x="131" y="2"/>
                    </a:lnTo>
                    <a:lnTo>
                      <a:pt x="142" y="8"/>
                    </a:lnTo>
                    <a:lnTo>
                      <a:pt x="153" y="16"/>
                    </a:lnTo>
                    <a:lnTo>
                      <a:pt x="161" y="26"/>
                    </a:lnTo>
                    <a:lnTo>
                      <a:pt x="168" y="39"/>
                    </a:lnTo>
                    <a:lnTo>
                      <a:pt x="172" y="53"/>
                    </a:lnTo>
                    <a:lnTo>
                      <a:pt x="177" y="68"/>
                    </a:lnTo>
                    <a:lnTo>
                      <a:pt x="180" y="83"/>
                    </a:lnTo>
                    <a:lnTo>
                      <a:pt x="183" y="99"/>
                    </a:lnTo>
                    <a:lnTo>
                      <a:pt x="184" y="114"/>
                    </a:lnTo>
                    <a:lnTo>
                      <a:pt x="185" y="128"/>
                    </a:lnTo>
                    <a:lnTo>
                      <a:pt x="185" y="141"/>
                    </a:lnTo>
                    <a:lnTo>
                      <a:pt x="185" y="151"/>
                    </a:lnTo>
                    <a:lnTo>
                      <a:pt x="185" y="159"/>
                    </a:lnTo>
                    <a:lnTo>
                      <a:pt x="185" y="164"/>
                    </a:lnTo>
                    <a:lnTo>
                      <a:pt x="185" y="166"/>
                    </a:lnTo>
                    <a:lnTo>
                      <a:pt x="145" y="171"/>
                    </a:lnTo>
                    <a:lnTo>
                      <a:pt x="111" y="173"/>
                    </a:lnTo>
                    <a:lnTo>
                      <a:pt x="83" y="173"/>
                    </a:lnTo>
                    <a:lnTo>
                      <a:pt x="59" y="171"/>
                    </a:lnTo>
                    <a:lnTo>
                      <a:pt x="41" y="167"/>
                    </a:lnTo>
                    <a:lnTo>
                      <a:pt x="26" y="160"/>
                    </a:lnTo>
                    <a:lnTo>
                      <a:pt x="15" y="153"/>
                    </a:lnTo>
                    <a:lnTo>
                      <a:pt x="7" y="144"/>
                    </a:lnTo>
                    <a:lnTo>
                      <a:pt x="3" y="134"/>
                    </a:lnTo>
                    <a:lnTo>
                      <a:pt x="0" y="123"/>
                    </a:lnTo>
                    <a:lnTo>
                      <a:pt x="1" y="113"/>
                    </a:lnTo>
                    <a:lnTo>
                      <a:pt x="4" y="101"/>
                    </a:lnTo>
                    <a:lnTo>
                      <a:pt x="7" y="90"/>
                    </a:lnTo>
                    <a:lnTo>
                      <a:pt x="12" y="79"/>
                    </a:lnTo>
                    <a:lnTo>
                      <a:pt x="16" y="69"/>
                    </a:lnTo>
                    <a:lnTo>
                      <a:pt x="22" y="60"/>
                    </a:lnTo>
                    <a:lnTo>
                      <a:pt x="28" y="52"/>
                    </a:lnTo>
                    <a:lnTo>
                      <a:pt x="33" y="45"/>
                    </a:lnTo>
                    <a:lnTo>
                      <a:pt x="36" y="40"/>
                    </a:lnTo>
                    <a:lnTo>
                      <a:pt x="38" y="37"/>
                    </a:lnTo>
                    <a:lnTo>
                      <a:pt x="40" y="36"/>
                    </a:lnTo>
                    <a:lnTo>
                      <a:pt x="63" y="19"/>
                    </a:lnTo>
                    <a:lnTo>
                      <a:pt x="83" y="8"/>
                    </a:lnTo>
                    <a:lnTo>
                      <a:pt x="101" y="2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79" name="Freeform 85">
                <a:extLst>
                  <a:ext uri="{FF2B5EF4-FFF2-40B4-BE49-F238E27FC236}">
                    <a16:creationId xmlns:a16="http://schemas.microsoft.com/office/drawing/2014/main" id="{44CC01FC-78B7-CC42-CB3C-9BCD7F64F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2288" y="3304381"/>
                <a:ext cx="276225" cy="212725"/>
              </a:xfrm>
              <a:custGeom>
                <a:avLst/>
                <a:gdLst>
                  <a:gd name="T0" fmla="*/ 32 w 174"/>
                  <a:gd name="T1" fmla="*/ 0 h 134"/>
                  <a:gd name="T2" fmla="*/ 174 w 174"/>
                  <a:gd name="T3" fmla="*/ 126 h 134"/>
                  <a:gd name="T4" fmla="*/ 136 w 174"/>
                  <a:gd name="T5" fmla="*/ 131 h 134"/>
                  <a:gd name="T6" fmla="*/ 104 w 174"/>
                  <a:gd name="T7" fmla="*/ 133 h 134"/>
                  <a:gd name="T8" fmla="*/ 78 w 174"/>
                  <a:gd name="T9" fmla="*/ 134 h 134"/>
                  <a:gd name="T10" fmla="*/ 55 w 174"/>
                  <a:gd name="T11" fmla="*/ 132 h 134"/>
                  <a:gd name="T12" fmla="*/ 37 w 174"/>
                  <a:gd name="T13" fmla="*/ 128 h 134"/>
                  <a:gd name="T14" fmla="*/ 23 w 174"/>
                  <a:gd name="T15" fmla="*/ 123 h 134"/>
                  <a:gd name="T16" fmla="*/ 13 w 174"/>
                  <a:gd name="T17" fmla="*/ 116 h 134"/>
                  <a:gd name="T18" fmla="*/ 6 w 174"/>
                  <a:gd name="T19" fmla="*/ 109 h 134"/>
                  <a:gd name="T20" fmla="*/ 2 w 174"/>
                  <a:gd name="T21" fmla="*/ 99 h 134"/>
                  <a:gd name="T22" fmla="*/ 0 w 174"/>
                  <a:gd name="T23" fmla="*/ 90 h 134"/>
                  <a:gd name="T24" fmla="*/ 0 w 174"/>
                  <a:gd name="T25" fmla="*/ 80 h 134"/>
                  <a:gd name="T26" fmla="*/ 2 w 174"/>
                  <a:gd name="T27" fmla="*/ 69 h 134"/>
                  <a:gd name="T28" fmla="*/ 5 w 174"/>
                  <a:gd name="T29" fmla="*/ 59 h 134"/>
                  <a:gd name="T30" fmla="*/ 10 w 174"/>
                  <a:gd name="T31" fmla="*/ 49 h 134"/>
                  <a:gd name="T32" fmla="*/ 14 w 174"/>
                  <a:gd name="T33" fmla="*/ 38 h 134"/>
                  <a:gd name="T34" fmla="*/ 19 w 174"/>
                  <a:gd name="T35" fmla="*/ 29 h 134"/>
                  <a:gd name="T36" fmla="*/ 22 w 174"/>
                  <a:gd name="T37" fmla="*/ 20 h 134"/>
                  <a:gd name="T38" fmla="*/ 27 w 174"/>
                  <a:gd name="T39" fmla="*/ 12 h 134"/>
                  <a:gd name="T40" fmla="*/ 29 w 174"/>
                  <a:gd name="T41" fmla="*/ 5 h 134"/>
                  <a:gd name="T42" fmla="*/ 32 w 174"/>
                  <a:gd name="T4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34">
                    <a:moveTo>
                      <a:pt x="32" y="0"/>
                    </a:moveTo>
                    <a:lnTo>
                      <a:pt x="174" y="126"/>
                    </a:lnTo>
                    <a:lnTo>
                      <a:pt x="136" y="131"/>
                    </a:lnTo>
                    <a:lnTo>
                      <a:pt x="104" y="133"/>
                    </a:lnTo>
                    <a:lnTo>
                      <a:pt x="78" y="134"/>
                    </a:lnTo>
                    <a:lnTo>
                      <a:pt x="55" y="132"/>
                    </a:lnTo>
                    <a:lnTo>
                      <a:pt x="37" y="128"/>
                    </a:lnTo>
                    <a:lnTo>
                      <a:pt x="23" y="123"/>
                    </a:lnTo>
                    <a:lnTo>
                      <a:pt x="13" y="116"/>
                    </a:lnTo>
                    <a:lnTo>
                      <a:pt x="6" y="109"/>
                    </a:lnTo>
                    <a:lnTo>
                      <a:pt x="2" y="99"/>
                    </a:lnTo>
                    <a:lnTo>
                      <a:pt x="0" y="90"/>
                    </a:lnTo>
                    <a:lnTo>
                      <a:pt x="0" y="80"/>
                    </a:lnTo>
                    <a:lnTo>
                      <a:pt x="2" y="69"/>
                    </a:lnTo>
                    <a:lnTo>
                      <a:pt x="5" y="59"/>
                    </a:lnTo>
                    <a:lnTo>
                      <a:pt x="10" y="49"/>
                    </a:lnTo>
                    <a:lnTo>
                      <a:pt x="14" y="38"/>
                    </a:lnTo>
                    <a:lnTo>
                      <a:pt x="19" y="29"/>
                    </a:lnTo>
                    <a:lnTo>
                      <a:pt x="22" y="20"/>
                    </a:lnTo>
                    <a:lnTo>
                      <a:pt x="27" y="12"/>
                    </a:lnTo>
                    <a:lnTo>
                      <a:pt x="29" y="5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80" name="Freeform 86">
                <a:extLst>
                  <a:ext uri="{FF2B5EF4-FFF2-40B4-BE49-F238E27FC236}">
                    <a16:creationId xmlns:a16="http://schemas.microsoft.com/office/drawing/2014/main" id="{9FF01E6E-C649-9623-8EE3-37F1F12A8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4288" y="2186781"/>
                <a:ext cx="233363" cy="279400"/>
              </a:xfrm>
              <a:custGeom>
                <a:avLst/>
                <a:gdLst>
                  <a:gd name="T0" fmla="*/ 3 w 147"/>
                  <a:gd name="T1" fmla="*/ 0 h 176"/>
                  <a:gd name="T2" fmla="*/ 40 w 147"/>
                  <a:gd name="T3" fmla="*/ 21 h 176"/>
                  <a:gd name="T4" fmla="*/ 71 w 147"/>
                  <a:gd name="T5" fmla="*/ 41 h 176"/>
                  <a:gd name="T6" fmla="*/ 96 w 147"/>
                  <a:gd name="T7" fmla="*/ 59 h 176"/>
                  <a:gd name="T8" fmla="*/ 115 w 147"/>
                  <a:gd name="T9" fmla="*/ 78 h 176"/>
                  <a:gd name="T10" fmla="*/ 129 w 147"/>
                  <a:gd name="T11" fmla="*/ 94 h 176"/>
                  <a:gd name="T12" fmla="*/ 138 w 147"/>
                  <a:gd name="T13" fmla="*/ 109 h 176"/>
                  <a:gd name="T14" fmla="*/ 144 w 147"/>
                  <a:gd name="T15" fmla="*/ 121 h 176"/>
                  <a:gd name="T16" fmla="*/ 147 w 147"/>
                  <a:gd name="T17" fmla="*/ 134 h 176"/>
                  <a:gd name="T18" fmla="*/ 147 w 147"/>
                  <a:gd name="T19" fmla="*/ 145 h 176"/>
                  <a:gd name="T20" fmla="*/ 145 w 147"/>
                  <a:gd name="T21" fmla="*/ 154 h 176"/>
                  <a:gd name="T22" fmla="*/ 143 w 147"/>
                  <a:gd name="T23" fmla="*/ 162 h 176"/>
                  <a:gd name="T24" fmla="*/ 139 w 147"/>
                  <a:gd name="T25" fmla="*/ 168 h 176"/>
                  <a:gd name="T26" fmla="*/ 136 w 147"/>
                  <a:gd name="T27" fmla="*/ 172 h 176"/>
                  <a:gd name="T28" fmla="*/ 133 w 147"/>
                  <a:gd name="T29" fmla="*/ 175 h 176"/>
                  <a:gd name="T30" fmla="*/ 133 w 147"/>
                  <a:gd name="T31" fmla="*/ 176 h 176"/>
                  <a:gd name="T32" fmla="*/ 106 w 147"/>
                  <a:gd name="T33" fmla="*/ 176 h 176"/>
                  <a:gd name="T34" fmla="*/ 81 w 147"/>
                  <a:gd name="T35" fmla="*/ 171 h 176"/>
                  <a:gd name="T36" fmla="*/ 62 w 147"/>
                  <a:gd name="T37" fmla="*/ 163 h 176"/>
                  <a:gd name="T38" fmla="*/ 46 w 147"/>
                  <a:gd name="T39" fmla="*/ 153 h 176"/>
                  <a:gd name="T40" fmla="*/ 33 w 147"/>
                  <a:gd name="T41" fmla="*/ 140 h 176"/>
                  <a:gd name="T42" fmla="*/ 22 w 147"/>
                  <a:gd name="T43" fmla="*/ 125 h 176"/>
                  <a:gd name="T44" fmla="*/ 14 w 147"/>
                  <a:gd name="T45" fmla="*/ 109 h 176"/>
                  <a:gd name="T46" fmla="*/ 9 w 147"/>
                  <a:gd name="T47" fmla="*/ 91 h 176"/>
                  <a:gd name="T48" fmla="*/ 4 w 147"/>
                  <a:gd name="T49" fmla="*/ 75 h 176"/>
                  <a:gd name="T50" fmla="*/ 2 w 147"/>
                  <a:gd name="T51" fmla="*/ 58 h 176"/>
                  <a:gd name="T52" fmla="*/ 0 w 147"/>
                  <a:gd name="T53" fmla="*/ 43 h 176"/>
                  <a:gd name="T54" fmla="*/ 0 w 147"/>
                  <a:gd name="T55" fmla="*/ 29 h 176"/>
                  <a:gd name="T56" fmla="*/ 0 w 147"/>
                  <a:gd name="T57" fmla="*/ 18 h 176"/>
                  <a:gd name="T58" fmla="*/ 2 w 147"/>
                  <a:gd name="T59" fmla="*/ 8 h 176"/>
                  <a:gd name="T60" fmla="*/ 2 w 147"/>
                  <a:gd name="T61" fmla="*/ 3 h 176"/>
                  <a:gd name="T62" fmla="*/ 3 w 147"/>
                  <a:gd name="T6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76">
                    <a:moveTo>
                      <a:pt x="3" y="0"/>
                    </a:moveTo>
                    <a:lnTo>
                      <a:pt x="40" y="21"/>
                    </a:lnTo>
                    <a:lnTo>
                      <a:pt x="71" y="41"/>
                    </a:lnTo>
                    <a:lnTo>
                      <a:pt x="96" y="59"/>
                    </a:lnTo>
                    <a:lnTo>
                      <a:pt x="115" y="78"/>
                    </a:lnTo>
                    <a:lnTo>
                      <a:pt x="129" y="94"/>
                    </a:lnTo>
                    <a:lnTo>
                      <a:pt x="138" y="109"/>
                    </a:lnTo>
                    <a:lnTo>
                      <a:pt x="144" y="121"/>
                    </a:lnTo>
                    <a:lnTo>
                      <a:pt x="147" y="134"/>
                    </a:lnTo>
                    <a:lnTo>
                      <a:pt x="147" y="145"/>
                    </a:lnTo>
                    <a:lnTo>
                      <a:pt x="145" y="154"/>
                    </a:lnTo>
                    <a:lnTo>
                      <a:pt x="143" y="162"/>
                    </a:lnTo>
                    <a:lnTo>
                      <a:pt x="139" y="168"/>
                    </a:lnTo>
                    <a:lnTo>
                      <a:pt x="136" y="172"/>
                    </a:lnTo>
                    <a:lnTo>
                      <a:pt x="133" y="175"/>
                    </a:lnTo>
                    <a:lnTo>
                      <a:pt x="133" y="176"/>
                    </a:lnTo>
                    <a:lnTo>
                      <a:pt x="106" y="176"/>
                    </a:lnTo>
                    <a:lnTo>
                      <a:pt x="81" y="171"/>
                    </a:lnTo>
                    <a:lnTo>
                      <a:pt x="62" y="163"/>
                    </a:lnTo>
                    <a:lnTo>
                      <a:pt x="46" y="153"/>
                    </a:lnTo>
                    <a:lnTo>
                      <a:pt x="33" y="140"/>
                    </a:lnTo>
                    <a:lnTo>
                      <a:pt x="22" y="125"/>
                    </a:lnTo>
                    <a:lnTo>
                      <a:pt x="14" y="109"/>
                    </a:lnTo>
                    <a:lnTo>
                      <a:pt x="9" y="91"/>
                    </a:lnTo>
                    <a:lnTo>
                      <a:pt x="4" y="75"/>
                    </a:lnTo>
                    <a:lnTo>
                      <a:pt x="2" y="58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2" y="8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81" name="Freeform 87">
                <a:extLst>
                  <a:ext uri="{FF2B5EF4-FFF2-40B4-BE49-F238E27FC236}">
                    <a16:creationId xmlns:a16="http://schemas.microsoft.com/office/drawing/2014/main" id="{B6CF82D6-2D55-C44A-062F-D1A08FD29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2226" y="2188368"/>
                <a:ext cx="231775" cy="273050"/>
              </a:xfrm>
              <a:custGeom>
                <a:avLst/>
                <a:gdLst>
                  <a:gd name="T0" fmla="*/ 0 w 146"/>
                  <a:gd name="T1" fmla="*/ 0 h 172"/>
                  <a:gd name="T2" fmla="*/ 36 w 146"/>
                  <a:gd name="T3" fmla="*/ 21 h 172"/>
                  <a:gd name="T4" fmla="*/ 67 w 146"/>
                  <a:gd name="T5" fmla="*/ 40 h 172"/>
                  <a:gd name="T6" fmla="*/ 91 w 146"/>
                  <a:gd name="T7" fmla="*/ 57 h 172"/>
                  <a:gd name="T8" fmla="*/ 110 w 146"/>
                  <a:gd name="T9" fmla="*/ 74 h 172"/>
                  <a:gd name="T10" fmla="*/ 125 w 146"/>
                  <a:gd name="T11" fmla="*/ 89 h 172"/>
                  <a:gd name="T12" fmla="*/ 135 w 146"/>
                  <a:gd name="T13" fmla="*/ 103 h 172"/>
                  <a:gd name="T14" fmla="*/ 141 w 146"/>
                  <a:gd name="T15" fmla="*/ 116 h 172"/>
                  <a:gd name="T16" fmla="*/ 144 w 146"/>
                  <a:gd name="T17" fmla="*/ 127 h 172"/>
                  <a:gd name="T18" fmla="*/ 146 w 146"/>
                  <a:gd name="T19" fmla="*/ 138 h 172"/>
                  <a:gd name="T20" fmla="*/ 144 w 146"/>
                  <a:gd name="T21" fmla="*/ 147 h 172"/>
                  <a:gd name="T22" fmla="*/ 142 w 146"/>
                  <a:gd name="T23" fmla="*/ 155 h 172"/>
                  <a:gd name="T24" fmla="*/ 138 w 146"/>
                  <a:gd name="T25" fmla="*/ 162 h 172"/>
                  <a:gd name="T26" fmla="*/ 134 w 146"/>
                  <a:gd name="T27" fmla="*/ 168 h 172"/>
                  <a:gd name="T28" fmla="*/ 131 w 146"/>
                  <a:gd name="T29" fmla="*/ 172 h 172"/>
                  <a:gd name="T30" fmla="*/ 0 w 146"/>
                  <a:gd name="T3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" h="172">
                    <a:moveTo>
                      <a:pt x="0" y="0"/>
                    </a:moveTo>
                    <a:lnTo>
                      <a:pt x="36" y="21"/>
                    </a:lnTo>
                    <a:lnTo>
                      <a:pt x="67" y="40"/>
                    </a:lnTo>
                    <a:lnTo>
                      <a:pt x="91" y="57"/>
                    </a:lnTo>
                    <a:lnTo>
                      <a:pt x="110" y="74"/>
                    </a:lnTo>
                    <a:lnTo>
                      <a:pt x="125" y="89"/>
                    </a:lnTo>
                    <a:lnTo>
                      <a:pt x="135" y="103"/>
                    </a:lnTo>
                    <a:lnTo>
                      <a:pt x="141" y="116"/>
                    </a:lnTo>
                    <a:lnTo>
                      <a:pt x="144" y="127"/>
                    </a:lnTo>
                    <a:lnTo>
                      <a:pt x="146" y="138"/>
                    </a:lnTo>
                    <a:lnTo>
                      <a:pt x="144" y="147"/>
                    </a:lnTo>
                    <a:lnTo>
                      <a:pt x="142" y="155"/>
                    </a:lnTo>
                    <a:lnTo>
                      <a:pt x="138" y="162"/>
                    </a:lnTo>
                    <a:lnTo>
                      <a:pt x="134" y="168"/>
                    </a:lnTo>
                    <a:lnTo>
                      <a:pt x="131" y="1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82" name="Freeform 88">
                <a:extLst>
                  <a:ext uri="{FF2B5EF4-FFF2-40B4-BE49-F238E27FC236}">
                    <a16:creationId xmlns:a16="http://schemas.microsoft.com/office/drawing/2014/main" id="{5AFD6C90-D367-D09C-7703-BB57AF27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6038" y="5285581"/>
                <a:ext cx="317500" cy="158750"/>
              </a:xfrm>
              <a:custGeom>
                <a:avLst/>
                <a:gdLst>
                  <a:gd name="T0" fmla="*/ 99 w 200"/>
                  <a:gd name="T1" fmla="*/ 0 h 100"/>
                  <a:gd name="T2" fmla="*/ 126 w 200"/>
                  <a:gd name="T3" fmla="*/ 3 h 100"/>
                  <a:gd name="T4" fmla="*/ 150 w 200"/>
                  <a:gd name="T5" fmla="*/ 13 h 100"/>
                  <a:gd name="T6" fmla="*/ 171 w 200"/>
                  <a:gd name="T7" fmla="*/ 28 h 100"/>
                  <a:gd name="T8" fmla="*/ 186 w 200"/>
                  <a:gd name="T9" fmla="*/ 49 h 100"/>
                  <a:gd name="T10" fmla="*/ 196 w 200"/>
                  <a:gd name="T11" fmla="*/ 73 h 100"/>
                  <a:gd name="T12" fmla="*/ 200 w 200"/>
                  <a:gd name="T13" fmla="*/ 100 h 100"/>
                  <a:gd name="T14" fmla="*/ 0 w 200"/>
                  <a:gd name="T15" fmla="*/ 100 h 100"/>
                  <a:gd name="T16" fmla="*/ 4 w 200"/>
                  <a:gd name="T17" fmla="*/ 73 h 100"/>
                  <a:gd name="T18" fmla="*/ 14 w 200"/>
                  <a:gd name="T19" fmla="*/ 49 h 100"/>
                  <a:gd name="T20" fmla="*/ 29 w 200"/>
                  <a:gd name="T21" fmla="*/ 28 h 100"/>
                  <a:gd name="T22" fmla="*/ 50 w 200"/>
                  <a:gd name="T23" fmla="*/ 13 h 100"/>
                  <a:gd name="T24" fmla="*/ 73 w 200"/>
                  <a:gd name="T25" fmla="*/ 3 h 100"/>
                  <a:gd name="T26" fmla="*/ 99 w 200"/>
                  <a:gd name="T2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00">
                    <a:moveTo>
                      <a:pt x="99" y="0"/>
                    </a:moveTo>
                    <a:lnTo>
                      <a:pt x="126" y="3"/>
                    </a:lnTo>
                    <a:lnTo>
                      <a:pt x="150" y="13"/>
                    </a:lnTo>
                    <a:lnTo>
                      <a:pt x="171" y="28"/>
                    </a:lnTo>
                    <a:lnTo>
                      <a:pt x="186" y="49"/>
                    </a:lnTo>
                    <a:lnTo>
                      <a:pt x="196" y="73"/>
                    </a:lnTo>
                    <a:lnTo>
                      <a:pt x="200" y="100"/>
                    </a:lnTo>
                    <a:lnTo>
                      <a:pt x="0" y="100"/>
                    </a:lnTo>
                    <a:lnTo>
                      <a:pt x="4" y="73"/>
                    </a:lnTo>
                    <a:lnTo>
                      <a:pt x="14" y="49"/>
                    </a:lnTo>
                    <a:lnTo>
                      <a:pt x="29" y="28"/>
                    </a:lnTo>
                    <a:lnTo>
                      <a:pt x="50" y="13"/>
                    </a:lnTo>
                    <a:lnTo>
                      <a:pt x="73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83" name="Freeform 89">
                <a:extLst>
                  <a:ext uri="{FF2B5EF4-FFF2-40B4-BE49-F238E27FC236}">
                    <a16:creationId xmlns:a16="http://schemas.microsoft.com/office/drawing/2014/main" id="{EB0450F0-9DAF-7329-0045-C80F90877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6976" y="5350668"/>
                <a:ext cx="185738" cy="93663"/>
              </a:xfrm>
              <a:custGeom>
                <a:avLst/>
                <a:gdLst>
                  <a:gd name="T0" fmla="*/ 59 w 117"/>
                  <a:gd name="T1" fmla="*/ 0 h 59"/>
                  <a:gd name="T2" fmla="*/ 77 w 117"/>
                  <a:gd name="T3" fmla="*/ 4 h 59"/>
                  <a:gd name="T4" fmla="*/ 92 w 117"/>
                  <a:gd name="T5" fmla="*/ 12 h 59"/>
                  <a:gd name="T6" fmla="*/ 105 w 117"/>
                  <a:gd name="T7" fmla="*/ 24 h 59"/>
                  <a:gd name="T8" fmla="*/ 114 w 117"/>
                  <a:gd name="T9" fmla="*/ 41 h 59"/>
                  <a:gd name="T10" fmla="*/ 117 w 117"/>
                  <a:gd name="T11" fmla="*/ 59 h 59"/>
                  <a:gd name="T12" fmla="*/ 0 w 117"/>
                  <a:gd name="T13" fmla="*/ 59 h 59"/>
                  <a:gd name="T14" fmla="*/ 4 w 117"/>
                  <a:gd name="T15" fmla="*/ 41 h 59"/>
                  <a:gd name="T16" fmla="*/ 12 w 117"/>
                  <a:gd name="T17" fmla="*/ 24 h 59"/>
                  <a:gd name="T18" fmla="*/ 24 w 117"/>
                  <a:gd name="T19" fmla="*/ 12 h 59"/>
                  <a:gd name="T20" fmla="*/ 40 w 117"/>
                  <a:gd name="T21" fmla="*/ 4 h 59"/>
                  <a:gd name="T22" fmla="*/ 59 w 117"/>
                  <a:gd name="T2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" h="59">
                    <a:moveTo>
                      <a:pt x="59" y="0"/>
                    </a:moveTo>
                    <a:lnTo>
                      <a:pt x="77" y="4"/>
                    </a:lnTo>
                    <a:lnTo>
                      <a:pt x="92" y="12"/>
                    </a:lnTo>
                    <a:lnTo>
                      <a:pt x="105" y="24"/>
                    </a:lnTo>
                    <a:lnTo>
                      <a:pt x="114" y="41"/>
                    </a:lnTo>
                    <a:lnTo>
                      <a:pt x="117" y="59"/>
                    </a:lnTo>
                    <a:lnTo>
                      <a:pt x="0" y="59"/>
                    </a:lnTo>
                    <a:lnTo>
                      <a:pt x="4" y="41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40" y="4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84" name="Freeform 90">
                <a:extLst>
                  <a:ext uri="{FF2B5EF4-FFF2-40B4-BE49-F238E27FC236}">
                    <a16:creationId xmlns:a16="http://schemas.microsoft.com/office/drawing/2014/main" id="{600A249E-01B3-94E1-1027-F548D86D6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5626" y="5395118"/>
                <a:ext cx="95250" cy="49213"/>
              </a:xfrm>
              <a:custGeom>
                <a:avLst/>
                <a:gdLst>
                  <a:gd name="T0" fmla="*/ 30 w 60"/>
                  <a:gd name="T1" fmla="*/ 0 h 31"/>
                  <a:gd name="T2" fmla="*/ 42 w 60"/>
                  <a:gd name="T3" fmla="*/ 3 h 31"/>
                  <a:gd name="T4" fmla="*/ 51 w 60"/>
                  <a:gd name="T5" fmla="*/ 9 h 31"/>
                  <a:gd name="T6" fmla="*/ 58 w 60"/>
                  <a:gd name="T7" fmla="*/ 18 h 31"/>
                  <a:gd name="T8" fmla="*/ 60 w 60"/>
                  <a:gd name="T9" fmla="*/ 31 h 31"/>
                  <a:gd name="T10" fmla="*/ 0 w 60"/>
                  <a:gd name="T11" fmla="*/ 31 h 31"/>
                  <a:gd name="T12" fmla="*/ 2 w 60"/>
                  <a:gd name="T13" fmla="*/ 18 h 31"/>
                  <a:gd name="T14" fmla="*/ 8 w 60"/>
                  <a:gd name="T15" fmla="*/ 9 h 31"/>
                  <a:gd name="T16" fmla="*/ 19 w 60"/>
                  <a:gd name="T17" fmla="*/ 3 h 31"/>
                  <a:gd name="T18" fmla="*/ 30 w 60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1">
                    <a:moveTo>
                      <a:pt x="30" y="0"/>
                    </a:moveTo>
                    <a:lnTo>
                      <a:pt x="42" y="3"/>
                    </a:lnTo>
                    <a:lnTo>
                      <a:pt x="51" y="9"/>
                    </a:lnTo>
                    <a:lnTo>
                      <a:pt x="58" y="18"/>
                    </a:lnTo>
                    <a:lnTo>
                      <a:pt x="60" y="31"/>
                    </a:lnTo>
                    <a:lnTo>
                      <a:pt x="0" y="31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9" y="3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85" name="Freeform 91">
                <a:extLst>
                  <a:ext uri="{FF2B5EF4-FFF2-40B4-BE49-F238E27FC236}">
                    <a16:creationId xmlns:a16="http://schemas.microsoft.com/office/drawing/2014/main" id="{B62F9BF7-A75B-C45E-F90A-C5D111018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0826" y="5285581"/>
                <a:ext cx="317500" cy="158750"/>
              </a:xfrm>
              <a:custGeom>
                <a:avLst/>
                <a:gdLst>
                  <a:gd name="T0" fmla="*/ 101 w 200"/>
                  <a:gd name="T1" fmla="*/ 0 h 100"/>
                  <a:gd name="T2" fmla="*/ 127 w 200"/>
                  <a:gd name="T3" fmla="*/ 3 h 100"/>
                  <a:gd name="T4" fmla="*/ 152 w 200"/>
                  <a:gd name="T5" fmla="*/ 13 h 100"/>
                  <a:gd name="T6" fmla="*/ 171 w 200"/>
                  <a:gd name="T7" fmla="*/ 28 h 100"/>
                  <a:gd name="T8" fmla="*/ 188 w 200"/>
                  <a:gd name="T9" fmla="*/ 49 h 100"/>
                  <a:gd name="T10" fmla="*/ 197 w 200"/>
                  <a:gd name="T11" fmla="*/ 73 h 100"/>
                  <a:gd name="T12" fmla="*/ 200 w 200"/>
                  <a:gd name="T13" fmla="*/ 100 h 100"/>
                  <a:gd name="T14" fmla="*/ 0 w 200"/>
                  <a:gd name="T15" fmla="*/ 100 h 100"/>
                  <a:gd name="T16" fmla="*/ 5 w 200"/>
                  <a:gd name="T17" fmla="*/ 73 h 100"/>
                  <a:gd name="T18" fmla="*/ 14 w 200"/>
                  <a:gd name="T19" fmla="*/ 49 h 100"/>
                  <a:gd name="T20" fmla="*/ 30 w 200"/>
                  <a:gd name="T21" fmla="*/ 28 h 100"/>
                  <a:gd name="T22" fmla="*/ 50 w 200"/>
                  <a:gd name="T23" fmla="*/ 13 h 100"/>
                  <a:gd name="T24" fmla="*/ 74 w 200"/>
                  <a:gd name="T25" fmla="*/ 3 h 100"/>
                  <a:gd name="T26" fmla="*/ 101 w 200"/>
                  <a:gd name="T2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00">
                    <a:moveTo>
                      <a:pt x="101" y="0"/>
                    </a:moveTo>
                    <a:lnTo>
                      <a:pt x="127" y="3"/>
                    </a:lnTo>
                    <a:lnTo>
                      <a:pt x="152" y="13"/>
                    </a:lnTo>
                    <a:lnTo>
                      <a:pt x="171" y="28"/>
                    </a:lnTo>
                    <a:lnTo>
                      <a:pt x="188" y="49"/>
                    </a:lnTo>
                    <a:lnTo>
                      <a:pt x="197" y="73"/>
                    </a:lnTo>
                    <a:lnTo>
                      <a:pt x="200" y="100"/>
                    </a:lnTo>
                    <a:lnTo>
                      <a:pt x="0" y="100"/>
                    </a:lnTo>
                    <a:lnTo>
                      <a:pt x="5" y="73"/>
                    </a:lnTo>
                    <a:lnTo>
                      <a:pt x="14" y="49"/>
                    </a:lnTo>
                    <a:lnTo>
                      <a:pt x="30" y="28"/>
                    </a:lnTo>
                    <a:lnTo>
                      <a:pt x="50" y="13"/>
                    </a:lnTo>
                    <a:lnTo>
                      <a:pt x="74" y="3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86" name="Freeform 92">
                <a:extLst>
                  <a:ext uri="{FF2B5EF4-FFF2-40B4-BE49-F238E27FC236}">
                    <a16:creationId xmlns:a16="http://schemas.microsoft.com/office/drawing/2014/main" id="{756B0B32-9E5F-1424-EBC4-E8D0108D9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8588" y="5237956"/>
                <a:ext cx="317500" cy="158750"/>
              </a:xfrm>
              <a:custGeom>
                <a:avLst/>
                <a:gdLst>
                  <a:gd name="T0" fmla="*/ 99 w 200"/>
                  <a:gd name="T1" fmla="*/ 0 h 100"/>
                  <a:gd name="T2" fmla="*/ 126 w 200"/>
                  <a:gd name="T3" fmla="*/ 3 h 100"/>
                  <a:gd name="T4" fmla="*/ 150 w 200"/>
                  <a:gd name="T5" fmla="*/ 13 h 100"/>
                  <a:gd name="T6" fmla="*/ 170 w 200"/>
                  <a:gd name="T7" fmla="*/ 28 h 100"/>
                  <a:gd name="T8" fmla="*/ 186 w 200"/>
                  <a:gd name="T9" fmla="*/ 49 h 100"/>
                  <a:gd name="T10" fmla="*/ 196 w 200"/>
                  <a:gd name="T11" fmla="*/ 73 h 100"/>
                  <a:gd name="T12" fmla="*/ 200 w 200"/>
                  <a:gd name="T13" fmla="*/ 100 h 100"/>
                  <a:gd name="T14" fmla="*/ 0 w 200"/>
                  <a:gd name="T15" fmla="*/ 100 h 100"/>
                  <a:gd name="T16" fmla="*/ 4 w 200"/>
                  <a:gd name="T17" fmla="*/ 73 h 100"/>
                  <a:gd name="T18" fmla="*/ 14 w 200"/>
                  <a:gd name="T19" fmla="*/ 49 h 100"/>
                  <a:gd name="T20" fmla="*/ 29 w 200"/>
                  <a:gd name="T21" fmla="*/ 28 h 100"/>
                  <a:gd name="T22" fmla="*/ 50 w 200"/>
                  <a:gd name="T23" fmla="*/ 13 h 100"/>
                  <a:gd name="T24" fmla="*/ 73 w 200"/>
                  <a:gd name="T25" fmla="*/ 3 h 100"/>
                  <a:gd name="T26" fmla="*/ 99 w 200"/>
                  <a:gd name="T2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00">
                    <a:moveTo>
                      <a:pt x="99" y="0"/>
                    </a:moveTo>
                    <a:lnTo>
                      <a:pt x="126" y="3"/>
                    </a:lnTo>
                    <a:lnTo>
                      <a:pt x="150" y="13"/>
                    </a:lnTo>
                    <a:lnTo>
                      <a:pt x="170" y="28"/>
                    </a:lnTo>
                    <a:lnTo>
                      <a:pt x="186" y="49"/>
                    </a:lnTo>
                    <a:lnTo>
                      <a:pt x="196" y="73"/>
                    </a:lnTo>
                    <a:lnTo>
                      <a:pt x="200" y="100"/>
                    </a:lnTo>
                    <a:lnTo>
                      <a:pt x="0" y="100"/>
                    </a:lnTo>
                    <a:lnTo>
                      <a:pt x="4" y="73"/>
                    </a:lnTo>
                    <a:lnTo>
                      <a:pt x="14" y="49"/>
                    </a:lnTo>
                    <a:lnTo>
                      <a:pt x="29" y="28"/>
                    </a:lnTo>
                    <a:lnTo>
                      <a:pt x="50" y="13"/>
                    </a:lnTo>
                    <a:lnTo>
                      <a:pt x="73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3883FD-FC3D-B390-130A-3FFD71DA1B5B}"/>
                </a:ext>
              </a:extLst>
            </p:cNvPr>
            <p:cNvGrpSpPr/>
            <p:nvPr/>
          </p:nvGrpSpPr>
          <p:grpSpPr>
            <a:xfrm>
              <a:off x="3603342" y="3564136"/>
              <a:ext cx="320166" cy="279075"/>
              <a:chOff x="5024807" y="2548738"/>
              <a:chExt cx="593725" cy="517525"/>
            </a:xfrm>
          </p:grpSpPr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549A399C-D24A-89A9-E9D9-00D3CCCA7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593725" cy="515938"/>
              </a:xfrm>
              <a:custGeom>
                <a:avLst/>
                <a:gdLst>
                  <a:gd name="T0" fmla="*/ 228 w 747"/>
                  <a:gd name="T1" fmla="*/ 1 h 650"/>
                  <a:gd name="T2" fmla="*/ 284 w 747"/>
                  <a:gd name="T3" fmla="*/ 8 h 650"/>
                  <a:gd name="T4" fmla="*/ 343 w 747"/>
                  <a:gd name="T5" fmla="*/ 16 h 650"/>
                  <a:gd name="T6" fmla="*/ 407 w 747"/>
                  <a:gd name="T7" fmla="*/ 16 h 650"/>
                  <a:gd name="T8" fmla="*/ 467 w 747"/>
                  <a:gd name="T9" fmla="*/ 10 h 650"/>
                  <a:gd name="T10" fmla="*/ 526 w 747"/>
                  <a:gd name="T11" fmla="*/ 2 h 650"/>
                  <a:gd name="T12" fmla="*/ 579 w 747"/>
                  <a:gd name="T13" fmla="*/ 5 h 650"/>
                  <a:gd name="T14" fmla="*/ 626 w 747"/>
                  <a:gd name="T15" fmla="*/ 25 h 650"/>
                  <a:gd name="T16" fmla="*/ 676 w 747"/>
                  <a:gd name="T17" fmla="*/ 78 h 650"/>
                  <a:gd name="T18" fmla="*/ 720 w 747"/>
                  <a:gd name="T19" fmla="*/ 158 h 650"/>
                  <a:gd name="T20" fmla="*/ 745 w 747"/>
                  <a:gd name="T21" fmla="*/ 250 h 650"/>
                  <a:gd name="T22" fmla="*/ 745 w 747"/>
                  <a:gd name="T23" fmla="*/ 348 h 650"/>
                  <a:gd name="T24" fmla="*/ 720 w 747"/>
                  <a:gd name="T25" fmla="*/ 440 h 650"/>
                  <a:gd name="T26" fmla="*/ 675 w 747"/>
                  <a:gd name="T27" fmla="*/ 521 h 650"/>
                  <a:gd name="T28" fmla="*/ 610 w 747"/>
                  <a:gd name="T29" fmla="*/ 588 h 650"/>
                  <a:gd name="T30" fmla="*/ 532 w 747"/>
                  <a:gd name="T31" fmla="*/ 638 h 650"/>
                  <a:gd name="T32" fmla="*/ 493 w 747"/>
                  <a:gd name="T33" fmla="*/ 646 h 650"/>
                  <a:gd name="T34" fmla="*/ 453 w 747"/>
                  <a:gd name="T35" fmla="*/ 638 h 650"/>
                  <a:gd name="T36" fmla="*/ 410 w 747"/>
                  <a:gd name="T37" fmla="*/ 629 h 650"/>
                  <a:gd name="T38" fmla="*/ 366 w 747"/>
                  <a:gd name="T39" fmla="*/ 629 h 650"/>
                  <a:gd name="T40" fmla="*/ 319 w 747"/>
                  <a:gd name="T41" fmla="*/ 641 h 650"/>
                  <a:gd name="T42" fmla="*/ 275 w 747"/>
                  <a:gd name="T43" fmla="*/ 650 h 650"/>
                  <a:gd name="T44" fmla="*/ 234 w 747"/>
                  <a:gd name="T45" fmla="*/ 646 h 650"/>
                  <a:gd name="T46" fmla="*/ 150 w 747"/>
                  <a:gd name="T47" fmla="*/ 598 h 650"/>
                  <a:gd name="T48" fmla="*/ 80 w 747"/>
                  <a:gd name="T49" fmla="*/ 530 h 650"/>
                  <a:gd name="T50" fmla="*/ 31 w 747"/>
                  <a:gd name="T51" fmla="*/ 447 h 650"/>
                  <a:gd name="T52" fmla="*/ 4 w 747"/>
                  <a:gd name="T53" fmla="*/ 350 h 650"/>
                  <a:gd name="T54" fmla="*/ 4 w 747"/>
                  <a:gd name="T55" fmla="*/ 248 h 650"/>
                  <a:gd name="T56" fmla="*/ 29 w 747"/>
                  <a:gd name="T57" fmla="*/ 153 h 650"/>
                  <a:gd name="T58" fmla="*/ 77 w 747"/>
                  <a:gd name="T59" fmla="*/ 71 h 650"/>
                  <a:gd name="T60" fmla="*/ 129 w 747"/>
                  <a:gd name="T61" fmla="*/ 17 h 650"/>
                  <a:gd name="T62" fmla="*/ 176 w 747"/>
                  <a:gd name="T63" fmla="*/ 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7" h="650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407" y="16"/>
                    </a:lnTo>
                    <a:lnTo>
                      <a:pt x="437" y="14"/>
                    </a:lnTo>
                    <a:lnTo>
                      <a:pt x="467" y="10"/>
                    </a:lnTo>
                    <a:lnTo>
                      <a:pt x="498" y="6"/>
                    </a:lnTo>
                    <a:lnTo>
                      <a:pt x="526" y="2"/>
                    </a:lnTo>
                    <a:lnTo>
                      <a:pt x="552" y="2"/>
                    </a:lnTo>
                    <a:lnTo>
                      <a:pt x="579" y="5"/>
                    </a:lnTo>
                    <a:lnTo>
                      <a:pt x="603" y="12"/>
                    </a:lnTo>
                    <a:lnTo>
                      <a:pt x="626" y="25"/>
                    </a:lnTo>
                    <a:lnTo>
                      <a:pt x="647" y="43"/>
                    </a:lnTo>
                    <a:lnTo>
                      <a:pt x="676" y="78"/>
                    </a:lnTo>
                    <a:lnTo>
                      <a:pt x="700" y="118"/>
                    </a:lnTo>
                    <a:lnTo>
                      <a:pt x="720" y="158"/>
                    </a:lnTo>
                    <a:lnTo>
                      <a:pt x="736" y="203"/>
                    </a:lnTo>
                    <a:lnTo>
                      <a:pt x="745" y="250"/>
                    </a:lnTo>
                    <a:lnTo>
                      <a:pt x="747" y="298"/>
                    </a:lnTo>
                    <a:lnTo>
                      <a:pt x="745" y="348"/>
                    </a:lnTo>
                    <a:lnTo>
                      <a:pt x="734" y="395"/>
                    </a:lnTo>
                    <a:lnTo>
                      <a:pt x="720" y="440"/>
                    </a:lnTo>
                    <a:lnTo>
                      <a:pt x="699" y="482"/>
                    </a:lnTo>
                    <a:lnTo>
                      <a:pt x="675" y="521"/>
                    </a:lnTo>
                    <a:lnTo>
                      <a:pt x="645" y="557"/>
                    </a:lnTo>
                    <a:lnTo>
                      <a:pt x="610" y="588"/>
                    </a:lnTo>
                    <a:lnTo>
                      <a:pt x="574" y="615"/>
                    </a:lnTo>
                    <a:lnTo>
                      <a:pt x="532" y="638"/>
                    </a:lnTo>
                    <a:lnTo>
                      <a:pt x="513" y="645"/>
                    </a:lnTo>
                    <a:lnTo>
                      <a:pt x="493" y="646"/>
                    </a:lnTo>
                    <a:lnTo>
                      <a:pt x="472" y="643"/>
                    </a:lnTo>
                    <a:lnTo>
                      <a:pt x="453" y="638"/>
                    </a:lnTo>
                    <a:lnTo>
                      <a:pt x="432" y="633"/>
                    </a:lnTo>
                    <a:lnTo>
                      <a:pt x="410" y="629"/>
                    </a:lnTo>
                    <a:lnTo>
                      <a:pt x="388" y="628"/>
                    </a:lnTo>
                    <a:lnTo>
                      <a:pt x="366" y="629"/>
                    </a:lnTo>
                    <a:lnTo>
                      <a:pt x="343" y="634"/>
                    </a:lnTo>
                    <a:lnTo>
                      <a:pt x="319" y="641"/>
                    </a:lnTo>
                    <a:lnTo>
                      <a:pt x="296" y="646"/>
                    </a:lnTo>
                    <a:lnTo>
                      <a:pt x="275" y="650"/>
                    </a:lnTo>
                    <a:lnTo>
                      <a:pt x="253" y="650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204EDD00-E6FC-C261-3808-22815644B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296863" cy="517525"/>
              </a:xfrm>
              <a:custGeom>
                <a:avLst/>
                <a:gdLst>
                  <a:gd name="T0" fmla="*/ 202 w 374"/>
                  <a:gd name="T1" fmla="*/ 0 h 651"/>
                  <a:gd name="T2" fmla="*/ 228 w 374"/>
                  <a:gd name="T3" fmla="*/ 1 h 651"/>
                  <a:gd name="T4" fmla="*/ 255 w 374"/>
                  <a:gd name="T5" fmla="*/ 3 h 651"/>
                  <a:gd name="T6" fmla="*/ 284 w 374"/>
                  <a:gd name="T7" fmla="*/ 8 h 651"/>
                  <a:gd name="T8" fmla="*/ 313 w 374"/>
                  <a:gd name="T9" fmla="*/ 12 h 651"/>
                  <a:gd name="T10" fmla="*/ 343 w 374"/>
                  <a:gd name="T11" fmla="*/ 16 h 651"/>
                  <a:gd name="T12" fmla="*/ 374 w 374"/>
                  <a:gd name="T13" fmla="*/ 17 h 651"/>
                  <a:gd name="T14" fmla="*/ 374 w 374"/>
                  <a:gd name="T15" fmla="*/ 628 h 651"/>
                  <a:gd name="T16" fmla="*/ 350 w 374"/>
                  <a:gd name="T17" fmla="*/ 632 h 651"/>
                  <a:gd name="T18" fmla="*/ 326 w 374"/>
                  <a:gd name="T19" fmla="*/ 638 h 651"/>
                  <a:gd name="T20" fmla="*/ 302 w 374"/>
                  <a:gd name="T21" fmla="*/ 645 h 651"/>
                  <a:gd name="T22" fmla="*/ 277 w 374"/>
                  <a:gd name="T23" fmla="*/ 650 h 651"/>
                  <a:gd name="T24" fmla="*/ 255 w 374"/>
                  <a:gd name="T25" fmla="*/ 651 h 651"/>
                  <a:gd name="T26" fmla="*/ 234 w 374"/>
                  <a:gd name="T27" fmla="*/ 646 h 651"/>
                  <a:gd name="T28" fmla="*/ 190 w 374"/>
                  <a:gd name="T29" fmla="*/ 624 h 651"/>
                  <a:gd name="T30" fmla="*/ 150 w 374"/>
                  <a:gd name="T31" fmla="*/ 598 h 651"/>
                  <a:gd name="T32" fmla="*/ 113 w 374"/>
                  <a:gd name="T33" fmla="*/ 566 h 651"/>
                  <a:gd name="T34" fmla="*/ 80 w 374"/>
                  <a:gd name="T35" fmla="*/ 530 h 651"/>
                  <a:gd name="T36" fmla="*/ 52 w 374"/>
                  <a:gd name="T37" fmla="*/ 490 h 651"/>
                  <a:gd name="T38" fmla="*/ 31 w 374"/>
                  <a:gd name="T39" fmla="*/ 447 h 651"/>
                  <a:gd name="T40" fmla="*/ 14 w 374"/>
                  <a:gd name="T41" fmla="*/ 400 h 651"/>
                  <a:gd name="T42" fmla="*/ 4 w 374"/>
                  <a:gd name="T43" fmla="*/ 350 h 651"/>
                  <a:gd name="T44" fmla="*/ 0 w 374"/>
                  <a:gd name="T45" fmla="*/ 298 h 651"/>
                  <a:gd name="T46" fmla="*/ 4 w 374"/>
                  <a:gd name="T47" fmla="*/ 248 h 651"/>
                  <a:gd name="T48" fmla="*/ 14 w 374"/>
                  <a:gd name="T49" fmla="*/ 199 h 651"/>
                  <a:gd name="T50" fmla="*/ 29 w 374"/>
                  <a:gd name="T51" fmla="*/ 153 h 651"/>
                  <a:gd name="T52" fmla="*/ 51 w 374"/>
                  <a:gd name="T53" fmla="*/ 110 h 651"/>
                  <a:gd name="T54" fmla="*/ 77 w 374"/>
                  <a:gd name="T55" fmla="*/ 71 h 651"/>
                  <a:gd name="T56" fmla="*/ 109 w 374"/>
                  <a:gd name="T57" fmla="*/ 35 h 651"/>
                  <a:gd name="T58" fmla="*/ 129 w 374"/>
                  <a:gd name="T59" fmla="*/ 17 h 651"/>
                  <a:gd name="T60" fmla="*/ 152 w 374"/>
                  <a:gd name="T61" fmla="*/ 7 h 651"/>
                  <a:gd name="T62" fmla="*/ 176 w 374"/>
                  <a:gd name="T63" fmla="*/ 1 h 651"/>
                  <a:gd name="T64" fmla="*/ 202 w 374"/>
                  <a:gd name="T65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4" h="651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374" y="628"/>
                    </a:lnTo>
                    <a:lnTo>
                      <a:pt x="350" y="632"/>
                    </a:lnTo>
                    <a:lnTo>
                      <a:pt x="326" y="638"/>
                    </a:lnTo>
                    <a:lnTo>
                      <a:pt x="302" y="645"/>
                    </a:lnTo>
                    <a:lnTo>
                      <a:pt x="277" y="650"/>
                    </a:lnTo>
                    <a:lnTo>
                      <a:pt x="255" y="651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1CC4285-E7FE-47E3-1A0F-E54C18794782}"/>
                </a:ext>
              </a:extLst>
            </p:cNvPr>
            <p:cNvGrpSpPr/>
            <p:nvPr/>
          </p:nvGrpSpPr>
          <p:grpSpPr>
            <a:xfrm>
              <a:off x="2993742" y="3433507"/>
              <a:ext cx="320166" cy="279075"/>
              <a:chOff x="5024807" y="2548738"/>
              <a:chExt cx="593725" cy="517525"/>
            </a:xfrm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AA8BCD16-9CCF-125F-5E60-8B1BF548B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593725" cy="515938"/>
              </a:xfrm>
              <a:custGeom>
                <a:avLst/>
                <a:gdLst>
                  <a:gd name="T0" fmla="*/ 228 w 747"/>
                  <a:gd name="T1" fmla="*/ 1 h 650"/>
                  <a:gd name="T2" fmla="*/ 284 w 747"/>
                  <a:gd name="T3" fmla="*/ 8 h 650"/>
                  <a:gd name="T4" fmla="*/ 343 w 747"/>
                  <a:gd name="T5" fmla="*/ 16 h 650"/>
                  <a:gd name="T6" fmla="*/ 407 w 747"/>
                  <a:gd name="T7" fmla="*/ 16 h 650"/>
                  <a:gd name="T8" fmla="*/ 467 w 747"/>
                  <a:gd name="T9" fmla="*/ 10 h 650"/>
                  <a:gd name="T10" fmla="*/ 526 w 747"/>
                  <a:gd name="T11" fmla="*/ 2 h 650"/>
                  <a:gd name="T12" fmla="*/ 579 w 747"/>
                  <a:gd name="T13" fmla="*/ 5 h 650"/>
                  <a:gd name="T14" fmla="*/ 626 w 747"/>
                  <a:gd name="T15" fmla="*/ 25 h 650"/>
                  <a:gd name="T16" fmla="*/ 676 w 747"/>
                  <a:gd name="T17" fmla="*/ 78 h 650"/>
                  <a:gd name="T18" fmla="*/ 720 w 747"/>
                  <a:gd name="T19" fmla="*/ 158 h 650"/>
                  <a:gd name="T20" fmla="*/ 745 w 747"/>
                  <a:gd name="T21" fmla="*/ 250 h 650"/>
                  <a:gd name="T22" fmla="*/ 745 w 747"/>
                  <a:gd name="T23" fmla="*/ 348 h 650"/>
                  <a:gd name="T24" fmla="*/ 720 w 747"/>
                  <a:gd name="T25" fmla="*/ 440 h 650"/>
                  <a:gd name="T26" fmla="*/ 675 w 747"/>
                  <a:gd name="T27" fmla="*/ 521 h 650"/>
                  <a:gd name="T28" fmla="*/ 610 w 747"/>
                  <a:gd name="T29" fmla="*/ 588 h 650"/>
                  <a:gd name="T30" fmla="*/ 532 w 747"/>
                  <a:gd name="T31" fmla="*/ 638 h 650"/>
                  <a:gd name="T32" fmla="*/ 493 w 747"/>
                  <a:gd name="T33" fmla="*/ 646 h 650"/>
                  <a:gd name="T34" fmla="*/ 453 w 747"/>
                  <a:gd name="T35" fmla="*/ 638 h 650"/>
                  <a:gd name="T36" fmla="*/ 410 w 747"/>
                  <a:gd name="T37" fmla="*/ 629 h 650"/>
                  <a:gd name="T38" fmla="*/ 366 w 747"/>
                  <a:gd name="T39" fmla="*/ 629 h 650"/>
                  <a:gd name="T40" fmla="*/ 319 w 747"/>
                  <a:gd name="T41" fmla="*/ 641 h 650"/>
                  <a:gd name="T42" fmla="*/ 275 w 747"/>
                  <a:gd name="T43" fmla="*/ 650 h 650"/>
                  <a:gd name="T44" fmla="*/ 234 w 747"/>
                  <a:gd name="T45" fmla="*/ 646 h 650"/>
                  <a:gd name="T46" fmla="*/ 150 w 747"/>
                  <a:gd name="T47" fmla="*/ 598 h 650"/>
                  <a:gd name="T48" fmla="*/ 80 w 747"/>
                  <a:gd name="T49" fmla="*/ 530 h 650"/>
                  <a:gd name="T50" fmla="*/ 31 w 747"/>
                  <a:gd name="T51" fmla="*/ 447 h 650"/>
                  <a:gd name="T52" fmla="*/ 4 w 747"/>
                  <a:gd name="T53" fmla="*/ 350 h 650"/>
                  <a:gd name="T54" fmla="*/ 4 w 747"/>
                  <a:gd name="T55" fmla="*/ 248 h 650"/>
                  <a:gd name="T56" fmla="*/ 29 w 747"/>
                  <a:gd name="T57" fmla="*/ 153 h 650"/>
                  <a:gd name="T58" fmla="*/ 77 w 747"/>
                  <a:gd name="T59" fmla="*/ 71 h 650"/>
                  <a:gd name="T60" fmla="*/ 129 w 747"/>
                  <a:gd name="T61" fmla="*/ 17 h 650"/>
                  <a:gd name="T62" fmla="*/ 176 w 747"/>
                  <a:gd name="T63" fmla="*/ 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7" h="650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407" y="16"/>
                    </a:lnTo>
                    <a:lnTo>
                      <a:pt x="437" y="14"/>
                    </a:lnTo>
                    <a:lnTo>
                      <a:pt x="467" y="10"/>
                    </a:lnTo>
                    <a:lnTo>
                      <a:pt x="498" y="6"/>
                    </a:lnTo>
                    <a:lnTo>
                      <a:pt x="526" y="2"/>
                    </a:lnTo>
                    <a:lnTo>
                      <a:pt x="552" y="2"/>
                    </a:lnTo>
                    <a:lnTo>
                      <a:pt x="579" y="5"/>
                    </a:lnTo>
                    <a:lnTo>
                      <a:pt x="603" y="12"/>
                    </a:lnTo>
                    <a:lnTo>
                      <a:pt x="626" y="25"/>
                    </a:lnTo>
                    <a:lnTo>
                      <a:pt x="647" y="43"/>
                    </a:lnTo>
                    <a:lnTo>
                      <a:pt x="676" y="78"/>
                    </a:lnTo>
                    <a:lnTo>
                      <a:pt x="700" y="118"/>
                    </a:lnTo>
                    <a:lnTo>
                      <a:pt x="720" y="158"/>
                    </a:lnTo>
                    <a:lnTo>
                      <a:pt x="736" y="203"/>
                    </a:lnTo>
                    <a:lnTo>
                      <a:pt x="745" y="250"/>
                    </a:lnTo>
                    <a:lnTo>
                      <a:pt x="747" y="298"/>
                    </a:lnTo>
                    <a:lnTo>
                      <a:pt x="745" y="348"/>
                    </a:lnTo>
                    <a:lnTo>
                      <a:pt x="734" y="395"/>
                    </a:lnTo>
                    <a:lnTo>
                      <a:pt x="720" y="440"/>
                    </a:lnTo>
                    <a:lnTo>
                      <a:pt x="699" y="482"/>
                    </a:lnTo>
                    <a:lnTo>
                      <a:pt x="675" y="521"/>
                    </a:lnTo>
                    <a:lnTo>
                      <a:pt x="645" y="557"/>
                    </a:lnTo>
                    <a:lnTo>
                      <a:pt x="610" y="588"/>
                    </a:lnTo>
                    <a:lnTo>
                      <a:pt x="574" y="615"/>
                    </a:lnTo>
                    <a:lnTo>
                      <a:pt x="532" y="638"/>
                    </a:lnTo>
                    <a:lnTo>
                      <a:pt x="513" y="645"/>
                    </a:lnTo>
                    <a:lnTo>
                      <a:pt x="493" y="646"/>
                    </a:lnTo>
                    <a:lnTo>
                      <a:pt x="472" y="643"/>
                    </a:lnTo>
                    <a:lnTo>
                      <a:pt x="453" y="638"/>
                    </a:lnTo>
                    <a:lnTo>
                      <a:pt x="432" y="633"/>
                    </a:lnTo>
                    <a:lnTo>
                      <a:pt x="410" y="629"/>
                    </a:lnTo>
                    <a:lnTo>
                      <a:pt x="388" y="628"/>
                    </a:lnTo>
                    <a:lnTo>
                      <a:pt x="366" y="629"/>
                    </a:lnTo>
                    <a:lnTo>
                      <a:pt x="343" y="634"/>
                    </a:lnTo>
                    <a:lnTo>
                      <a:pt x="319" y="641"/>
                    </a:lnTo>
                    <a:lnTo>
                      <a:pt x="296" y="646"/>
                    </a:lnTo>
                    <a:lnTo>
                      <a:pt x="275" y="650"/>
                    </a:lnTo>
                    <a:lnTo>
                      <a:pt x="253" y="650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C11C1902-6E27-BC5F-987A-4736E9B96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296863" cy="517525"/>
              </a:xfrm>
              <a:custGeom>
                <a:avLst/>
                <a:gdLst>
                  <a:gd name="T0" fmla="*/ 202 w 374"/>
                  <a:gd name="T1" fmla="*/ 0 h 651"/>
                  <a:gd name="T2" fmla="*/ 228 w 374"/>
                  <a:gd name="T3" fmla="*/ 1 h 651"/>
                  <a:gd name="T4" fmla="*/ 255 w 374"/>
                  <a:gd name="T5" fmla="*/ 3 h 651"/>
                  <a:gd name="T6" fmla="*/ 284 w 374"/>
                  <a:gd name="T7" fmla="*/ 8 h 651"/>
                  <a:gd name="T8" fmla="*/ 313 w 374"/>
                  <a:gd name="T9" fmla="*/ 12 h 651"/>
                  <a:gd name="T10" fmla="*/ 343 w 374"/>
                  <a:gd name="T11" fmla="*/ 16 h 651"/>
                  <a:gd name="T12" fmla="*/ 374 w 374"/>
                  <a:gd name="T13" fmla="*/ 17 h 651"/>
                  <a:gd name="T14" fmla="*/ 374 w 374"/>
                  <a:gd name="T15" fmla="*/ 628 h 651"/>
                  <a:gd name="T16" fmla="*/ 350 w 374"/>
                  <a:gd name="T17" fmla="*/ 632 h 651"/>
                  <a:gd name="T18" fmla="*/ 326 w 374"/>
                  <a:gd name="T19" fmla="*/ 638 h 651"/>
                  <a:gd name="T20" fmla="*/ 302 w 374"/>
                  <a:gd name="T21" fmla="*/ 645 h 651"/>
                  <a:gd name="T22" fmla="*/ 277 w 374"/>
                  <a:gd name="T23" fmla="*/ 650 h 651"/>
                  <a:gd name="T24" fmla="*/ 255 w 374"/>
                  <a:gd name="T25" fmla="*/ 651 h 651"/>
                  <a:gd name="T26" fmla="*/ 234 w 374"/>
                  <a:gd name="T27" fmla="*/ 646 h 651"/>
                  <a:gd name="T28" fmla="*/ 190 w 374"/>
                  <a:gd name="T29" fmla="*/ 624 h 651"/>
                  <a:gd name="T30" fmla="*/ 150 w 374"/>
                  <a:gd name="T31" fmla="*/ 598 h 651"/>
                  <a:gd name="T32" fmla="*/ 113 w 374"/>
                  <a:gd name="T33" fmla="*/ 566 h 651"/>
                  <a:gd name="T34" fmla="*/ 80 w 374"/>
                  <a:gd name="T35" fmla="*/ 530 h 651"/>
                  <a:gd name="T36" fmla="*/ 52 w 374"/>
                  <a:gd name="T37" fmla="*/ 490 h 651"/>
                  <a:gd name="T38" fmla="*/ 31 w 374"/>
                  <a:gd name="T39" fmla="*/ 447 h 651"/>
                  <a:gd name="T40" fmla="*/ 14 w 374"/>
                  <a:gd name="T41" fmla="*/ 400 h 651"/>
                  <a:gd name="T42" fmla="*/ 4 w 374"/>
                  <a:gd name="T43" fmla="*/ 350 h 651"/>
                  <a:gd name="T44" fmla="*/ 0 w 374"/>
                  <a:gd name="T45" fmla="*/ 298 h 651"/>
                  <a:gd name="T46" fmla="*/ 4 w 374"/>
                  <a:gd name="T47" fmla="*/ 248 h 651"/>
                  <a:gd name="T48" fmla="*/ 14 w 374"/>
                  <a:gd name="T49" fmla="*/ 199 h 651"/>
                  <a:gd name="T50" fmla="*/ 29 w 374"/>
                  <a:gd name="T51" fmla="*/ 153 h 651"/>
                  <a:gd name="T52" fmla="*/ 51 w 374"/>
                  <a:gd name="T53" fmla="*/ 110 h 651"/>
                  <a:gd name="T54" fmla="*/ 77 w 374"/>
                  <a:gd name="T55" fmla="*/ 71 h 651"/>
                  <a:gd name="T56" fmla="*/ 109 w 374"/>
                  <a:gd name="T57" fmla="*/ 35 h 651"/>
                  <a:gd name="T58" fmla="*/ 129 w 374"/>
                  <a:gd name="T59" fmla="*/ 17 h 651"/>
                  <a:gd name="T60" fmla="*/ 152 w 374"/>
                  <a:gd name="T61" fmla="*/ 7 h 651"/>
                  <a:gd name="T62" fmla="*/ 176 w 374"/>
                  <a:gd name="T63" fmla="*/ 1 h 651"/>
                  <a:gd name="T64" fmla="*/ 202 w 374"/>
                  <a:gd name="T65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4" h="651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374" y="628"/>
                    </a:lnTo>
                    <a:lnTo>
                      <a:pt x="350" y="632"/>
                    </a:lnTo>
                    <a:lnTo>
                      <a:pt x="326" y="638"/>
                    </a:lnTo>
                    <a:lnTo>
                      <a:pt x="302" y="645"/>
                    </a:lnTo>
                    <a:lnTo>
                      <a:pt x="277" y="650"/>
                    </a:lnTo>
                    <a:lnTo>
                      <a:pt x="255" y="651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BE0458-93C0-1082-7556-36191894604F}"/>
                </a:ext>
              </a:extLst>
            </p:cNvPr>
            <p:cNvGrpSpPr/>
            <p:nvPr/>
          </p:nvGrpSpPr>
          <p:grpSpPr>
            <a:xfrm>
              <a:off x="3269514" y="3897965"/>
              <a:ext cx="320166" cy="279075"/>
              <a:chOff x="5024807" y="2548738"/>
              <a:chExt cx="593725" cy="517525"/>
            </a:xfrm>
          </p:grpSpPr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0F5C3DD0-4C93-39FA-6FF7-1E05BD0B6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593725" cy="515938"/>
              </a:xfrm>
              <a:custGeom>
                <a:avLst/>
                <a:gdLst>
                  <a:gd name="T0" fmla="*/ 228 w 747"/>
                  <a:gd name="T1" fmla="*/ 1 h 650"/>
                  <a:gd name="T2" fmla="*/ 284 w 747"/>
                  <a:gd name="T3" fmla="*/ 8 h 650"/>
                  <a:gd name="T4" fmla="*/ 343 w 747"/>
                  <a:gd name="T5" fmla="*/ 16 h 650"/>
                  <a:gd name="T6" fmla="*/ 407 w 747"/>
                  <a:gd name="T7" fmla="*/ 16 h 650"/>
                  <a:gd name="T8" fmla="*/ 467 w 747"/>
                  <a:gd name="T9" fmla="*/ 10 h 650"/>
                  <a:gd name="T10" fmla="*/ 526 w 747"/>
                  <a:gd name="T11" fmla="*/ 2 h 650"/>
                  <a:gd name="T12" fmla="*/ 579 w 747"/>
                  <a:gd name="T13" fmla="*/ 5 h 650"/>
                  <a:gd name="T14" fmla="*/ 626 w 747"/>
                  <a:gd name="T15" fmla="*/ 25 h 650"/>
                  <a:gd name="T16" fmla="*/ 676 w 747"/>
                  <a:gd name="T17" fmla="*/ 78 h 650"/>
                  <a:gd name="T18" fmla="*/ 720 w 747"/>
                  <a:gd name="T19" fmla="*/ 158 h 650"/>
                  <a:gd name="T20" fmla="*/ 745 w 747"/>
                  <a:gd name="T21" fmla="*/ 250 h 650"/>
                  <a:gd name="T22" fmla="*/ 745 w 747"/>
                  <a:gd name="T23" fmla="*/ 348 h 650"/>
                  <a:gd name="T24" fmla="*/ 720 w 747"/>
                  <a:gd name="T25" fmla="*/ 440 h 650"/>
                  <a:gd name="T26" fmla="*/ 675 w 747"/>
                  <a:gd name="T27" fmla="*/ 521 h 650"/>
                  <a:gd name="T28" fmla="*/ 610 w 747"/>
                  <a:gd name="T29" fmla="*/ 588 h 650"/>
                  <a:gd name="T30" fmla="*/ 532 w 747"/>
                  <a:gd name="T31" fmla="*/ 638 h 650"/>
                  <a:gd name="T32" fmla="*/ 493 w 747"/>
                  <a:gd name="T33" fmla="*/ 646 h 650"/>
                  <a:gd name="T34" fmla="*/ 453 w 747"/>
                  <a:gd name="T35" fmla="*/ 638 h 650"/>
                  <a:gd name="T36" fmla="*/ 410 w 747"/>
                  <a:gd name="T37" fmla="*/ 629 h 650"/>
                  <a:gd name="T38" fmla="*/ 366 w 747"/>
                  <a:gd name="T39" fmla="*/ 629 h 650"/>
                  <a:gd name="T40" fmla="*/ 319 w 747"/>
                  <a:gd name="T41" fmla="*/ 641 h 650"/>
                  <a:gd name="T42" fmla="*/ 275 w 747"/>
                  <a:gd name="T43" fmla="*/ 650 h 650"/>
                  <a:gd name="T44" fmla="*/ 234 w 747"/>
                  <a:gd name="T45" fmla="*/ 646 h 650"/>
                  <a:gd name="T46" fmla="*/ 150 w 747"/>
                  <a:gd name="T47" fmla="*/ 598 h 650"/>
                  <a:gd name="T48" fmla="*/ 80 w 747"/>
                  <a:gd name="T49" fmla="*/ 530 h 650"/>
                  <a:gd name="T50" fmla="*/ 31 w 747"/>
                  <a:gd name="T51" fmla="*/ 447 h 650"/>
                  <a:gd name="T52" fmla="*/ 4 w 747"/>
                  <a:gd name="T53" fmla="*/ 350 h 650"/>
                  <a:gd name="T54" fmla="*/ 4 w 747"/>
                  <a:gd name="T55" fmla="*/ 248 h 650"/>
                  <a:gd name="T56" fmla="*/ 29 w 747"/>
                  <a:gd name="T57" fmla="*/ 153 h 650"/>
                  <a:gd name="T58" fmla="*/ 77 w 747"/>
                  <a:gd name="T59" fmla="*/ 71 h 650"/>
                  <a:gd name="T60" fmla="*/ 129 w 747"/>
                  <a:gd name="T61" fmla="*/ 17 h 650"/>
                  <a:gd name="T62" fmla="*/ 176 w 747"/>
                  <a:gd name="T63" fmla="*/ 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7" h="650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407" y="16"/>
                    </a:lnTo>
                    <a:lnTo>
                      <a:pt x="437" y="14"/>
                    </a:lnTo>
                    <a:lnTo>
                      <a:pt x="467" y="10"/>
                    </a:lnTo>
                    <a:lnTo>
                      <a:pt x="498" y="6"/>
                    </a:lnTo>
                    <a:lnTo>
                      <a:pt x="526" y="2"/>
                    </a:lnTo>
                    <a:lnTo>
                      <a:pt x="552" y="2"/>
                    </a:lnTo>
                    <a:lnTo>
                      <a:pt x="579" y="5"/>
                    </a:lnTo>
                    <a:lnTo>
                      <a:pt x="603" y="12"/>
                    </a:lnTo>
                    <a:lnTo>
                      <a:pt x="626" y="25"/>
                    </a:lnTo>
                    <a:lnTo>
                      <a:pt x="647" y="43"/>
                    </a:lnTo>
                    <a:lnTo>
                      <a:pt x="676" y="78"/>
                    </a:lnTo>
                    <a:lnTo>
                      <a:pt x="700" y="118"/>
                    </a:lnTo>
                    <a:lnTo>
                      <a:pt x="720" y="158"/>
                    </a:lnTo>
                    <a:lnTo>
                      <a:pt x="736" y="203"/>
                    </a:lnTo>
                    <a:lnTo>
                      <a:pt x="745" y="250"/>
                    </a:lnTo>
                    <a:lnTo>
                      <a:pt x="747" y="298"/>
                    </a:lnTo>
                    <a:lnTo>
                      <a:pt x="745" y="348"/>
                    </a:lnTo>
                    <a:lnTo>
                      <a:pt x="734" y="395"/>
                    </a:lnTo>
                    <a:lnTo>
                      <a:pt x="720" y="440"/>
                    </a:lnTo>
                    <a:lnTo>
                      <a:pt x="699" y="482"/>
                    </a:lnTo>
                    <a:lnTo>
                      <a:pt x="675" y="521"/>
                    </a:lnTo>
                    <a:lnTo>
                      <a:pt x="645" y="557"/>
                    </a:lnTo>
                    <a:lnTo>
                      <a:pt x="610" y="588"/>
                    </a:lnTo>
                    <a:lnTo>
                      <a:pt x="574" y="615"/>
                    </a:lnTo>
                    <a:lnTo>
                      <a:pt x="532" y="638"/>
                    </a:lnTo>
                    <a:lnTo>
                      <a:pt x="513" y="645"/>
                    </a:lnTo>
                    <a:lnTo>
                      <a:pt x="493" y="646"/>
                    </a:lnTo>
                    <a:lnTo>
                      <a:pt x="472" y="643"/>
                    </a:lnTo>
                    <a:lnTo>
                      <a:pt x="453" y="638"/>
                    </a:lnTo>
                    <a:lnTo>
                      <a:pt x="432" y="633"/>
                    </a:lnTo>
                    <a:lnTo>
                      <a:pt x="410" y="629"/>
                    </a:lnTo>
                    <a:lnTo>
                      <a:pt x="388" y="628"/>
                    </a:lnTo>
                    <a:lnTo>
                      <a:pt x="366" y="629"/>
                    </a:lnTo>
                    <a:lnTo>
                      <a:pt x="343" y="634"/>
                    </a:lnTo>
                    <a:lnTo>
                      <a:pt x="319" y="641"/>
                    </a:lnTo>
                    <a:lnTo>
                      <a:pt x="296" y="646"/>
                    </a:lnTo>
                    <a:lnTo>
                      <a:pt x="275" y="650"/>
                    </a:lnTo>
                    <a:lnTo>
                      <a:pt x="253" y="650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14318651-99E7-7C89-51F9-B994465B1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296863" cy="517525"/>
              </a:xfrm>
              <a:custGeom>
                <a:avLst/>
                <a:gdLst>
                  <a:gd name="T0" fmla="*/ 202 w 374"/>
                  <a:gd name="T1" fmla="*/ 0 h 651"/>
                  <a:gd name="T2" fmla="*/ 228 w 374"/>
                  <a:gd name="T3" fmla="*/ 1 h 651"/>
                  <a:gd name="T4" fmla="*/ 255 w 374"/>
                  <a:gd name="T5" fmla="*/ 3 h 651"/>
                  <a:gd name="T6" fmla="*/ 284 w 374"/>
                  <a:gd name="T7" fmla="*/ 8 h 651"/>
                  <a:gd name="T8" fmla="*/ 313 w 374"/>
                  <a:gd name="T9" fmla="*/ 12 h 651"/>
                  <a:gd name="T10" fmla="*/ 343 w 374"/>
                  <a:gd name="T11" fmla="*/ 16 h 651"/>
                  <a:gd name="T12" fmla="*/ 374 w 374"/>
                  <a:gd name="T13" fmla="*/ 17 h 651"/>
                  <a:gd name="T14" fmla="*/ 374 w 374"/>
                  <a:gd name="T15" fmla="*/ 628 h 651"/>
                  <a:gd name="T16" fmla="*/ 350 w 374"/>
                  <a:gd name="T17" fmla="*/ 632 h 651"/>
                  <a:gd name="T18" fmla="*/ 326 w 374"/>
                  <a:gd name="T19" fmla="*/ 638 h 651"/>
                  <a:gd name="T20" fmla="*/ 302 w 374"/>
                  <a:gd name="T21" fmla="*/ 645 h 651"/>
                  <a:gd name="T22" fmla="*/ 277 w 374"/>
                  <a:gd name="T23" fmla="*/ 650 h 651"/>
                  <a:gd name="T24" fmla="*/ 255 w 374"/>
                  <a:gd name="T25" fmla="*/ 651 h 651"/>
                  <a:gd name="T26" fmla="*/ 234 w 374"/>
                  <a:gd name="T27" fmla="*/ 646 h 651"/>
                  <a:gd name="T28" fmla="*/ 190 w 374"/>
                  <a:gd name="T29" fmla="*/ 624 h 651"/>
                  <a:gd name="T30" fmla="*/ 150 w 374"/>
                  <a:gd name="T31" fmla="*/ 598 h 651"/>
                  <a:gd name="T32" fmla="*/ 113 w 374"/>
                  <a:gd name="T33" fmla="*/ 566 h 651"/>
                  <a:gd name="T34" fmla="*/ 80 w 374"/>
                  <a:gd name="T35" fmla="*/ 530 h 651"/>
                  <a:gd name="T36" fmla="*/ 52 w 374"/>
                  <a:gd name="T37" fmla="*/ 490 h 651"/>
                  <a:gd name="T38" fmla="*/ 31 w 374"/>
                  <a:gd name="T39" fmla="*/ 447 h 651"/>
                  <a:gd name="T40" fmla="*/ 14 w 374"/>
                  <a:gd name="T41" fmla="*/ 400 h 651"/>
                  <a:gd name="T42" fmla="*/ 4 w 374"/>
                  <a:gd name="T43" fmla="*/ 350 h 651"/>
                  <a:gd name="T44" fmla="*/ 0 w 374"/>
                  <a:gd name="T45" fmla="*/ 298 h 651"/>
                  <a:gd name="T46" fmla="*/ 4 w 374"/>
                  <a:gd name="T47" fmla="*/ 248 h 651"/>
                  <a:gd name="T48" fmla="*/ 14 w 374"/>
                  <a:gd name="T49" fmla="*/ 199 h 651"/>
                  <a:gd name="T50" fmla="*/ 29 w 374"/>
                  <a:gd name="T51" fmla="*/ 153 h 651"/>
                  <a:gd name="T52" fmla="*/ 51 w 374"/>
                  <a:gd name="T53" fmla="*/ 110 h 651"/>
                  <a:gd name="T54" fmla="*/ 77 w 374"/>
                  <a:gd name="T55" fmla="*/ 71 h 651"/>
                  <a:gd name="T56" fmla="*/ 109 w 374"/>
                  <a:gd name="T57" fmla="*/ 35 h 651"/>
                  <a:gd name="T58" fmla="*/ 129 w 374"/>
                  <a:gd name="T59" fmla="*/ 17 h 651"/>
                  <a:gd name="T60" fmla="*/ 152 w 374"/>
                  <a:gd name="T61" fmla="*/ 7 h 651"/>
                  <a:gd name="T62" fmla="*/ 176 w 374"/>
                  <a:gd name="T63" fmla="*/ 1 h 651"/>
                  <a:gd name="T64" fmla="*/ 202 w 374"/>
                  <a:gd name="T65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4" h="651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374" y="628"/>
                    </a:lnTo>
                    <a:lnTo>
                      <a:pt x="350" y="632"/>
                    </a:lnTo>
                    <a:lnTo>
                      <a:pt x="326" y="638"/>
                    </a:lnTo>
                    <a:lnTo>
                      <a:pt x="302" y="645"/>
                    </a:lnTo>
                    <a:lnTo>
                      <a:pt x="277" y="650"/>
                    </a:lnTo>
                    <a:lnTo>
                      <a:pt x="255" y="651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1D624D-5501-873B-3926-AD136DA050B5}"/>
                </a:ext>
              </a:extLst>
            </p:cNvPr>
            <p:cNvGrpSpPr/>
            <p:nvPr/>
          </p:nvGrpSpPr>
          <p:grpSpPr>
            <a:xfrm>
              <a:off x="2601857" y="4478537"/>
              <a:ext cx="320166" cy="279075"/>
              <a:chOff x="5024807" y="2548738"/>
              <a:chExt cx="593725" cy="517525"/>
            </a:xfrm>
          </p:grpSpPr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978E198D-9B1A-23E9-A006-39698FAB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593725" cy="515938"/>
              </a:xfrm>
              <a:custGeom>
                <a:avLst/>
                <a:gdLst>
                  <a:gd name="T0" fmla="*/ 228 w 747"/>
                  <a:gd name="T1" fmla="*/ 1 h 650"/>
                  <a:gd name="T2" fmla="*/ 284 w 747"/>
                  <a:gd name="T3" fmla="*/ 8 h 650"/>
                  <a:gd name="T4" fmla="*/ 343 w 747"/>
                  <a:gd name="T5" fmla="*/ 16 h 650"/>
                  <a:gd name="T6" fmla="*/ 407 w 747"/>
                  <a:gd name="T7" fmla="*/ 16 h 650"/>
                  <a:gd name="T8" fmla="*/ 467 w 747"/>
                  <a:gd name="T9" fmla="*/ 10 h 650"/>
                  <a:gd name="T10" fmla="*/ 526 w 747"/>
                  <a:gd name="T11" fmla="*/ 2 h 650"/>
                  <a:gd name="T12" fmla="*/ 579 w 747"/>
                  <a:gd name="T13" fmla="*/ 5 h 650"/>
                  <a:gd name="T14" fmla="*/ 626 w 747"/>
                  <a:gd name="T15" fmla="*/ 25 h 650"/>
                  <a:gd name="T16" fmla="*/ 676 w 747"/>
                  <a:gd name="T17" fmla="*/ 78 h 650"/>
                  <a:gd name="T18" fmla="*/ 720 w 747"/>
                  <a:gd name="T19" fmla="*/ 158 h 650"/>
                  <a:gd name="T20" fmla="*/ 745 w 747"/>
                  <a:gd name="T21" fmla="*/ 250 h 650"/>
                  <a:gd name="T22" fmla="*/ 745 w 747"/>
                  <a:gd name="T23" fmla="*/ 348 h 650"/>
                  <a:gd name="T24" fmla="*/ 720 w 747"/>
                  <a:gd name="T25" fmla="*/ 440 h 650"/>
                  <a:gd name="T26" fmla="*/ 675 w 747"/>
                  <a:gd name="T27" fmla="*/ 521 h 650"/>
                  <a:gd name="T28" fmla="*/ 610 w 747"/>
                  <a:gd name="T29" fmla="*/ 588 h 650"/>
                  <a:gd name="T30" fmla="*/ 532 w 747"/>
                  <a:gd name="T31" fmla="*/ 638 h 650"/>
                  <a:gd name="T32" fmla="*/ 493 w 747"/>
                  <a:gd name="T33" fmla="*/ 646 h 650"/>
                  <a:gd name="T34" fmla="*/ 453 w 747"/>
                  <a:gd name="T35" fmla="*/ 638 h 650"/>
                  <a:gd name="T36" fmla="*/ 410 w 747"/>
                  <a:gd name="T37" fmla="*/ 629 h 650"/>
                  <a:gd name="T38" fmla="*/ 366 w 747"/>
                  <a:gd name="T39" fmla="*/ 629 h 650"/>
                  <a:gd name="T40" fmla="*/ 319 w 747"/>
                  <a:gd name="T41" fmla="*/ 641 h 650"/>
                  <a:gd name="T42" fmla="*/ 275 w 747"/>
                  <a:gd name="T43" fmla="*/ 650 h 650"/>
                  <a:gd name="T44" fmla="*/ 234 w 747"/>
                  <a:gd name="T45" fmla="*/ 646 h 650"/>
                  <a:gd name="T46" fmla="*/ 150 w 747"/>
                  <a:gd name="T47" fmla="*/ 598 h 650"/>
                  <a:gd name="T48" fmla="*/ 80 w 747"/>
                  <a:gd name="T49" fmla="*/ 530 h 650"/>
                  <a:gd name="T50" fmla="*/ 31 w 747"/>
                  <a:gd name="T51" fmla="*/ 447 h 650"/>
                  <a:gd name="T52" fmla="*/ 4 w 747"/>
                  <a:gd name="T53" fmla="*/ 350 h 650"/>
                  <a:gd name="T54" fmla="*/ 4 w 747"/>
                  <a:gd name="T55" fmla="*/ 248 h 650"/>
                  <a:gd name="T56" fmla="*/ 29 w 747"/>
                  <a:gd name="T57" fmla="*/ 153 h 650"/>
                  <a:gd name="T58" fmla="*/ 77 w 747"/>
                  <a:gd name="T59" fmla="*/ 71 h 650"/>
                  <a:gd name="T60" fmla="*/ 129 w 747"/>
                  <a:gd name="T61" fmla="*/ 17 h 650"/>
                  <a:gd name="T62" fmla="*/ 176 w 747"/>
                  <a:gd name="T63" fmla="*/ 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7" h="650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407" y="16"/>
                    </a:lnTo>
                    <a:lnTo>
                      <a:pt x="437" y="14"/>
                    </a:lnTo>
                    <a:lnTo>
                      <a:pt x="467" y="10"/>
                    </a:lnTo>
                    <a:lnTo>
                      <a:pt x="498" y="6"/>
                    </a:lnTo>
                    <a:lnTo>
                      <a:pt x="526" y="2"/>
                    </a:lnTo>
                    <a:lnTo>
                      <a:pt x="552" y="2"/>
                    </a:lnTo>
                    <a:lnTo>
                      <a:pt x="579" y="5"/>
                    </a:lnTo>
                    <a:lnTo>
                      <a:pt x="603" y="12"/>
                    </a:lnTo>
                    <a:lnTo>
                      <a:pt x="626" y="25"/>
                    </a:lnTo>
                    <a:lnTo>
                      <a:pt x="647" y="43"/>
                    </a:lnTo>
                    <a:lnTo>
                      <a:pt x="676" y="78"/>
                    </a:lnTo>
                    <a:lnTo>
                      <a:pt x="700" y="118"/>
                    </a:lnTo>
                    <a:lnTo>
                      <a:pt x="720" y="158"/>
                    </a:lnTo>
                    <a:lnTo>
                      <a:pt x="736" y="203"/>
                    </a:lnTo>
                    <a:lnTo>
                      <a:pt x="745" y="250"/>
                    </a:lnTo>
                    <a:lnTo>
                      <a:pt x="747" y="298"/>
                    </a:lnTo>
                    <a:lnTo>
                      <a:pt x="745" y="348"/>
                    </a:lnTo>
                    <a:lnTo>
                      <a:pt x="734" y="395"/>
                    </a:lnTo>
                    <a:lnTo>
                      <a:pt x="720" y="440"/>
                    </a:lnTo>
                    <a:lnTo>
                      <a:pt x="699" y="482"/>
                    </a:lnTo>
                    <a:lnTo>
                      <a:pt x="675" y="521"/>
                    </a:lnTo>
                    <a:lnTo>
                      <a:pt x="645" y="557"/>
                    </a:lnTo>
                    <a:lnTo>
                      <a:pt x="610" y="588"/>
                    </a:lnTo>
                    <a:lnTo>
                      <a:pt x="574" y="615"/>
                    </a:lnTo>
                    <a:lnTo>
                      <a:pt x="532" y="638"/>
                    </a:lnTo>
                    <a:lnTo>
                      <a:pt x="513" y="645"/>
                    </a:lnTo>
                    <a:lnTo>
                      <a:pt x="493" y="646"/>
                    </a:lnTo>
                    <a:lnTo>
                      <a:pt x="472" y="643"/>
                    </a:lnTo>
                    <a:lnTo>
                      <a:pt x="453" y="638"/>
                    </a:lnTo>
                    <a:lnTo>
                      <a:pt x="432" y="633"/>
                    </a:lnTo>
                    <a:lnTo>
                      <a:pt x="410" y="629"/>
                    </a:lnTo>
                    <a:lnTo>
                      <a:pt x="388" y="628"/>
                    </a:lnTo>
                    <a:lnTo>
                      <a:pt x="366" y="629"/>
                    </a:lnTo>
                    <a:lnTo>
                      <a:pt x="343" y="634"/>
                    </a:lnTo>
                    <a:lnTo>
                      <a:pt x="319" y="641"/>
                    </a:lnTo>
                    <a:lnTo>
                      <a:pt x="296" y="646"/>
                    </a:lnTo>
                    <a:lnTo>
                      <a:pt x="275" y="650"/>
                    </a:lnTo>
                    <a:lnTo>
                      <a:pt x="253" y="650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CDBC8CD5-0B00-24CA-6389-ECC413D47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296863" cy="517525"/>
              </a:xfrm>
              <a:custGeom>
                <a:avLst/>
                <a:gdLst>
                  <a:gd name="T0" fmla="*/ 202 w 374"/>
                  <a:gd name="T1" fmla="*/ 0 h 651"/>
                  <a:gd name="T2" fmla="*/ 228 w 374"/>
                  <a:gd name="T3" fmla="*/ 1 h 651"/>
                  <a:gd name="T4" fmla="*/ 255 w 374"/>
                  <a:gd name="T5" fmla="*/ 3 h 651"/>
                  <a:gd name="T6" fmla="*/ 284 w 374"/>
                  <a:gd name="T7" fmla="*/ 8 h 651"/>
                  <a:gd name="T8" fmla="*/ 313 w 374"/>
                  <a:gd name="T9" fmla="*/ 12 h 651"/>
                  <a:gd name="T10" fmla="*/ 343 w 374"/>
                  <a:gd name="T11" fmla="*/ 16 h 651"/>
                  <a:gd name="T12" fmla="*/ 374 w 374"/>
                  <a:gd name="T13" fmla="*/ 17 h 651"/>
                  <a:gd name="T14" fmla="*/ 374 w 374"/>
                  <a:gd name="T15" fmla="*/ 628 h 651"/>
                  <a:gd name="T16" fmla="*/ 350 w 374"/>
                  <a:gd name="T17" fmla="*/ 632 h 651"/>
                  <a:gd name="T18" fmla="*/ 326 w 374"/>
                  <a:gd name="T19" fmla="*/ 638 h 651"/>
                  <a:gd name="T20" fmla="*/ 302 w 374"/>
                  <a:gd name="T21" fmla="*/ 645 h 651"/>
                  <a:gd name="T22" fmla="*/ 277 w 374"/>
                  <a:gd name="T23" fmla="*/ 650 h 651"/>
                  <a:gd name="T24" fmla="*/ 255 w 374"/>
                  <a:gd name="T25" fmla="*/ 651 h 651"/>
                  <a:gd name="T26" fmla="*/ 234 w 374"/>
                  <a:gd name="T27" fmla="*/ 646 h 651"/>
                  <a:gd name="T28" fmla="*/ 190 w 374"/>
                  <a:gd name="T29" fmla="*/ 624 h 651"/>
                  <a:gd name="T30" fmla="*/ 150 w 374"/>
                  <a:gd name="T31" fmla="*/ 598 h 651"/>
                  <a:gd name="T32" fmla="*/ 113 w 374"/>
                  <a:gd name="T33" fmla="*/ 566 h 651"/>
                  <a:gd name="T34" fmla="*/ 80 w 374"/>
                  <a:gd name="T35" fmla="*/ 530 h 651"/>
                  <a:gd name="T36" fmla="*/ 52 w 374"/>
                  <a:gd name="T37" fmla="*/ 490 h 651"/>
                  <a:gd name="T38" fmla="*/ 31 w 374"/>
                  <a:gd name="T39" fmla="*/ 447 h 651"/>
                  <a:gd name="T40" fmla="*/ 14 w 374"/>
                  <a:gd name="T41" fmla="*/ 400 h 651"/>
                  <a:gd name="T42" fmla="*/ 4 w 374"/>
                  <a:gd name="T43" fmla="*/ 350 h 651"/>
                  <a:gd name="T44" fmla="*/ 0 w 374"/>
                  <a:gd name="T45" fmla="*/ 298 h 651"/>
                  <a:gd name="T46" fmla="*/ 4 w 374"/>
                  <a:gd name="T47" fmla="*/ 248 h 651"/>
                  <a:gd name="T48" fmla="*/ 14 w 374"/>
                  <a:gd name="T49" fmla="*/ 199 h 651"/>
                  <a:gd name="T50" fmla="*/ 29 w 374"/>
                  <a:gd name="T51" fmla="*/ 153 h 651"/>
                  <a:gd name="T52" fmla="*/ 51 w 374"/>
                  <a:gd name="T53" fmla="*/ 110 h 651"/>
                  <a:gd name="T54" fmla="*/ 77 w 374"/>
                  <a:gd name="T55" fmla="*/ 71 h 651"/>
                  <a:gd name="T56" fmla="*/ 109 w 374"/>
                  <a:gd name="T57" fmla="*/ 35 h 651"/>
                  <a:gd name="T58" fmla="*/ 129 w 374"/>
                  <a:gd name="T59" fmla="*/ 17 h 651"/>
                  <a:gd name="T60" fmla="*/ 152 w 374"/>
                  <a:gd name="T61" fmla="*/ 7 h 651"/>
                  <a:gd name="T62" fmla="*/ 176 w 374"/>
                  <a:gd name="T63" fmla="*/ 1 h 651"/>
                  <a:gd name="T64" fmla="*/ 202 w 374"/>
                  <a:gd name="T65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4" h="651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374" y="628"/>
                    </a:lnTo>
                    <a:lnTo>
                      <a:pt x="350" y="632"/>
                    </a:lnTo>
                    <a:lnTo>
                      <a:pt x="326" y="638"/>
                    </a:lnTo>
                    <a:lnTo>
                      <a:pt x="302" y="645"/>
                    </a:lnTo>
                    <a:lnTo>
                      <a:pt x="277" y="650"/>
                    </a:lnTo>
                    <a:lnTo>
                      <a:pt x="255" y="651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C5E9A4-6C68-B689-F9E8-1DF2EFC40068}"/>
                </a:ext>
              </a:extLst>
            </p:cNvPr>
            <p:cNvGrpSpPr/>
            <p:nvPr/>
          </p:nvGrpSpPr>
          <p:grpSpPr>
            <a:xfrm>
              <a:off x="2238999" y="4333394"/>
              <a:ext cx="320166" cy="279075"/>
              <a:chOff x="5024807" y="2548738"/>
              <a:chExt cx="593725" cy="517525"/>
            </a:xfrm>
          </p:grpSpPr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ED4F5137-025F-7B58-BF86-77BEB58A0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593725" cy="515938"/>
              </a:xfrm>
              <a:custGeom>
                <a:avLst/>
                <a:gdLst>
                  <a:gd name="T0" fmla="*/ 228 w 747"/>
                  <a:gd name="T1" fmla="*/ 1 h 650"/>
                  <a:gd name="T2" fmla="*/ 284 w 747"/>
                  <a:gd name="T3" fmla="*/ 8 h 650"/>
                  <a:gd name="T4" fmla="*/ 343 w 747"/>
                  <a:gd name="T5" fmla="*/ 16 h 650"/>
                  <a:gd name="T6" fmla="*/ 407 w 747"/>
                  <a:gd name="T7" fmla="*/ 16 h 650"/>
                  <a:gd name="T8" fmla="*/ 467 w 747"/>
                  <a:gd name="T9" fmla="*/ 10 h 650"/>
                  <a:gd name="T10" fmla="*/ 526 w 747"/>
                  <a:gd name="T11" fmla="*/ 2 h 650"/>
                  <a:gd name="T12" fmla="*/ 579 w 747"/>
                  <a:gd name="T13" fmla="*/ 5 h 650"/>
                  <a:gd name="T14" fmla="*/ 626 w 747"/>
                  <a:gd name="T15" fmla="*/ 25 h 650"/>
                  <a:gd name="T16" fmla="*/ 676 w 747"/>
                  <a:gd name="T17" fmla="*/ 78 h 650"/>
                  <a:gd name="T18" fmla="*/ 720 w 747"/>
                  <a:gd name="T19" fmla="*/ 158 h 650"/>
                  <a:gd name="T20" fmla="*/ 745 w 747"/>
                  <a:gd name="T21" fmla="*/ 250 h 650"/>
                  <a:gd name="T22" fmla="*/ 745 w 747"/>
                  <a:gd name="T23" fmla="*/ 348 h 650"/>
                  <a:gd name="T24" fmla="*/ 720 w 747"/>
                  <a:gd name="T25" fmla="*/ 440 h 650"/>
                  <a:gd name="T26" fmla="*/ 675 w 747"/>
                  <a:gd name="T27" fmla="*/ 521 h 650"/>
                  <a:gd name="T28" fmla="*/ 610 w 747"/>
                  <a:gd name="T29" fmla="*/ 588 h 650"/>
                  <a:gd name="T30" fmla="*/ 532 w 747"/>
                  <a:gd name="T31" fmla="*/ 638 h 650"/>
                  <a:gd name="T32" fmla="*/ 493 w 747"/>
                  <a:gd name="T33" fmla="*/ 646 h 650"/>
                  <a:gd name="T34" fmla="*/ 453 w 747"/>
                  <a:gd name="T35" fmla="*/ 638 h 650"/>
                  <a:gd name="T36" fmla="*/ 410 w 747"/>
                  <a:gd name="T37" fmla="*/ 629 h 650"/>
                  <a:gd name="T38" fmla="*/ 366 w 747"/>
                  <a:gd name="T39" fmla="*/ 629 h 650"/>
                  <a:gd name="T40" fmla="*/ 319 w 747"/>
                  <a:gd name="T41" fmla="*/ 641 h 650"/>
                  <a:gd name="T42" fmla="*/ 275 w 747"/>
                  <a:gd name="T43" fmla="*/ 650 h 650"/>
                  <a:gd name="T44" fmla="*/ 234 w 747"/>
                  <a:gd name="T45" fmla="*/ 646 h 650"/>
                  <a:gd name="T46" fmla="*/ 150 w 747"/>
                  <a:gd name="T47" fmla="*/ 598 h 650"/>
                  <a:gd name="T48" fmla="*/ 80 w 747"/>
                  <a:gd name="T49" fmla="*/ 530 h 650"/>
                  <a:gd name="T50" fmla="*/ 31 w 747"/>
                  <a:gd name="T51" fmla="*/ 447 h 650"/>
                  <a:gd name="T52" fmla="*/ 4 w 747"/>
                  <a:gd name="T53" fmla="*/ 350 h 650"/>
                  <a:gd name="T54" fmla="*/ 4 w 747"/>
                  <a:gd name="T55" fmla="*/ 248 h 650"/>
                  <a:gd name="T56" fmla="*/ 29 w 747"/>
                  <a:gd name="T57" fmla="*/ 153 h 650"/>
                  <a:gd name="T58" fmla="*/ 77 w 747"/>
                  <a:gd name="T59" fmla="*/ 71 h 650"/>
                  <a:gd name="T60" fmla="*/ 129 w 747"/>
                  <a:gd name="T61" fmla="*/ 17 h 650"/>
                  <a:gd name="T62" fmla="*/ 176 w 747"/>
                  <a:gd name="T63" fmla="*/ 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7" h="650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407" y="16"/>
                    </a:lnTo>
                    <a:lnTo>
                      <a:pt x="437" y="14"/>
                    </a:lnTo>
                    <a:lnTo>
                      <a:pt x="467" y="10"/>
                    </a:lnTo>
                    <a:lnTo>
                      <a:pt x="498" y="6"/>
                    </a:lnTo>
                    <a:lnTo>
                      <a:pt x="526" y="2"/>
                    </a:lnTo>
                    <a:lnTo>
                      <a:pt x="552" y="2"/>
                    </a:lnTo>
                    <a:lnTo>
                      <a:pt x="579" y="5"/>
                    </a:lnTo>
                    <a:lnTo>
                      <a:pt x="603" y="12"/>
                    </a:lnTo>
                    <a:lnTo>
                      <a:pt x="626" y="25"/>
                    </a:lnTo>
                    <a:lnTo>
                      <a:pt x="647" y="43"/>
                    </a:lnTo>
                    <a:lnTo>
                      <a:pt x="676" y="78"/>
                    </a:lnTo>
                    <a:lnTo>
                      <a:pt x="700" y="118"/>
                    </a:lnTo>
                    <a:lnTo>
                      <a:pt x="720" y="158"/>
                    </a:lnTo>
                    <a:lnTo>
                      <a:pt x="736" y="203"/>
                    </a:lnTo>
                    <a:lnTo>
                      <a:pt x="745" y="250"/>
                    </a:lnTo>
                    <a:lnTo>
                      <a:pt x="747" y="298"/>
                    </a:lnTo>
                    <a:lnTo>
                      <a:pt x="745" y="348"/>
                    </a:lnTo>
                    <a:lnTo>
                      <a:pt x="734" y="395"/>
                    </a:lnTo>
                    <a:lnTo>
                      <a:pt x="720" y="440"/>
                    </a:lnTo>
                    <a:lnTo>
                      <a:pt x="699" y="482"/>
                    </a:lnTo>
                    <a:lnTo>
                      <a:pt x="675" y="521"/>
                    </a:lnTo>
                    <a:lnTo>
                      <a:pt x="645" y="557"/>
                    </a:lnTo>
                    <a:lnTo>
                      <a:pt x="610" y="588"/>
                    </a:lnTo>
                    <a:lnTo>
                      <a:pt x="574" y="615"/>
                    </a:lnTo>
                    <a:lnTo>
                      <a:pt x="532" y="638"/>
                    </a:lnTo>
                    <a:lnTo>
                      <a:pt x="513" y="645"/>
                    </a:lnTo>
                    <a:lnTo>
                      <a:pt x="493" y="646"/>
                    </a:lnTo>
                    <a:lnTo>
                      <a:pt x="472" y="643"/>
                    </a:lnTo>
                    <a:lnTo>
                      <a:pt x="453" y="638"/>
                    </a:lnTo>
                    <a:lnTo>
                      <a:pt x="432" y="633"/>
                    </a:lnTo>
                    <a:lnTo>
                      <a:pt x="410" y="629"/>
                    </a:lnTo>
                    <a:lnTo>
                      <a:pt x="388" y="628"/>
                    </a:lnTo>
                    <a:lnTo>
                      <a:pt x="366" y="629"/>
                    </a:lnTo>
                    <a:lnTo>
                      <a:pt x="343" y="634"/>
                    </a:lnTo>
                    <a:lnTo>
                      <a:pt x="319" y="641"/>
                    </a:lnTo>
                    <a:lnTo>
                      <a:pt x="296" y="646"/>
                    </a:lnTo>
                    <a:lnTo>
                      <a:pt x="275" y="650"/>
                    </a:lnTo>
                    <a:lnTo>
                      <a:pt x="253" y="650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32" name="Freeform 37">
                <a:extLst>
                  <a:ext uri="{FF2B5EF4-FFF2-40B4-BE49-F238E27FC236}">
                    <a16:creationId xmlns:a16="http://schemas.microsoft.com/office/drawing/2014/main" id="{CC98BA8F-DA20-16A3-A4C3-DE6742421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296863" cy="517525"/>
              </a:xfrm>
              <a:custGeom>
                <a:avLst/>
                <a:gdLst>
                  <a:gd name="T0" fmla="*/ 202 w 374"/>
                  <a:gd name="T1" fmla="*/ 0 h 651"/>
                  <a:gd name="T2" fmla="*/ 228 w 374"/>
                  <a:gd name="T3" fmla="*/ 1 h 651"/>
                  <a:gd name="T4" fmla="*/ 255 w 374"/>
                  <a:gd name="T5" fmla="*/ 3 h 651"/>
                  <a:gd name="T6" fmla="*/ 284 w 374"/>
                  <a:gd name="T7" fmla="*/ 8 h 651"/>
                  <a:gd name="T8" fmla="*/ 313 w 374"/>
                  <a:gd name="T9" fmla="*/ 12 h 651"/>
                  <a:gd name="T10" fmla="*/ 343 w 374"/>
                  <a:gd name="T11" fmla="*/ 16 h 651"/>
                  <a:gd name="T12" fmla="*/ 374 w 374"/>
                  <a:gd name="T13" fmla="*/ 17 h 651"/>
                  <a:gd name="T14" fmla="*/ 374 w 374"/>
                  <a:gd name="T15" fmla="*/ 628 h 651"/>
                  <a:gd name="T16" fmla="*/ 350 w 374"/>
                  <a:gd name="T17" fmla="*/ 632 h 651"/>
                  <a:gd name="T18" fmla="*/ 326 w 374"/>
                  <a:gd name="T19" fmla="*/ 638 h 651"/>
                  <a:gd name="T20" fmla="*/ 302 w 374"/>
                  <a:gd name="T21" fmla="*/ 645 h 651"/>
                  <a:gd name="T22" fmla="*/ 277 w 374"/>
                  <a:gd name="T23" fmla="*/ 650 h 651"/>
                  <a:gd name="T24" fmla="*/ 255 w 374"/>
                  <a:gd name="T25" fmla="*/ 651 h 651"/>
                  <a:gd name="T26" fmla="*/ 234 w 374"/>
                  <a:gd name="T27" fmla="*/ 646 h 651"/>
                  <a:gd name="T28" fmla="*/ 190 w 374"/>
                  <a:gd name="T29" fmla="*/ 624 h 651"/>
                  <a:gd name="T30" fmla="*/ 150 w 374"/>
                  <a:gd name="T31" fmla="*/ 598 h 651"/>
                  <a:gd name="T32" fmla="*/ 113 w 374"/>
                  <a:gd name="T33" fmla="*/ 566 h 651"/>
                  <a:gd name="T34" fmla="*/ 80 w 374"/>
                  <a:gd name="T35" fmla="*/ 530 h 651"/>
                  <a:gd name="T36" fmla="*/ 52 w 374"/>
                  <a:gd name="T37" fmla="*/ 490 h 651"/>
                  <a:gd name="T38" fmla="*/ 31 w 374"/>
                  <a:gd name="T39" fmla="*/ 447 h 651"/>
                  <a:gd name="T40" fmla="*/ 14 w 374"/>
                  <a:gd name="T41" fmla="*/ 400 h 651"/>
                  <a:gd name="T42" fmla="*/ 4 w 374"/>
                  <a:gd name="T43" fmla="*/ 350 h 651"/>
                  <a:gd name="T44" fmla="*/ 0 w 374"/>
                  <a:gd name="T45" fmla="*/ 298 h 651"/>
                  <a:gd name="T46" fmla="*/ 4 w 374"/>
                  <a:gd name="T47" fmla="*/ 248 h 651"/>
                  <a:gd name="T48" fmla="*/ 14 w 374"/>
                  <a:gd name="T49" fmla="*/ 199 h 651"/>
                  <a:gd name="T50" fmla="*/ 29 w 374"/>
                  <a:gd name="T51" fmla="*/ 153 h 651"/>
                  <a:gd name="T52" fmla="*/ 51 w 374"/>
                  <a:gd name="T53" fmla="*/ 110 h 651"/>
                  <a:gd name="T54" fmla="*/ 77 w 374"/>
                  <a:gd name="T55" fmla="*/ 71 h 651"/>
                  <a:gd name="T56" fmla="*/ 109 w 374"/>
                  <a:gd name="T57" fmla="*/ 35 h 651"/>
                  <a:gd name="T58" fmla="*/ 129 w 374"/>
                  <a:gd name="T59" fmla="*/ 17 h 651"/>
                  <a:gd name="T60" fmla="*/ 152 w 374"/>
                  <a:gd name="T61" fmla="*/ 7 h 651"/>
                  <a:gd name="T62" fmla="*/ 176 w 374"/>
                  <a:gd name="T63" fmla="*/ 1 h 651"/>
                  <a:gd name="T64" fmla="*/ 202 w 374"/>
                  <a:gd name="T65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4" h="651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374" y="628"/>
                    </a:lnTo>
                    <a:lnTo>
                      <a:pt x="350" y="632"/>
                    </a:lnTo>
                    <a:lnTo>
                      <a:pt x="326" y="638"/>
                    </a:lnTo>
                    <a:lnTo>
                      <a:pt x="302" y="645"/>
                    </a:lnTo>
                    <a:lnTo>
                      <a:pt x="277" y="650"/>
                    </a:lnTo>
                    <a:lnTo>
                      <a:pt x="255" y="651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C0E22F-8EF7-0FE5-6E03-3274DE10B458}"/>
                </a:ext>
              </a:extLst>
            </p:cNvPr>
            <p:cNvGrpSpPr/>
            <p:nvPr/>
          </p:nvGrpSpPr>
          <p:grpSpPr>
            <a:xfrm>
              <a:off x="3574313" y="4913965"/>
              <a:ext cx="320166" cy="279075"/>
              <a:chOff x="5024807" y="2548738"/>
              <a:chExt cx="593725" cy="517525"/>
            </a:xfrm>
          </p:grpSpPr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BBE50F7A-7074-0201-A65D-3D3EA9221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593725" cy="515938"/>
              </a:xfrm>
              <a:custGeom>
                <a:avLst/>
                <a:gdLst>
                  <a:gd name="T0" fmla="*/ 228 w 747"/>
                  <a:gd name="T1" fmla="*/ 1 h 650"/>
                  <a:gd name="T2" fmla="*/ 284 w 747"/>
                  <a:gd name="T3" fmla="*/ 8 h 650"/>
                  <a:gd name="T4" fmla="*/ 343 w 747"/>
                  <a:gd name="T5" fmla="*/ 16 h 650"/>
                  <a:gd name="T6" fmla="*/ 407 w 747"/>
                  <a:gd name="T7" fmla="*/ 16 h 650"/>
                  <a:gd name="T8" fmla="*/ 467 w 747"/>
                  <a:gd name="T9" fmla="*/ 10 h 650"/>
                  <a:gd name="T10" fmla="*/ 526 w 747"/>
                  <a:gd name="T11" fmla="*/ 2 h 650"/>
                  <a:gd name="T12" fmla="*/ 579 w 747"/>
                  <a:gd name="T13" fmla="*/ 5 h 650"/>
                  <a:gd name="T14" fmla="*/ 626 w 747"/>
                  <a:gd name="T15" fmla="*/ 25 h 650"/>
                  <a:gd name="T16" fmla="*/ 676 w 747"/>
                  <a:gd name="T17" fmla="*/ 78 h 650"/>
                  <a:gd name="T18" fmla="*/ 720 w 747"/>
                  <a:gd name="T19" fmla="*/ 158 h 650"/>
                  <a:gd name="T20" fmla="*/ 745 w 747"/>
                  <a:gd name="T21" fmla="*/ 250 h 650"/>
                  <a:gd name="T22" fmla="*/ 745 w 747"/>
                  <a:gd name="T23" fmla="*/ 348 h 650"/>
                  <a:gd name="T24" fmla="*/ 720 w 747"/>
                  <a:gd name="T25" fmla="*/ 440 h 650"/>
                  <a:gd name="T26" fmla="*/ 675 w 747"/>
                  <a:gd name="T27" fmla="*/ 521 h 650"/>
                  <a:gd name="T28" fmla="*/ 610 w 747"/>
                  <a:gd name="T29" fmla="*/ 588 h 650"/>
                  <a:gd name="T30" fmla="*/ 532 w 747"/>
                  <a:gd name="T31" fmla="*/ 638 h 650"/>
                  <a:gd name="T32" fmla="*/ 493 w 747"/>
                  <a:gd name="T33" fmla="*/ 646 h 650"/>
                  <a:gd name="T34" fmla="*/ 453 w 747"/>
                  <a:gd name="T35" fmla="*/ 638 h 650"/>
                  <a:gd name="T36" fmla="*/ 410 w 747"/>
                  <a:gd name="T37" fmla="*/ 629 h 650"/>
                  <a:gd name="T38" fmla="*/ 366 w 747"/>
                  <a:gd name="T39" fmla="*/ 629 h 650"/>
                  <a:gd name="T40" fmla="*/ 319 w 747"/>
                  <a:gd name="T41" fmla="*/ 641 h 650"/>
                  <a:gd name="T42" fmla="*/ 275 w 747"/>
                  <a:gd name="T43" fmla="*/ 650 h 650"/>
                  <a:gd name="T44" fmla="*/ 234 w 747"/>
                  <a:gd name="T45" fmla="*/ 646 h 650"/>
                  <a:gd name="T46" fmla="*/ 150 w 747"/>
                  <a:gd name="T47" fmla="*/ 598 h 650"/>
                  <a:gd name="T48" fmla="*/ 80 w 747"/>
                  <a:gd name="T49" fmla="*/ 530 h 650"/>
                  <a:gd name="T50" fmla="*/ 31 w 747"/>
                  <a:gd name="T51" fmla="*/ 447 h 650"/>
                  <a:gd name="T52" fmla="*/ 4 w 747"/>
                  <a:gd name="T53" fmla="*/ 350 h 650"/>
                  <a:gd name="T54" fmla="*/ 4 w 747"/>
                  <a:gd name="T55" fmla="*/ 248 h 650"/>
                  <a:gd name="T56" fmla="*/ 29 w 747"/>
                  <a:gd name="T57" fmla="*/ 153 h 650"/>
                  <a:gd name="T58" fmla="*/ 77 w 747"/>
                  <a:gd name="T59" fmla="*/ 71 h 650"/>
                  <a:gd name="T60" fmla="*/ 129 w 747"/>
                  <a:gd name="T61" fmla="*/ 17 h 650"/>
                  <a:gd name="T62" fmla="*/ 176 w 747"/>
                  <a:gd name="T63" fmla="*/ 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7" h="650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407" y="16"/>
                    </a:lnTo>
                    <a:lnTo>
                      <a:pt x="437" y="14"/>
                    </a:lnTo>
                    <a:lnTo>
                      <a:pt x="467" y="10"/>
                    </a:lnTo>
                    <a:lnTo>
                      <a:pt x="498" y="6"/>
                    </a:lnTo>
                    <a:lnTo>
                      <a:pt x="526" y="2"/>
                    </a:lnTo>
                    <a:lnTo>
                      <a:pt x="552" y="2"/>
                    </a:lnTo>
                    <a:lnTo>
                      <a:pt x="579" y="5"/>
                    </a:lnTo>
                    <a:lnTo>
                      <a:pt x="603" y="12"/>
                    </a:lnTo>
                    <a:lnTo>
                      <a:pt x="626" y="25"/>
                    </a:lnTo>
                    <a:lnTo>
                      <a:pt x="647" y="43"/>
                    </a:lnTo>
                    <a:lnTo>
                      <a:pt x="676" y="78"/>
                    </a:lnTo>
                    <a:lnTo>
                      <a:pt x="700" y="118"/>
                    </a:lnTo>
                    <a:lnTo>
                      <a:pt x="720" y="158"/>
                    </a:lnTo>
                    <a:lnTo>
                      <a:pt x="736" y="203"/>
                    </a:lnTo>
                    <a:lnTo>
                      <a:pt x="745" y="250"/>
                    </a:lnTo>
                    <a:lnTo>
                      <a:pt x="747" y="298"/>
                    </a:lnTo>
                    <a:lnTo>
                      <a:pt x="745" y="348"/>
                    </a:lnTo>
                    <a:lnTo>
                      <a:pt x="734" y="395"/>
                    </a:lnTo>
                    <a:lnTo>
                      <a:pt x="720" y="440"/>
                    </a:lnTo>
                    <a:lnTo>
                      <a:pt x="699" y="482"/>
                    </a:lnTo>
                    <a:lnTo>
                      <a:pt x="675" y="521"/>
                    </a:lnTo>
                    <a:lnTo>
                      <a:pt x="645" y="557"/>
                    </a:lnTo>
                    <a:lnTo>
                      <a:pt x="610" y="588"/>
                    </a:lnTo>
                    <a:lnTo>
                      <a:pt x="574" y="615"/>
                    </a:lnTo>
                    <a:lnTo>
                      <a:pt x="532" y="638"/>
                    </a:lnTo>
                    <a:lnTo>
                      <a:pt x="513" y="645"/>
                    </a:lnTo>
                    <a:lnTo>
                      <a:pt x="493" y="646"/>
                    </a:lnTo>
                    <a:lnTo>
                      <a:pt x="472" y="643"/>
                    </a:lnTo>
                    <a:lnTo>
                      <a:pt x="453" y="638"/>
                    </a:lnTo>
                    <a:lnTo>
                      <a:pt x="432" y="633"/>
                    </a:lnTo>
                    <a:lnTo>
                      <a:pt x="410" y="629"/>
                    </a:lnTo>
                    <a:lnTo>
                      <a:pt x="388" y="628"/>
                    </a:lnTo>
                    <a:lnTo>
                      <a:pt x="366" y="629"/>
                    </a:lnTo>
                    <a:lnTo>
                      <a:pt x="343" y="634"/>
                    </a:lnTo>
                    <a:lnTo>
                      <a:pt x="319" y="641"/>
                    </a:lnTo>
                    <a:lnTo>
                      <a:pt x="296" y="646"/>
                    </a:lnTo>
                    <a:lnTo>
                      <a:pt x="275" y="650"/>
                    </a:lnTo>
                    <a:lnTo>
                      <a:pt x="253" y="650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C37C3817-BE1D-EDDA-5050-8B7BA421A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296863" cy="517525"/>
              </a:xfrm>
              <a:custGeom>
                <a:avLst/>
                <a:gdLst>
                  <a:gd name="T0" fmla="*/ 202 w 374"/>
                  <a:gd name="T1" fmla="*/ 0 h 651"/>
                  <a:gd name="T2" fmla="*/ 228 w 374"/>
                  <a:gd name="T3" fmla="*/ 1 h 651"/>
                  <a:gd name="T4" fmla="*/ 255 w 374"/>
                  <a:gd name="T5" fmla="*/ 3 h 651"/>
                  <a:gd name="T6" fmla="*/ 284 w 374"/>
                  <a:gd name="T7" fmla="*/ 8 h 651"/>
                  <a:gd name="T8" fmla="*/ 313 w 374"/>
                  <a:gd name="T9" fmla="*/ 12 h 651"/>
                  <a:gd name="T10" fmla="*/ 343 w 374"/>
                  <a:gd name="T11" fmla="*/ 16 h 651"/>
                  <a:gd name="T12" fmla="*/ 374 w 374"/>
                  <a:gd name="T13" fmla="*/ 17 h 651"/>
                  <a:gd name="T14" fmla="*/ 374 w 374"/>
                  <a:gd name="T15" fmla="*/ 628 h 651"/>
                  <a:gd name="T16" fmla="*/ 350 w 374"/>
                  <a:gd name="T17" fmla="*/ 632 h 651"/>
                  <a:gd name="T18" fmla="*/ 326 w 374"/>
                  <a:gd name="T19" fmla="*/ 638 h 651"/>
                  <a:gd name="T20" fmla="*/ 302 w 374"/>
                  <a:gd name="T21" fmla="*/ 645 h 651"/>
                  <a:gd name="T22" fmla="*/ 277 w 374"/>
                  <a:gd name="T23" fmla="*/ 650 h 651"/>
                  <a:gd name="T24" fmla="*/ 255 w 374"/>
                  <a:gd name="T25" fmla="*/ 651 h 651"/>
                  <a:gd name="T26" fmla="*/ 234 w 374"/>
                  <a:gd name="T27" fmla="*/ 646 h 651"/>
                  <a:gd name="T28" fmla="*/ 190 w 374"/>
                  <a:gd name="T29" fmla="*/ 624 h 651"/>
                  <a:gd name="T30" fmla="*/ 150 w 374"/>
                  <a:gd name="T31" fmla="*/ 598 h 651"/>
                  <a:gd name="T32" fmla="*/ 113 w 374"/>
                  <a:gd name="T33" fmla="*/ 566 h 651"/>
                  <a:gd name="T34" fmla="*/ 80 w 374"/>
                  <a:gd name="T35" fmla="*/ 530 h 651"/>
                  <a:gd name="T36" fmla="*/ 52 w 374"/>
                  <a:gd name="T37" fmla="*/ 490 h 651"/>
                  <a:gd name="T38" fmla="*/ 31 w 374"/>
                  <a:gd name="T39" fmla="*/ 447 h 651"/>
                  <a:gd name="T40" fmla="*/ 14 w 374"/>
                  <a:gd name="T41" fmla="*/ 400 h 651"/>
                  <a:gd name="T42" fmla="*/ 4 w 374"/>
                  <a:gd name="T43" fmla="*/ 350 h 651"/>
                  <a:gd name="T44" fmla="*/ 0 w 374"/>
                  <a:gd name="T45" fmla="*/ 298 h 651"/>
                  <a:gd name="T46" fmla="*/ 4 w 374"/>
                  <a:gd name="T47" fmla="*/ 248 h 651"/>
                  <a:gd name="T48" fmla="*/ 14 w 374"/>
                  <a:gd name="T49" fmla="*/ 199 h 651"/>
                  <a:gd name="T50" fmla="*/ 29 w 374"/>
                  <a:gd name="T51" fmla="*/ 153 h 651"/>
                  <a:gd name="T52" fmla="*/ 51 w 374"/>
                  <a:gd name="T53" fmla="*/ 110 h 651"/>
                  <a:gd name="T54" fmla="*/ 77 w 374"/>
                  <a:gd name="T55" fmla="*/ 71 h 651"/>
                  <a:gd name="T56" fmla="*/ 109 w 374"/>
                  <a:gd name="T57" fmla="*/ 35 h 651"/>
                  <a:gd name="T58" fmla="*/ 129 w 374"/>
                  <a:gd name="T59" fmla="*/ 17 h 651"/>
                  <a:gd name="T60" fmla="*/ 152 w 374"/>
                  <a:gd name="T61" fmla="*/ 7 h 651"/>
                  <a:gd name="T62" fmla="*/ 176 w 374"/>
                  <a:gd name="T63" fmla="*/ 1 h 651"/>
                  <a:gd name="T64" fmla="*/ 202 w 374"/>
                  <a:gd name="T65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4" h="651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374" y="628"/>
                    </a:lnTo>
                    <a:lnTo>
                      <a:pt x="350" y="632"/>
                    </a:lnTo>
                    <a:lnTo>
                      <a:pt x="326" y="638"/>
                    </a:lnTo>
                    <a:lnTo>
                      <a:pt x="302" y="645"/>
                    </a:lnTo>
                    <a:lnTo>
                      <a:pt x="277" y="650"/>
                    </a:lnTo>
                    <a:lnTo>
                      <a:pt x="255" y="651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A1D4E6-1D68-12B4-1E1E-8B733E2BE6E0}"/>
                </a:ext>
              </a:extLst>
            </p:cNvPr>
            <p:cNvGrpSpPr/>
            <p:nvPr/>
          </p:nvGrpSpPr>
          <p:grpSpPr>
            <a:xfrm>
              <a:off x="3980713" y="4768823"/>
              <a:ext cx="320166" cy="279075"/>
              <a:chOff x="5024807" y="2548738"/>
              <a:chExt cx="593725" cy="517525"/>
            </a:xfrm>
          </p:grpSpPr>
          <p:sp>
            <p:nvSpPr>
              <p:cNvPr id="27" name="Freeform 36">
                <a:extLst>
                  <a:ext uri="{FF2B5EF4-FFF2-40B4-BE49-F238E27FC236}">
                    <a16:creationId xmlns:a16="http://schemas.microsoft.com/office/drawing/2014/main" id="{4FCACE63-3C00-CAD9-529E-904C9B807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593725" cy="515938"/>
              </a:xfrm>
              <a:custGeom>
                <a:avLst/>
                <a:gdLst>
                  <a:gd name="T0" fmla="*/ 228 w 747"/>
                  <a:gd name="T1" fmla="*/ 1 h 650"/>
                  <a:gd name="T2" fmla="*/ 284 w 747"/>
                  <a:gd name="T3" fmla="*/ 8 h 650"/>
                  <a:gd name="T4" fmla="*/ 343 w 747"/>
                  <a:gd name="T5" fmla="*/ 16 h 650"/>
                  <a:gd name="T6" fmla="*/ 407 w 747"/>
                  <a:gd name="T7" fmla="*/ 16 h 650"/>
                  <a:gd name="T8" fmla="*/ 467 w 747"/>
                  <a:gd name="T9" fmla="*/ 10 h 650"/>
                  <a:gd name="T10" fmla="*/ 526 w 747"/>
                  <a:gd name="T11" fmla="*/ 2 h 650"/>
                  <a:gd name="T12" fmla="*/ 579 w 747"/>
                  <a:gd name="T13" fmla="*/ 5 h 650"/>
                  <a:gd name="T14" fmla="*/ 626 w 747"/>
                  <a:gd name="T15" fmla="*/ 25 h 650"/>
                  <a:gd name="T16" fmla="*/ 676 w 747"/>
                  <a:gd name="T17" fmla="*/ 78 h 650"/>
                  <a:gd name="T18" fmla="*/ 720 w 747"/>
                  <a:gd name="T19" fmla="*/ 158 h 650"/>
                  <a:gd name="T20" fmla="*/ 745 w 747"/>
                  <a:gd name="T21" fmla="*/ 250 h 650"/>
                  <a:gd name="T22" fmla="*/ 745 w 747"/>
                  <a:gd name="T23" fmla="*/ 348 h 650"/>
                  <a:gd name="T24" fmla="*/ 720 w 747"/>
                  <a:gd name="T25" fmla="*/ 440 h 650"/>
                  <a:gd name="T26" fmla="*/ 675 w 747"/>
                  <a:gd name="T27" fmla="*/ 521 h 650"/>
                  <a:gd name="T28" fmla="*/ 610 w 747"/>
                  <a:gd name="T29" fmla="*/ 588 h 650"/>
                  <a:gd name="T30" fmla="*/ 532 w 747"/>
                  <a:gd name="T31" fmla="*/ 638 h 650"/>
                  <a:gd name="T32" fmla="*/ 493 w 747"/>
                  <a:gd name="T33" fmla="*/ 646 h 650"/>
                  <a:gd name="T34" fmla="*/ 453 w 747"/>
                  <a:gd name="T35" fmla="*/ 638 h 650"/>
                  <a:gd name="T36" fmla="*/ 410 w 747"/>
                  <a:gd name="T37" fmla="*/ 629 h 650"/>
                  <a:gd name="T38" fmla="*/ 366 w 747"/>
                  <a:gd name="T39" fmla="*/ 629 h 650"/>
                  <a:gd name="T40" fmla="*/ 319 w 747"/>
                  <a:gd name="T41" fmla="*/ 641 h 650"/>
                  <a:gd name="T42" fmla="*/ 275 w 747"/>
                  <a:gd name="T43" fmla="*/ 650 h 650"/>
                  <a:gd name="T44" fmla="*/ 234 w 747"/>
                  <a:gd name="T45" fmla="*/ 646 h 650"/>
                  <a:gd name="T46" fmla="*/ 150 w 747"/>
                  <a:gd name="T47" fmla="*/ 598 h 650"/>
                  <a:gd name="T48" fmla="*/ 80 w 747"/>
                  <a:gd name="T49" fmla="*/ 530 h 650"/>
                  <a:gd name="T50" fmla="*/ 31 w 747"/>
                  <a:gd name="T51" fmla="*/ 447 h 650"/>
                  <a:gd name="T52" fmla="*/ 4 w 747"/>
                  <a:gd name="T53" fmla="*/ 350 h 650"/>
                  <a:gd name="T54" fmla="*/ 4 w 747"/>
                  <a:gd name="T55" fmla="*/ 248 h 650"/>
                  <a:gd name="T56" fmla="*/ 29 w 747"/>
                  <a:gd name="T57" fmla="*/ 153 h 650"/>
                  <a:gd name="T58" fmla="*/ 77 w 747"/>
                  <a:gd name="T59" fmla="*/ 71 h 650"/>
                  <a:gd name="T60" fmla="*/ 129 w 747"/>
                  <a:gd name="T61" fmla="*/ 17 h 650"/>
                  <a:gd name="T62" fmla="*/ 176 w 747"/>
                  <a:gd name="T63" fmla="*/ 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7" h="650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407" y="16"/>
                    </a:lnTo>
                    <a:lnTo>
                      <a:pt x="437" y="14"/>
                    </a:lnTo>
                    <a:lnTo>
                      <a:pt x="467" y="10"/>
                    </a:lnTo>
                    <a:lnTo>
                      <a:pt x="498" y="6"/>
                    </a:lnTo>
                    <a:lnTo>
                      <a:pt x="526" y="2"/>
                    </a:lnTo>
                    <a:lnTo>
                      <a:pt x="552" y="2"/>
                    </a:lnTo>
                    <a:lnTo>
                      <a:pt x="579" y="5"/>
                    </a:lnTo>
                    <a:lnTo>
                      <a:pt x="603" y="12"/>
                    </a:lnTo>
                    <a:lnTo>
                      <a:pt x="626" y="25"/>
                    </a:lnTo>
                    <a:lnTo>
                      <a:pt x="647" y="43"/>
                    </a:lnTo>
                    <a:lnTo>
                      <a:pt x="676" y="78"/>
                    </a:lnTo>
                    <a:lnTo>
                      <a:pt x="700" y="118"/>
                    </a:lnTo>
                    <a:lnTo>
                      <a:pt x="720" y="158"/>
                    </a:lnTo>
                    <a:lnTo>
                      <a:pt x="736" y="203"/>
                    </a:lnTo>
                    <a:lnTo>
                      <a:pt x="745" y="250"/>
                    </a:lnTo>
                    <a:lnTo>
                      <a:pt x="747" y="298"/>
                    </a:lnTo>
                    <a:lnTo>
                      <a:pt x="745" y="348"/>
                    </a:lnTo>
                    <a:lnTo>
                      <a:pt x="734" y="395"/>
                    </a:lnTo>
                    <a:lnTo>
                      <a:pt x="720" y="440"/>
                    </a:lnTo>
                    <a:lnTo>
                      <a:pt x="699" y="482"/>
                    </a:lnTo>
                    <a:lnTo>
                      <a:pt x="675" y="521"/>
                    </a:lnTo>
                    <a:lnTo>
                      <a:pt x="645" y="557"/>
                    </a:lnTo>
                    <a:lnTo>
                      <a:pt x="610" y="588"/>
                    </a:lnTo>
                    <a:lnTo>
                      <a:pt x="574" y="615"/>
                    </a:lnTo>
                    <a:lnTo>
                      <a:pt x="532" y="638"/>
                    </a:lnTo>
                    <a:lnTo>
                      <a:pt x="513" y="645"/>
                    </a:lnTo>
                    <a:lnTo>
                      <a:pt x="493" y="646"/>
                    </a:lnTo>
                    <a:lnTo>
                      <a:pt x="472" y="643"/>
                    </a:lnTo>
                    <a:lnTo>
                      <a:pt x="453" y="638"/>
                    </a:lnTo>
                    <a:lnTo>
                      <a:pt x="432" y="633"/>
                    </a:lnTo>
                    <a:lnTo>
                      <a:pt x="410" y="629"/>
                    </a:lnTo>
                    <a:lnTo>
                      <a:pt x="388" y="628"/>
                    </a:lnTo>
                    <a:lnTo>
                      <a:pt x="366" y="629"/>
                    </a:lnTo>
                    <a:lnTo>
                      <a:pt x="343" y="634"/>
                    </a:lnTo>
                    <a:lnTo>
                      <a:pt x="319" y="641"/>
                    </a:lnTo>
                    <a:lnTo>
                      <a:pt x="296" y="646"/>
                    </a:lnTo>
                    <a:lnTo>
                      <a:pt x="275" y="650"/>
                    </a:lnTo>
                    <a:lnTo>
                      <a:pt x="253" y="650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28" name="Freeform 37">
                <a:extLst>
                  <a:ext uri="{FF2B5EF4-FFF2-40B4-BE49-F238E27FC236}">
                    <a16:creationId xmlns:a16="http://schemas.microsoft.com/office/drawing/2014/main" id="{B4B1027D-3616-52BB-46D3-1B940F906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296863" cy="517525"/>
              </a:xfrm>
              <a:custGeom>
                <a:avLst/>
                <a:gdLst>
                  <a:gd name="T0" fmla="*/ 202 w 374"/>
                  <a:gd name="T1" fmla="*/ 0 h 651"/>
                  <a:gd name="T2" fmla="*/ 228 w 374"/>
                  <a:gd name="T3" fmla="*/ 1 h 651"/>
                  <a:gd name="T4" fmla="*/ 255 w 374"/>
                  <a:gd name="T5" fmla="*/ 3 h 651"/>
                  <a:gd name="T6" fmla="*/ 284 w 374"/>
                  <a:gd name="T7" fmla="*/ 8 h 651"/>
                  <a:gd name="T8" fmla="*/ 313 w 374"/>
                  <a:gd name="T9" fmla="*/ 12 h 651"/>
                  <a:gd name="T10" fmla="*/ 343 w 374"/>
                  <a:gd name="T11" fmla="*/ 16 h 651"/>
                  <a:gd name="T12" fmla="*/ 374 w 374"/>
                  <a:gd name="T13" fmla="*/ 17 h 651"/>
                  <a:gd name="T14" fmla="*/ 374 w 374"/>
                  <a:gd name="T15" fmla="*/ 628 h 651"/>
                  <a:gd name="T16" fmla="*/ 350 w 374"/>
                  <a:gd name="T17" fmla="*/ 632 h 651"/>
                  <a:gd name="T18" fmla="*/ 326 w 374"/>
                  <a:gd name="T19" fmla="*/ 638 h 651"/>
                  <a:gd name="T20" fmla="*/ 302 w 374"/>
                  <a:gd name="T21" fmla="*/ 645 h 651"/>
                  <a:gd name="T22" fmla="*/ 277 w 374"/>
                  <a:gd name="T23" fmla="*/ 650 h 651"/>
                  <a:gd name="T24" fmla="*/ 255 w 374"/>
                  <a:gd name="T25" fmla="*/ 651 h 651"/>
                  <a:gd name="T26" fmla="*/ 234 w 374"/>
                  <a:gd name="T27" fmla="*/ 646 h 651"/>
                  <a:gd name="T28" fmla="*/ 190 w 374"/>
                  <a:gd name="T29" fmla="*/ 624 h 651"/>
                  <a:gd name="T30" fmla="*/ 150 w 374"/>
                  <a:gd name="T31" fmla="*/ 598 h 651"/>
                  <a:gd name="T32" fmla="*/ 113 w 374"/>
                  <a:gd name="T33" fmla="*/ 566 h 651"/>
                  <a:gd name="T34" fmla="*/ 80 w 374"/>
                  <a:gd name="T35" fmla="*/ 530 h 651"/>
                  <a:gd name="T36" fmla="*/ 52 w 374"/>
                  <a:gd name="T37" fmla="*/ 490 h 651"/>
                  <a:gd name="T38" fmla="*/ 31 w 374"/>
                  <a:gd name="T39" fmla="*/ 447 h 651"/>
                  <a:gd name="T40" fmla="*/ 14 w 374"/>
                  <a:gd name="T41" fmla="*/ 400 h 651"/>
                  <a:gd name="T42" fmla="*/ 4 w 374"/>
                  <a:gd name="T43" fmla="*/ 350 h 651"/>
                  <a:gd name="T44" fmla="*/ 0 w 374"/>
                  <a:gd name="T45" fmla="*/ 298 h 651"/>
                  <a:gd name="T46" fmla="*/ 4 w 374"/>
                  <a:gd name="T47" fmla="*/ 248 h 651"/>
                  <a:gd name="T48" fmla="*/ 14 w 374"/>
                  <a:gd name="T49" fmla="*/ 199 h 651"/>
                  <a:gd name="T50" fmla="*/ 29 w 374"/>
                  <a:gd name="T51" fmla="*/ 153 h 651"/>
                  <a:gd name="T52" fmla="*/ 51 w 374"/>
                  <a:gd name="T53" fmla="*/ 110 h 651"/>
                  <a:gd name="T54" fmla="*/ 77 w 374"/>
                  <a:gd name="T55" fmla="*/ 71 h 651"/>
                  <a:gd name="T56" fmla="*/ 109 w 374"/>
                  <a:gd name="T57" fmla="*/ 35 h 651"/>
                  <a:gd name="T58" fmla="*/ 129 w 374"/>
                  <a:gd name="T59" fmla="*/ 17 h 651"/>
                  <a:gd name="T60" fmla="*/ 152 w 374"/>
                  <a:gd name="T61" fmla="*/ 7 h 651"/>
                  <a:gd name="T62" fmla="*/ 176 w 374"/>
                  <a:gd name="T63" fmla="*/ 1 h 651"/>
                  <a:gd name="T64" fmla="*/ 202 w 374"/>
                  <a:gd name="T65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4" h="651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374" y="628"/>
                    </a:lnTo>
                    <a:lnTo>
                      <a:pt x="350" y="632"/>
                    </a:lnTo>
                    <a:lnTo>
                      <a:pt x="326" y="638"/>
                    </a:lnTo>
                    <a:lnTo>
                      <a:pt x="302" y="645"/>
                    </a:lnTo>
                    <a:lnTo>
                      <a:pt x="277" y="650"/>
                    </a:lnTo>
                    <a:lnTo>
                      <a:pt x="255" y="651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F9750E-43E5-491F-46CA-41FD93DDEABF}"/>
                </a:ext>
              </a:extLst>
            </p:cNvPr>
            <p:cNvGrpSpPr/>
            <p:nvPr/>
          </p:nvGrpSpPr>
          <p:grpSpPr>
            <a:xfrm>
              <a:off x="3153399" y="3012594"/>
              <a:ext cx="320166" cy="279075"/>
              <a:chOff x="5024807" y="2548738"/>
              <a:chExt cx="593725" cy="517525"/>
            </a:xfrm>
          </p:grpSpPr>
          <p:sp>
            <p:nvSpPr>
              <p:cNvPr id="25" name="Freeform 36">
                <a:extLst>
                  <a:ext uri="{FF2B5EF4-FFF2-40B4-BE49-F238E27FC236}">
                    <a16:creationId xmlns:a16="http://schemas.microsoft.com/office/drawing/2014/main" id="{C3100C40-D693-955C-2DF6-614207FAD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593725" cy="515938"/>
              </a:xfrm>
              <a:custGeom>
                <a:avLst/>
                <a:gdLst>
                  <a:gd name="T0" fmla="*/ 228 w 747"/>
                  <a:gd name="T1" fmla="*/ 1 h 650"/>
                  <a:gd name="T2" fmla="*/ 284 w 747"/>
                  <a:gd name="T3" fmla="*/ 8 h 650"/>
                  <a:gd name="T4" fmla="*/ 343 w 747"/>
                  <a:gd name="T5" fmla="*/ 16 h 650"/>
                  <a:gd name="T6" fmla="*/ 407 w 747"/>
                  <a:gd name="T7" fmla="*/ 16 h 650"/>
                  <a:gd name="T8" fmla="*/ 467 w 747"/>
                  <a:gd name="T9" fmla="*/ 10 h 650"/>
                  <a:gd name="T10" fmla="*/ 526 w 747"/>
                  <a:gd name="T11" fmla="*/ 2 h 650"/>
                  <a:gd name="T12" fmla="*/ 579 w 747"/>
                  <a:gd name="T13" fmla="*/ 5 h 650"/>
                  <a:gd name="T14" fmla="*/ 626 w 747"/>
                  <a:gd name="T15" fmla="*/ 25 h 650"/>
                  <a:gd name="T16" fmla="*/ 676 w 747"/>
                  <a:gd name="T17" fmla="*/ 78 h 650"/>
                  <a:gd name="T18" fmla="*/ 720 w 747"/>
                  <a:gd name="T19" fmla="*/ 158 h 650"/>
                  <a:gd name="T20" fmla="*/ 745 w 747"/>
                  <a:gd name="T21" fmla="*/ 250 h 650"/>
                  <a:gd name="T22" fmla="*/ 745 w 747"/>
                  <a:gd name="T23" fmla="*/ 348 h 650"/>
                  <a:gd name="T24" fmla="*/ 720 w 747"/>
                  <a:gd name="T25" fmla="*/ 440 h 650"/>
                  <a:gd name="T26" fmla="*/ 675 w 747"/>
                  <a:gd name="T27" fmla="*/ 521 h 650"/>
                  <a:gd name="T28" fmla="*/ 610 w 747"/>
                  <a:gd name="T29" fmla="*/ 588 h 650"/>
                  <a:gd name="T30" fmla="*/ 532 w 747"/>
                  <a:gd name="T31" fmla="*/ 638 h 650"/>
                  <a:gd name="T32" fmla="*/ 493 w 747"/>
                  <a:gd name="T33" fmla="*/ 646 h 650"/>
                  <a:gd name="T34" fmla="*/ 453 w 747"/>
                  <a:gd name="T35" fmla="*/ 638 h 650"/>
                  <a:gd name="T36" fmla="*/ 410 w 747"/>
                  <a:gd name="T37" fmla="*/ 629 h 650"/>
                  <a:gd name="T38" fmla="*/ 366 w 747"/>
                  <a:gd name="T39" fmla="*/ 629 h 650"/>
                  <a:gd name="T40" fmla="*/ 319 w 747"/>
                  <a:gd name="T41" fmla="*/ 641 h 650"/>
                  <a:gd name="T42" fmla="*/ 275 w 747"/>
                  <a:gd name="T43" fmla="*/ 650 h 650"/>
                  <a:gd name="T44" fmla="*/ 234 w 747"/>
                  <a:gd name="T45" fmla="*/ 646 h 650"/>
                  <a:gd name="T46" fmla="*/ 150 w 747"/>
                  <a:gd name="T47" fmla="*/ 598 h 650"/>
                  <a:gd name="T48" fmla="*/ 80 w 747"/>
                  <a:gd name="T49" fmla="*/ 530 h 650"/>
                  <a:gd name="T50" fmla="*/ 31 w 747"/>
                  <a:gd name="T51" fmla="*/ 447 h 650"/>
                  <a:gd name="T52" fmla="*/ 4 w 747"/>
                  <a:gd name="T53" fmla="*/ 350 h 650"/>
                  <a:gd name="T54" fmla="*/ 4 w 747"/>
                  <a:gd name="T55" fmla="*/ 248 h 650"/>
                  <a:gd name="T56" fmla="*/ 29 w 747"/>
                  <a:gd name="T57" fmla="*/ 153 h 650"/>
                  <a:gd name="T58" fmla="*/ 77 w 747"/>
                  <a:gd name="T59" fmla="*/ 71 h 650"/>
                  <a:gd name="T60" fmla="*/ 129 w 747"/>
                  <a:gd name="T61" fmla="*/ 17 h 650"/>
                  <a:gd name="T62" fmla="*/ 176 w 747"/>
                  <a:gd name="T63" fmla="*/ 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7" h="650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407" y="16"/>
                    </a:lnTo>
                    <a:lnTo>
                      <a:pt x="437" y="14"/>
                    </a:lnTo>
                    <a:lnTo>
                      <a:pt x="467" y="10"/>
                    </a:lnTo>
                    <a:lnTo>
                      <a:pt x="498" y="6"/>
                    </a:lnTo>
                    <a:lnTo>
                      <a:pt x="526" y="2"/>
                    </a:lnTo>
                    <a:lnTo>
                      <a:pt x="552" y="2"/>
                    </a:lnTo>
                    <a:lnTo>
                      <a:pt x="579" y="5"/>
                    </a:lnTo>
                    <a:lnTo>
                      <a:pt x="603" y="12"/>
                    </a:lnTo>
                    <a:lnTo>
                      <a:pt x="626" y="25"/>
                    </a:lnTo>
                    <a:lnTo>
                      <a:pt x="647" y="43"/>
                    </a:lnTo>
                    <a:lnTo>
                      <a:pt x="676" y="78"/>
                    </a:lnTo>
                    <a:lnTo>
                      <a:pt x="700" y="118"/>
                    </a:lnTo>
                    <a:lnTo>
                      <a:pt x="720" y="158"/>
                    </a:lnTo>
                    <a:lnTo>
                      <a:pt x="736" y="203"/>
                    </a:lnTo>
                    <a:lnTo>
                      <a:pt x="745" y="250"/>
                    </a:lnTo>
                    <a:lnTo>
                      <a:pt x="747" y="298"/>
                    </a:lnTo>
                    <a:lnTo>
                      <a:pt x="745" y="348"/>
                    </a:lnTo>
                    <a:lnTo>
                      <a:pt x="734" y="395"/>
                    </a:lnTo>
                    <a:lnTo>
                      <a:pt x="720" y="440"/>
                    </a:lnTo>
                    <a:lnTo>
                      <a:pt x="699" y="482"/>
                    </a:lnTo>
                    <a:lnTo>
                      <a:pt x="675" y="521"/>
                    </a:lnTo>
                    <a:lnTo>
                      <a:pt x="645" y="557"/>
                    </a:lnTo>
                    <a:lnTo>
                      <a:pt x="610" y="588"/>
                    </a:lnTo>
                    <a:lnTo>
                      <a:pt x="574" y="615"/>
                    </a:lnTo>
                    <a:lnTo>
                      <a:pt x="532" y="638"/>
                    </a:lnTo>
                    <a:lnTo>
                      <a:pt x="513" y="645"/>
                    </a:lnTo>
                    <a:lnTo>
                      <a:pt x="493" y="646"/>
                    </a:lnTo>
                    <a:lnTo>
                      <a:pt x="472" y="643"/>
                    </a:lnTo>
                    <a:lnTo>
                      <a:pt x="453" y="638"/>
                    </a:lnTo>
                    <a:lnTo>
                      <a:pt x="432" y="633"/>
                    </a:lnTo>
                    <a:lnTo>
                      <a:pt x="410" y="629"/>
                    </a:lnTo>
                    <a:lnTo>
                      <a:pt x="388" y="628"/>
                    </a:lnTo>
                    <a:lnTo>
                      <a:pt x="366" y="629"/>
                    </a:lnTo>
                    <a:lnTo>
                      <a:pt x="343" y="634"/>
                    </a:lnTo>
                    <a:lnTo>
                      <a:pt x="319" y="641"/>
                    </a:lnTo>
                    <a:lnTo>
                      <a:pt x="296" y="646"/>
                    </a:lnTo>
                    <a:lnTo>
                      <a:pt x="275" y="650"/>
                    </a:lnTo>
                    <a:lnTo>
                      <a:pt x="253" y="650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  <p:sp>
            <p:nvSpPr>
              <p:cNvPr id="26" name="Freeform 37">
                <a:extLst>
                  <a:ext uri="{FF2B5EF4-FFF2-40B4-BE49-F238E27FC236}">
                    <a16:creationId xmlns:a16="http://schemas.microsoft.com/office/drawing/2014/main" id="{6339FA69-E5F8-7EE4-2BAA-4693ADAC4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807" y="2548738"/>
                <a:ext cx="296863" cy="517525"/>
              </a:xfrm>
              <a:custGeom>
                <a:avLst/>
                <a:gdLst>
                  <a:gd name="T0" fmla="*/ 202 w 374"/>
                  <a:gd name="T1" fmla="*/ 0 h 651"/>
                  <a:gd name="T2" fmla="*/ 228 w 374"/>
                  <a:gd name="T3" fmla="*/ 1 h 651"/>
                  <a:gd name="T4" fmla="*/ 255 w 374"/>
                  <a:gd name="T5" fmla="*/ 3 h 651"/>
                  <a:gd name="T6" fmla="*/ 284 w 374"/>
                  <a:gd name="T7" fmla="*/ 8 h 651"/>
                  <a:gd name="T8" fmla="*/ 313 w 374"/>
                  <a:gd name="T9" fmla="*/ 12 h 651"/>
                  <a:gd name="T10" fmla="*/ 343 w 374"/>
                  <a:gd name="T11" fmla="*/ 16 h 651"/>
                  <a:gd name="T12" fmla="*/ 374 w 374"/>
                  <a:gd name="T13" fmla="*/ 17 h 651"/>
                  <a:gd name="T14" fmla="*/ 374 w 374"/>
                  <a:gd name="T15" fmla="*/ 628 h 651"/>
                  <a:gd name="T16" fmla="*/ 350 w 374"/>
                  <a:gd name="T17" fmla="*/ 632 h 651"/>
                  <a:gd name="T18" fmla="*/ 326 w 374"/>
                  <a:gd name="T19" fmla="*/ 638 h 651"/>
                  <a:gd name="T20" fmla="*/ 302 w 374"/>
                  <a:gd name="T21" fmla="*/ 645 h 651"/>
                  <a:gd name="T22" fmla="*/ 277 w 374"/>
                  <a:gd name="T23" fmla="*/ 650 h 651"/>
                  <a:gd name="T24" fmla="*/ 255 w 374"/>
                  <a:gd name="T25" fmla="*/ 651 h 651"/>
                  <a:gd name="T26" fmla="*/ 234 w 374"/>
                  <a:gd name="T27" fmla="*/ 646 h 651"/>
                  <a:gd name="T28" fmla="*/ 190 w 374"/>
                  <a:gd name="T29" fmla="*/ 624 h 651"/>
                  <a:gd name="T30" fmla="*/ 150 w 374"/>
                  <a:gd name="T31" fmla="*/ 598 h 651"/>
                  <a:gd name="T32" fmla="*/ 113 w 374"/>
                  <a:gd name="T33" fmla="*/ 566 h 651"/>
                  <a:gd name="T34" fmla="*/ 80 w 374"/>
                  <a:gd name="T35" fmla="*/ 530 h 651"/>
                  <a:gd name="T36" fmla="*/ 52 w 374"/>
                  <a:gd name="T37" fmla="*/ 490 h 651"/>
                  <a:gd name="T38" fmla="*/ 31 w 374"/>
                  <a:gd name="T39" fmla="*/ 447 h 651"/>
                  <a:gd name="T40" fmla="*/ 14 w 374"/>
                  <a:gd name="T41" fmla="*/ 400 h 651"/>
                  <a:gd name="T42" fmla="*/ 4 w 374"/>
                  <a:gd name="T43" fmla="*/ 350 h 651"/>
                  <a:gd name="T44" fmla="*/ 0 w 374"/>
                  <a:gd name="T45" fmla="*/ 298 h 651"/>
                  <a:gd name="T46" fmla="*/ 4 w 374"/>
                  <a:gd name="T47" fmla="*/ 248 h 651"/>
                  <a:gd name="T48" fmla="*/ 14 w 374"/>
                  <a:gd name="T49" fmla="*/ 199 h 651"/>
                  <a:gd name="T50" fmla="*/ 29 w 374"/>
                  <a:gd name="T51" fmla="*/ 153 h 651"/>
                  <a:gd name="T52" fmla="*/ 51 w 374"/>
                  <a:gd name="T53" fmla="*/ 110 h 651"/>
                  <a:gd name="T54" fmla="*/ 77 w 374"/>
                  <a:gd name="T55" fmla="*/ 71 h 651"/>
                  <a:gd name="T56" fmla="*/ 109 w 374"/>
                  <a:gd name="T57" fmla="*/ 35 h 651"/>
                  <a:gd name="T58" fmla="*/ 129 w 374"/>
                  <a:gd name="T59" fmla="*/ 17 h 651"/>
                  <a:gd name="T60" fmla="*/ 152 w 374"/>
                  <a:gd name="T61" fmla="*/ 7 h 651"/>
                  <a:gd name="T62" fmla="*/ 176 w 374"/>
                  <a:gd name="T63" fmla="*/ 1 h 651"/>
                  <a:gd name="T64" fmla="*/ 202 w 374"/>
                  <a:gd name="T65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4" h="651">
                    <a:moveTo>
                      <a:pt x="202" y="0"/>
                    </a:moveTo>
                    <a:lnTo>
                      <a:pt x="228" y="1"/>
                    </a:lnTo>
                    <a:lnTo>
                      <a:pt x="255" y="3"/>
                    </a:lnTo>
                    <a:lnTo>
                      <a:pt x="284" y="8"/>
                    </a:lnTo>
                    <a:lnTo>
                      <a:pt x="313" y="12"/>
                    </a:lnTo>
                    <a:lnTo>
                      <a:pt x="343" y="16"/>
                    </a:lnTo>
                    <a:lnTo>
                      <a:pt x="374" y="17"/>
                    </a:lnTo>
                    <a:lnTo>
                      <a:pt x="374" y="628"/>
                    </a:lnTo>
                    <a:lnTo>
                      <a:pt x="350" y="632"/>
                    </a:lnTo>
                    <a:lnTo>
                      <a:pt x="326" y="638"/>
                    </a:lnTo>
                    <a:lnTo>
                      <a:pt x="302" y="645"/>
                    </a:lnTo>
                    <a:lnTo>
                      <a:pt x="277" y="650"/>
                    </a:lnTo>
                    <a:lnTo>
                      <a:pt x="255" y="651"/>
                    </a:lnTo>
                    <a:lnTo>
                      <a:pt x="234" y="646"/>
                    </a:lnTo>
                    <a:lnTo>
                      <a:pt x="190" y="624"/>
                    </a:lnTo>
                    <a:lnTo>
                      <a:pt x="150" y="598"/>
                    </a:lnTo>
                    <a:lnTo>
                      <a:pt x="113" y="566"/>
                    </a:lnTo>
                    <a:lnTo>
                      <a:pt x="80" y="530"/>
                    </a:lnTo>
                    <a:lnTo>
                      <a:pt x="52" y="490"/>
                    </a:lnTo>
                    <a:lnTo>
                      <a:pt x="31" y="447"/>
                    </a:lnTo>
                    <a:lnTo>
                      <a:pt x="14" y="400"/>
                    </a:lnTo>
                    <a:lnTo>
                      <a:pt x="4" y="350"/>
                    </a:lnTo>
                    <a:lnTo>
                      <a:pt x="0" y="298"/>
                    </a:lnTo>
                    <a:lnTo>
                      <a:pt x="4" y="248"/>
                    </a:lnTo>
                    <a:lnTo>
                      <a:pt x="14" y="199"/>
                    </a:lnTo>
                    <a:lnTo>
                      <a:pt x="29" y="153"/>
                    </a:lnTo>
                    <a:lnTo>
                      <a:pt x="51" y="110"/>
                    </a:lnTo>
                    <a:lnTo>
                      <a:pt x="77" y="71"/>
                    </a:lnTo>
                    <a:lnTo>
                      <a:pt x="109" y="35"/>
                    </a:lnTo>
                    <a:lnTo>
                      <a:pt x="129" y="17"/>
                    </a:lnTo>
                    <a:lnTo>
                      <a:pt x="152" y="7"/>
                    </a:lnTo>
                    <a:lnTo>
                      <a:pt x="176" y="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707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F67B102-D1DB-D2C3-1144-52FDC579025B}"/>
              </a:ext>
            </a:extLst>
          </p:cNvPr>
          <p:cNvGrpSpPr/>
          <p:nvPr/>
        </p:nvGrpSpPr>
        <p:grpSpPr>
          <a:xfrm>
            <a:off x="1131786" y="5769050"/>
            <a:ext cx="549110" cy="641578"/>
            <a:chOff x="6014798" y="5078068"/>
            <a:chExt cx="758826" cy="1012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96A7AC02-E051-06D4-4C78-6918049D2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061" y="5078068"/>
              <a:ext cx="65088" cy="998538"/>
            </a:xfrm>
            <a:custGeom>
              <a:avLst/>
              <a:gdLst>
                <a:gd name="T0" fmla="*/ 41 w 41"/>
                <a:gd name="T1" fmla="*/ 0 h 629"/>
                <a:gd name="T2" fmla="*/ 41 w 41"/>
                <a:gd name="T3" fmla="*/ 629 h 629"/>
                <a:gd name="T4" fmla="*/ 0 w 41"/>
                <a:gd name="T5" fmla="*/ 629 h 629"/>
                <a:gd name="T6" fmla="*/ 41 w 41"/>
                <a:gd name="T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629">
                  <a:moveTo>
                    <a:pt x="41" y="0"/>
                  </a:moveTo>
                  <a:lnTo>
                    <a:pt x="41" y="629"/>
                  </a:lnTo>
                  <a:lnTo>
                    <a:pt x="0" y="629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404125E1-9EFD-C32C-E229-E07E833CB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4798" y="5309843"/>
              <a:ext cx="330200" cy="293688"/>
            </a:xfrm>
            <a:custGeom>
              <a:avLst/>
              <a:gdLst>
                <a:gd name="T0" fmla="*/ 38 w 208"/>
                <a:gd name="T1" fmla="*/ 0 h 185"/>
                <a:gd name="T2" fmla="*/ 71 w 208"/>
                <a:gd name="T3" fmla="*/ 3 h 185"/>
                <a:gd name="T4" fmla="*/ 100 w 208"/>
                <a:gd name="T5" fmla="*/ 7 h 185"/>
                <a:gd name="T6" fmla="*/ 126 w 208"/>
                <a:gd name="T7" fmla="*/ 14 h 185"/>
                <a:gd name="T8" fmla="*/ 147 w 208"/>
                <a:gd name="T9" fmla="*/ 24 h 185"/>
                <a:gd name="T10" fmla="*/ 163 w 208"/>
                <a:gd name="T11" fmla="*/ 35 h 185"/>
                <a:gd name="T12" fmla="*/ 177 w 208"/>
                <a:gd name="T13" fmla="*/ 47 h 185"/>
                <a:gd name="T14" fmla="*/ 187 w 208"/>
                <a:gd name="T15" fmla="*/ 60 h 185"/>
                <a:gd name="T16" fmla="*/ 195 w 208"/>
                <a:gd name="T17" fmla="*/ 74 h 185"/>
                <a:gd name="T18" fmla="*/ 201 w 208"/>
                <a:gd name="T19" fmla="*/ 89 h 185"/>
                <a:gd name="T20" fmla="*/ 205 w 208"/>
                <a:gd name="T21" fmla="*/ 103 h 185"/>
                <a:gd name="T22" fmla="*/ 208 w 208"/>
                <a:gd name="T23" fmla="*/ 117 h 185"/>
                <a:gd name="T24" fmla="*/ 208 w 208"/>
                <a:gd name="T25" fmla="*/ 130 h 185"/>
                <a:gd name="T26" fmla="*/ 208 w 208"/>
                <a:gd name="T27" fmla="*/ 140 h 185"/>
                <a:gd name="T28" fmla="*/ 208 w 208"/>
                <a:gd name="T29" fmla="*/ 150 h 185"/>
                <a:gd name="T30" fmla="*/ 207 w 208"/>
                <a:gd name="T31" fmla="*/ 157 h 185"/>
                <a:gd name="T32" fmla="*/ 207 w 208"/>
                <a:gd name="T33" fmla="*/ 162 h 185"/>
                <a:gd name="T34" fmla="*/ 205 w 208"/>
                <a:gd name="T35" fmla="*/ 163 h 185"/>
                <a:gd name="T36" fmla="*/ 182 w 208"/>
                <a:gd name="T37" fmla="*/ 177 h 185"/>
                <a:gd name="T38" fmla="*/ 160 w 208"/>
                <a:gd name="T39" fmla="*/ 184 h 185"/>
                <a:gd name="T40" fmla="*/ 140 w 208"/>
                <a:gd name="T41" fmla="*/ 185 h 185"/>
                <a:gd name="T42" fmla="*/ 121 w 208"/>
                <a:gd name="T43" fmla="*/ 182 h 185"/>
                <a:gd name="T44" fmla="*/ 103 w 208"/>
                <a:gd name="T45" fmla="*/ 174 h 185"/>
                <a:gd name="T46" fmla="*/ 86 w 208"/>
                <a:gd name="T47" fmla="*/ 161 h 185"/>
                <a:gd name="T48" fmla="*/ 71 w 208"/>
                <a:gd name="T49" fmla="*/ 146 h 185"/>
                <a:gd name="T50" fmla="*/ 58 w 208"/>
                <a:gd name="T51" fmla="*/ 129 h 185"/>
                <a:gd name="T52" fmla="*/ 46 w 208"/>
                <a:gd name="T53" fmla="*/ 110 h 185"/>
                <a:gd name="T54" fmla="*/ 36 w 208"/>
                <a:gd name="T55" fmla="*/ 92 h 185"/>
                <a:gd name="T56" fmla="*/ 25 w 208"/>
                <a:gd name="T57" fmla="*/ 72 h 185"/>
                <a:gd name="T58" fmla="*/ 18 w 208"/>
                <a:gd name="T59" fmla="*/ 55 h 185"/>
                <a:gd name="T60" fmla="*/ 11 w 208"/>
                <a:gd name="T61" fmla="*/ 37 h 185"/>
                <a:gd name="T62" fmla="*/ 6 w 208"/>
                <a:gd name="T63" fmla="*/ 24 h 185"/>
                <a:gd name="T64" fmla="*/ 2 w 208"/>
                <a:gd name="T65" fmla="*/ 12 h 185"/>
                <a:gd name="T66" fmla="*/ 0 w 208"/>
                <a:gd name="T67" fmla="*/ 5 h 185"/>
                <a:gd name="T68" fmla="*/ 0 w 208"/>
                <a:gd name="T69" fmla="*/ 3 h 185"/>
                <a:gd name="T70" fmla="*/ 38 w 208"/>
                <a:gd name="T7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185">
                  <a:moveTo>
                    <a:pt x="38" y="0"/>
                  </a:moveTo>
                  <a:lnTo>
                    <a:pt x="71" y="3"/>
                  </a:lnTo>
                  <a:lnTo>
                    <a:pt x="100" y="7"/>
                  </a:lnTo>
                  <a:lnTo>
                    <a:pt x="126" y="14"/>
                  </a:lnTo>
                  <a:lnTo>
                    <a:pt x="147" y="24"/>
                  </a:lnTo>
                  <a:lnTo>
                    <a:pt x="163" y="35"/>
                  </a:lnTo>
                  <a:lnTo>
                    <a:pt x="177" y="47"/>
                  </a:lnTo>
                  <a:lnTo>
                    <a:pt x="187" y="60"/>
                  </a:lnTo>
                  <a:lnTo>
                    <a:pt x="195" y="74"/>
                  </a:lnTo>
                  <a:lnTo>
                    <a:pt x="201" y="89"/>
                  </a:lnTo>
                  <a:lnTo>
                    <a:pt x="205" y="103"/>
                  </a:lnTo>
                  <a:lnTo>
                    <a:pt x="208" y="117"/>
                  </a:lnTo>
                  <a:lnTo>
                    <a:pt x="208" y="130"/>
                  </a:lnTo>
                  <a:lnTo>
                    <a:pt x="208" y="140"/>
                  </a:lnTo>
                  <a:lnTo>
                    <a:pt x="208" y="150"/>
                  </a:lnTo>
                  <a:lnTo>
                    <a:pt x="207" y="157"/>
                  </a:lnTo>
                  <a:lnTo>
                    <a:pt x="207" y="162"/>
                  </a:lnTo>
                  <a:lnTo>
                    <a:pt x="205" y="163"/>
                  </a:lnTo>
                  <a:lnTo>
                    <a:pt x="182" y="177"/>
                  </a:lnTo>
                  <a:lnTo>
                    <a:pt x="160" y="184"/>
                  </a:lnTo>
                  <a:lnTo>
                    <a:pt x="140" y="185"/>
                  </a:lnTo>
                  <a:lnTo>
                    <a:pt x="121" y="182"/>
                  </a:lnTo>
                  <a:lnTo>
                    <a:pt x="103" y="174"/>
                  </a:lnTo>
                  <a:lnTo>
                    <a:pt x="86" y="161"/>
                  </a:lnTo>
                  <a:lnTo>
                    <a:pt x="71" y="146"/>
                  </a:lnTo>
                  <a:lnTo>
                    <a:pt x="58" y="129"/>
                  </a:lnTo>
                  <a:lnTo>
                    <a:pt x="46" y="110"/>
                  </a:lnTo>
                  <a:lnTo>
                    <a:pt x="36" y="92"/>
                  </a:lnTo>
                  <a:lnTo>
                    <a:pt x="25" y="72"/>
                  </a:lnTo>
                  <a:lnTo>
                    <a:pt x="18" y="55"/>
                  </a:lnTo>
                  <a:lnTo>
                    <a:pt x="11" y="37"/>
                  </a:lnTo>
                  <a:lnTo>
                    <a:pt x="6" y="24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30E3DE81-90FE-4B3D-74C7-8B4EB6785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973" y="5309843"/>
              <a:ext cx="328613" cy="254000"/>
            </a:xfrm>
            <a:custGeom>
              <a:avLst/>
              <a:gdLst>
                <a:gd name="T0" fmla="*/ 37 w 207"/>
                <a:gd name="T1" fmla="*/ 0 h 160"/>
                <a:gd name="T2" fmla="*/ 69 w 207"/>
                <a:gd name="T3" fmla="*/ 3 h 160"/>
                <a:gd name="T4" fmla="*/ 97 w 207"/>
                <a:gd name="T5" fmla="*/ 6 h 160"/>
                <a:gd name="T6" fmla="*/ 121 w 207"/>
                <a:gd name="T7" fmla="*/ 13 h 160"/>
                <a:gd name="T8" fmla="*/ 142 w 207"/>
                <a:gd name="T9" fmla="*/ 22 h 160"/>
                <a:gd name="T10" fmla="*/ 158 w 207"/>
                <a:gd name="T11" fmla="*/ 33 h 160"/>
                <a:gd name="T12" fmla="*/ 172 w 207"/>
                <a:gd name="T13" fmla="*/ 44 h 160"/>
                <a:gd name="T14" fmla="*/ 183 w 207"/>
                <a:gd name="T15" fmla="*/ 57 h 160"/>
                <a:gd name="T16" fmla="*/ 192 w 207"/>
                <a:gd name="T17" fmla="*/ 71 h 160"/>
                <a:gd name="T18" fmla="*/ 198 w 207"/>
                <a:gd name="T19" fmla="*/ 85 h 160"/>
                <a:gd name="T20" fmla="*/ 202 w 207"/>
                <a:gd name="T21" fmla="*/ 99 h 160"/>
                <a:gd name="T22" fmla="*/ 205 w 207"/>
                <a:gd name="T23" fmla="*/ 112 h 160"/>
                <a:gd name="T24" fmla="*/ 206 w 207"/>
                <a:gd name="T25" fmla="*/ 124 h 160"/>
                <a:gd name="T26" fmla="*/ 207 w 207"/>
                <a:gd name="T27" fmla="*/ 135 h 160"/>
                <a:gd name="T28" fmla="*/ 206 w 207"/>
                <a:gd name="T29" fmla="*/ 146 h 160"/>
                <a:gd name="T30" fmla="*/ 206 w 207"/>
                <a:gd name="T31" fmla="*/ 154 h 160"/>
                <a:gd name="T32" fmla="*/ 205 w 207"/>
                <a:gd name="T33" fmla="*/ 160 h 160"/>
                <a:gd name="T34" fmla="*/ 0 w 207"/>
                <a:gd name="T35" fmla="*/ 3 h 160"/>
                <a:gd name="T36" fmla="*/ 37 w 207"/>
                <a:gd name="T3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7" h="160">
                  <a:moveTo>
                    <a:pt x="37" y="0"/>
                  </a:moveTo>
                  <a:lnTo>
                    <a:pt x="69" y="3"/>
                  </a:lnTo>
                  <a:lnTo>
                    <a:pt x="97" y="6"/>
                  </a:lnTo>
                  <a:lnTo>
                    <a:pt x="121" y="13"/>
                  </a:lnTo>
                  <a:lnTo>
                    <a:pt x="142" y="22"/>
                  </a:lnTo>
                  <a:lnTo>
                    <a:pt x="158" y="33"/>
                  </a:lnTo>
                  <a:lnTo>
                    <a:pt x="172" y="44"/>
                  </a:lnTo>
                  <a:lnTo>
                    <a:pt x="183" y="57"/>
                  </a:lnTo>
                  <a:lnTo>
                    <a:pt x="192" y="71"/>
                  </a:lnTo>
                  <a:lnTo>
                    <a:pt x="198" y="85"/>
                  </a:lnTo>
                  <a:lnTo>
                    <a:pt x="202" y="99"/>
                  </a:lnTo>
                  <a:lnTo>
                    <a:pt x="205" y="112"/>
                  </a:lnTo>
                  <a:lnTo>
                    <a:pt x="206" y="124"/>
                  </a:lnTo>
                  <a:lnTo>
                    <a:pt x="207" y="135"/>
                  </a:lnTo>
                  <a:lnTo>
                    <a:pt x="206" y="146"/>
                  </a:lnTo>
                  <a:lnTo>
                    <a:pt x="206" y="154"/>
                  </a:lnTo>
                  <a:lnTo>
                    <a:pt x="205" y="160"/>
                  </a:lnTo>
                  <a:lnTo>
                    <a:pt x="0" y="3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68373B50-08FC-C9C2-F0C5-84374446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898" y="5108230"/>
              <a:ext cx="198438" cy="195263"/>
            </a:xfrm>
            <a:custGeom>
              <a:avLst/>
              <a:gdLst>
                <a:gd name="T0" fmla="*/ 123 w 125"/>
                <a:gd name="T1" fmla="*/ 0 h 123"/>
                <a:gd name="T2" fmla="*/ 125 w 125"/>
                <a:gd name="T3" fmla="*/ 2 h 123"/>
                <a:gd name="T4" fmla="*/ 118 w 125"/>
                <a:gd name="T5" fmla="*/ 34 h 123"/>
                <a:gd name="T6" fmla="*/ 110 w 125"/>
                <a:gd name="T7" fmla="*/ 60 h 123"/>
                <a:gd name="T8" fmla="*/ 101 w 125"/>
                <a:gd name="T9" fmla="*/ 81 h 123"/>
                <a:gd name="T10" fmla="*/ 90 w 125"/>
                <a:gd name="T11" fmla="*/ 97 h 123"/>
                <a:gd name="T12" fmla="*/ 81 w 125"/>
                <a:gd name="T13" fmla="*/ 109 h 123"/>
                <a:gd name="T14" fmla="*/ 71 w 125"/>
                <a:gd name="T15" fmla="*/ 116 h 123"/>
                <a:gd name="T16" fmla="*/ 59 w 125"/>
                <a:gd name="T17" fmla="*/ 121 h 123"/>
                <a:gd name="T18" fmla="*/ 50 w 125"/>
                <a:gd name="T19" fmla="*/ 123 h 123"/>
                <a:gd name="T20" fmla="*/ 40 w 125"/>
                <a:gd name="T21" fmla="*/ 123 h 123"/>
                <a:gd name="T22" fmla="*/ 32 w 125"/>
                <a:gd name="T23" fmla="*/ 121 h 123"/>
                <a:gd name="T24" fmla="*/ 23 w 125"/>
                <a:gd name="T25" fmla="*/ 118 h 123"/>
                <a:gd name="T26" fmla="*/ 18 w 125"/>
                <a:gd name="T27" fmla="*/ 115 h 123"/>
                <a:gd name="T28" fmla="*/ 12 w 125"/>
                <a:gd name="T29" fmla="*/ 112 h 123"/>
                <a:gd name="T30" fmla="*/ 10 w 125"/>
                <a:gd name="T31" fmla="*/ 110 h 123"/>
                <a:gd name="T32" fmla="*/ 8 w 125"/>
                <a:gd name="T33" fmla="*/ 109 h 123"/>
                <a:gd name="T34" fmla="*/ 1 w 125"/>
                <a:gd name="T35" fmla="*/ 88 h 123"/>
                <a:gd name="T36" fmla="*/ 0 w 125"/>
                <a:gd name="T37" fmla="*/ 70 h 123"/>
                <a:gd name="T38" fmla="*/ 4 w 125"/>
                <a:gd name="T39" fmla="*/ 54 h 123"/>
                <a:gd name="T40" fmla="*/ 10 w 125"/>
                <a:gd name="T41" fmla="*/ 41 h 123"/>
                <a:gd name="T42" fmla="*/ 19 w 125"/>
                <a:gd name="T43" fmla="*/ 30 h 123"/>
                <a:gd name="T44" fmla="*/ 30 w 125"/>
                <a:gd name="T45" fmla="*/ 21 h 123"/>
                <a:gd name="T46" fmla="*/ 43 w 125"/>
                <a:gd name="T47" fmla="*/ 14 h 123"/>
                <a:gd name="T48" fmla="*/ 57 w 125"/>
                <a:gd name="T49" fmla="*/ 10 h 123"/>
                <a:gd name="T50" fmla="*/ 71 w 125"/>
                <a:gd name="T51" fmla="*/ 6 h 123"/>
                <a:gd name="T52" fmla="*/ 85 w 125"/>
                <a:gd name="T53" fmla="*/ 4 h 123"/>
                <a:gd name="T54" fmla="*/ 97 w 125"/>
                <a:gd name="T55" fmla="*/ 2 h 123"/>
                <a:gd name="T56" fmla="*/ 109 w 125"/>
                <a:gd name="T57" fmla="*/ 2 h 123"/>
                <a:gd name="T58" fmla="*/ 117 w 125"/>
                <a:gd name="T59" fmla="*/ 0 h 123"/>
                <a:gd name="T60" fmla="*/ 123 w 125"/>
                <a:gd name="T6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123">
                  <a:moveTo>
                    <a:pt x="123" y="0"/>
                  </a:moveTo>
                  <a:lnTo>
                    <a:pt x="125" y="2"/>
                  </a:lnTo>
                  <a:lnTo>
                    <a:pt x="118" y="34"/>
                  </a:lnTo>
                  <a:lnTo>
                    <a:pt x="110" y="60"/>
                  </a:lnTo>
                  <a:lnTo>
                    <a:pt x="101" y="81"/>
                  </a:lnTo>
                  <a:lnTo>
                    <a:pt x="90" y="97"/>
                  </a:lnTo>
                  <a:lnTo>
                    <a:pt x="81" y="109"/>
                  </a:lnTo>
                  <a:lnTo>
                    <a:pt x="71" y="116"/>
                  </a:lnTo>
                  <a:lnTo>
                    <a:pt x="59" y="121"/>
                  </a:lnTo>
                  <a:lnTo>
                    <a:pt x="50" y="123"/>
                  </a:lnTo>
                  <a:lnTo>
                    <a:pt x="40" y="123"/>
                  </a:lnTo>
                  <a:lnTo>
                    <a:pt x="32" y="121"/>
                  </a:lnTo>
                  <a:lnTo>
                    <a:pt x="23" y="118"/>
                  </a:lnTo>
                  <a:lnTo>
                    <a:pt x="18" y="115"/>
                  </a:lnTo>
                  <a:lnTo>
                    <a:pt x="12" y="112"/>
                  </a:lnTo>
                  <a:lnTo>
                    <a:pt x="10" y="110"/>
                  </a:lnTo>
                  <a:lnTo>
                    <a:pt x="8" y="109"/>
                  </a:lnTo>
                  <a:lnTo>
                    <a:pt x="1" y="88"/>
                  </a:lnTo>
                  <a:lnTo>
                    <a:pt x="0" y="70"/>
                  </a:lnTo>
                  <a:lnTo>
                    <a:pt x="4" y="54"/>
                  </a:lnTo>
                  <a:lnTo>
                    <a:pt x="10" y="41"/>
                  </a:lnTo>
                  <a:lnTo>
                    <a:pt x="19" y="30"/>
                  </a:lnTo>
                  <a:lnTo>
                    <a:pt x="30" y="21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6"/>
                  </a:lnTo>
                  <a:lnTo>
                    <a:pt x="85" y="4"/>
                  </a:lnTo>
                  <a:lnTo>
                    <a:pt x="97" y="2"/>
                  </a:lnTo>
                  <a:lnTo>
                    <a:pt x="109" y="2"/>
                  </a:lnTo>
                  <a:lnTo>
                    <a:pt x="117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9B2C2C02-FF33-7159-B1A3-EE12FB8E6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361" y="5112993"/>
              <a:ext cx="180975" cy="190500"/>
            </a:xfrm>
            <a:custGeom>
              <a:avLst/>
              <a:gdLst>
                <a:gd name="T0" fmla="*/ 114 w 114"/>
                <a:gd name="T1" fmla="*/ 0 h 120"/>
                <a:gd name="T2" fmla="*/ 106 w 114"/>
                <a:gd name="T3" fmla="*/ 33 h 120"/>
                <a:gd name="T4" fmla="*/ 98 w 114"/>
                <a:gd name="T5" fmla="*/ 61 h 120"/>
                <a:gd name="T6" fmla="*/ 89 w 114"/>
                <a:gd name="T7" fmla="*/ 82 h 120"/>
                <a:gd name="T8" fmla="*/ 78 w 114"/>
                <a:gd name="T9" fmla="*/ 97 h 120"/>
                <a:gd name="T10" fmla="*/ 68 w 114"/>
                <a:gd name="T11" fmla="*/ 108 h 120"/>
                <a:gd name="T12" fmla="*/ 57 w 114"/>
                <a:gd name="T13" fmla="*/ 115 h 120"/>
                <a:gd name="T14" fmla="*/ 47 w 114"/>
                <a:gd name="T15" fmla="*/ 119 h 120"/>
                <a:gd name="T16" fmla="*/ 37 w 114"/>
                <a:gd name="T17" fmla="*/ 120 h 120"/>
                <a:gd name="T18" fmla="*/ 27 w 114"/>
                <a:gd name="T19" fmla="*/ 119 h 120"/>
                <a:gd name="T20" fmla="*/ 18 w 114"/>
                <a:gd name="T21" fmla="*/ 116 h 120"/>
                <a:gd name="T22" fmla="*/ 11 w 114"/>
                <a:gd name="T23" fmla="*/ 113 h 120"/>
                <a:gd name="T24" fmla="*/ 4 w 114"/>
                <a:gd name="T25" fmla="*/ 109 h 120"/>
                <a:gd name="T26" fmla="*/ 0 w 114"/>
                <a:gd name="T27" fmla="*/ 107 h 120"/>
                <a:gd name="T28" fmla="*/ 114 w 114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20">
                  <a:moveTo>
                    <a:pt x="114" y="0"/>
                  </a:moveTo>
                  <a:lnTo>
                    <a:pt x="106" y="33"/>
                  </a:lnTo>
                  <a:lnTo>
                    <a:pt x="98" y="61"/>
                  </a:lnTo>
                  <a:lnTo>
                    <a:pt x="89" y="82"/>
                  </a:lnTo>
                  <a:lnTo>
                    <a:pt x="78" y="97"/>
                  </a:lnTo>
                  <a:lnTo>
                    <a:pt x="68" y="108"/>
                  </a:lnTo>
                  <a:lnTo>
                    <a:pt x="57" y="115"/>
                  </a:lnTo>
                  <a:lnTo>
                    <a:pt x="47" y="119"/>
                  </a:lnTo>
                  <a:lnTo>
                    <a:pt x="37" y="120"/>
                  </a:lnTo>
                  <a:lnTo>
                    <a:pt x="27" y="119"/>
                  </a:lnTo>
                  <a:lnTo>
                    <a:pt x="18" y="116"/>
                  </a:lnTo>
                  <a:lnTo>
                    <a:pt x="11" y="113"/>
                  </a:lnTo>
                  <a:lnTo>
                    <a:pt x="4" y="109"/>
                  </a:lnTo>
                  <a:lnTo>
                    <a:pt x="0" y="10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7B0C50A7-9397-70D2-7939-6C5B40E68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5422555"/>
              <a:ext cx="342900" cy="303213"/>
            </a:xfrm>
            <a:custGeom>
              <a:avLst/>
              <a:gdLst>
                <a:gd name="T0" fmla="*/ 216 w 216"/>
                <a:gd name="T1" fmla="*/ 0 h 191"/>
                <a:gd name="T2" fmla="*/ 207 w 216"/>
                <a:gd name="T3" fmla="*/ 40 h 191"/>
                <a:gd name="T4" fmla="*/ 196 w 216"/>
                <a:gd name="T5" fmla="*/ 75 h 191"/>
                <a:gd name="T6" fmla="*/ 183 w 216"/>
                <a:gd name="T7" fmla="*/ 104 h 191"/>
                <a:gd name="T8" fmla="*/ 169 w 216"/>
                <a:gd name="T9" fmla="*/ 128 h 191"/>
                <a:gd name="T10" fmla="*/ 154 w 216"/>
                <a:gd name="T11" fmla="*/ 148 h 191"/>
                <a:gd name="T12" fmla="*/ 137 w 216"/>
                <a:gd name="T13" fmla="*/ 163 h 191"/>
                <a:gd name="T14" fmla="*/ 120 w 216"/>
                <a:gd name="T15" fmla="*/ 174 h 191"/>
                <a:gd name="T16" fmla="*/ 104 w 216"/>
                <a:gd name="T17" fmla="*/ 182 h 191"/>
                <a:gd name="T18" fmla="*/ 88 w 216"/>
                <a:gd name="T19" fmla="*/ 188 h 191"/>
                <a:gd name="T20" fmla="*/ 72 w 216"/>
                <a:gd name="T21" fmla="*/ 190 h 191"/>
                <a:gd name="T22" fmla="*/ 58 w 216"/>
                <a:gd name="T23" fmla="*/ 191 h 191"/>
                <a:gd name="T24" fmla="*/ 44 w 216"/>
                <a:gd name="T25" fmla="*/ 191 h 191"/>
                <a:gd name="T26" fmla="*/ 32 w 216"/>
                <a:gd name="T27" fmla="*/ 190 h 191"/>
                <a:gd name="T28" fmla="*/ 23 w 216"/>
                <a:gd name="T29" fmla="*/ 189 h 191"/>
                <a:gd name="T30" fmla="*/ 15 w 216"/>
                <a:gd name="T31" fmla="*/ 187 h 191"/>
                <a:gd name="T32" fmla="*/ 10 w 216"/>
                <a:gd name="T33" fmla="*/ 186 h 191"/>
                <a:gd name="T34" fmla="*/ 9 w 216"/>
                <a:gd name="T35" fmla="*/ 184 h 191"/>
                <a:gd name="T36" fmla="*/ 2 w 216"/>
                <a:gd name="T37" fmla="*/ 160 h 191"/>
                <a:gd name="T38" fmla="*/ 0 w 216"/>
                <a:gd name="T39" fmla="*/ 137 h 191"/>
                <a:gd name="T40" fmla="*/ 3 w 216"/>
                <a:gd name="T41" fmla="*/ 116 h 191"/>
                <a:gd name="T42" fmla="*/ 10 w 216"/>
                <a:gd name="T43" fmla="*/ 98 h 191"/>
                <a:gd name="T44" fmla="*/ 22 w 216"/>
                <a:gd name="T45" fmla="*/ 82 h 191"/>
                <a:gd name="T46" fmla="*/ 36 w 216"/>
                <a:gd name="T47" fmla="*/ 67 h 191"/>
                <a:gd name="T48" fmla="*/ 52 w 216"/>
                <a:gd name="T49" fmla="*/ 54 h 191"/>
                <a:gd name="T50" fmla="*/ 70 w 216"/>
                <a:gd name="T51" fmla="*/ 43 h 191"/>
                <a:gd name="T52" fmla="*/ 90 w 216"/>
                <a:gd name="T53" fmla="*/ 33 h 191"/>
                <a:gd name="T54" fmla="*/ 110 w 216"/>
                <a:gd name="T55" fmla="*/ 25 h 191"/>
                <a:gd name="T56" fmla="*/ 129 w 216"/>
                <a:gd name="T57" fmla="*/ 18 h 191"/>
                <a:gd name="T58" fmla="*/ 149 w 216"/>
                <a:gd name="T59" fmla="*/ 13 h 191"/>
                <a:gd name="T60" fmla="*/ 167 w 216"/>
                <a:gd name="T61" fmla="*/ 8 h 191"/>
                <a:gd name="T62" fmla="*/ 183 w 216"/>
                <a:gd name="T63" fmla="*/ 6 h 191"/>
                <a:gd name="T64" fmla="*/ 196 w 216"/>
                <a:gd name="T65" fmla="*/ 2 h 191"/>
                <a:gd name="T66" fmla="*/ 207 w 216"/>
                <a:gd name="T67" fmla="*/ 1 h 191"/>
                <a:gd name="T68" fmla="*/ 214 w 216"/>
                <a:gd name="T69" fmla="*/ 0 h 191"/>
                <a:gd name="T70" fmla="*/ 216 w 216"/>
                <a:gd name="T7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6" h="191">
                  <a:moveTo>
                    <a:pt x="216" y="0"/>
                  </a:moveTo>
                  <a:lnTo>
                    <a:pt x="207" y="40"/>
                  </a:lnTo>
                  <a:lnTo>
                    <a:pt x="196" y="75"/>
                  </a:lnTo>
                  <a:lnTo>
                    <a:pt x="183" y="104"/>
                  </a:lnTo>
                  <a:lnTo>
                    <a:pt x="169" y="128"/>
                  </a:lnTo>
                  <a:lnTo>
                    <a:pt x="154" y="148"/>
                  </a:lnTo>
                  <a:lnTo>
                    <a:pt x="137" y="163"/>
                  </a:lnTo>
                  <a:lnTo>
                    <a:pt x="120" y="174"/>
                  </a:lnTo>
                  <a:lnTo>
                    <a:pt x="104" y="182"/>
                  </a:lnTo>
                  <a:lnTo>
                    <a:pt x="88" y="188"/>
                  </a:lnTo>
                  <a:lnTo>
                    <a:pt x="72" y="190"/>
                  </a:lnTo>
                  <a:lnTo>
                    <a:pt x="58" y="191"/>
                  </a:lnTo>
                  <a:lnTo>
                    <a:pt x="44" y="191"/>
                  </a:lnTo>
                  <a:lnTo>
                    <a:pt x="32" y="190"/>
                  </a:lnTo>
                  <a:lnTo>
                    <a:pt x="23" y="189"/>
                  </a:lnTo>
                  <a:lnTo>
                    <a:pt x="15" y="187"/>
                  </a:lnTo>
                  <a:lnTo>
                    <a:pt x="10" y="186"/>
                  </a:lnTo>
                  <a:lnTo>
                    <a:pt x="9" y="184"/>
                  </a:lnTo>
                  <a:lnTo>
                    <a:pt x="2" y="160"/>
                  </a:lnTo>
                  <a:lnTo>
                    <a:pt x="0" y="137"/>
                  </a:lnTo>
                  <a:lnTo>
                    <a:pt x="3" y="116"/>
                  </a:lnTo>
                  <a:lnTo>
                    <a:pt x="10" y="98"/>
                  </a:lnTo>
                  <a:lnTo>
                    <a:pt x="22" y="82"/>
                  </a:lnTo>
                  <a:lnTo>
                    <a:pt x="36" y="67"/>
                  </a:lnTo>
                  <a:lnTo>
                    <a:pt x="52" y="54"/>
                  </a:lnTo>
                  <a:lnTo>
                    <a:pt x="70" y="43"/>
                  </a:lnTo>
                  <a:lnTo>
                    <a:pt x="90" y="33"/>
                  </a:lnTo>
                  <a:lnTo>
                    <a:pt x="110" y="25"/>
                  </a:lnTo>
                  <a:lnTo>
                    <a:pt x="129" y="18"/>
                  </a:lnTo>
                  <a:lnTo>
                    <a:pt x="149" y="13"/>
                  </a:lnTo>
                  <a:lnTo>
                    <a:pt x="167" y="8"/>
                  </a:lnTo>
                  <a:lnTo>
                    <a:pt x="183" y="6"/>
                  </a:lnTo>
                  <a:lnTo>
                    <a:pt x="196" y="2"/>
                  </a:lnTo>
                  <a:lnTo>
                    <a:pt x="207" y="1"/>
                  </a:lnTo>
                  <a:lnTo>
                    <a:pt x="214" y="0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1021BF30-6D86-0A61-7AE2-E5C4A6FB3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361" y="5425730"/>
              <a:ext cx="322263" cy="304800"/>
            </a:xfrm>
            <a:custGeom>
              <a:avLst/>
              <a:gdLst>
                <a:gd name="T0" fmla="*/ 203 w 203"/>
                <a:gd name="T1" fmla="*/ 0 h 192"/>
                <a:gd name="T2" fmla="*/ 193 w 203"/>
                <a:gd name="T3" fmla="*/ 42 h 192"/>
                <a:gd name="T4" fmla="*/ 181 w 203"/>
                <a:gd name="T5" fmla="*/ 77 h 192"/>
                <a:gd name="T6" fmla="*/ 168 w 203"/>
                <a:gd name="T7" fmla="*/ 106 h 192"/>
                <a:gd name="T8" fmla="*/ 153 w 203"/>
                <a:gd name="T9" fmla="*/ 131 h 192"/>
                <a:gd name="T10" fmla="*/ 137 w 203"/>
                <a:gd name="T11" fmla="*/ 150 h 192"/>
                <a:gd name="T12" fmla="*/ 120 w 203"/>
                <a:gd name="T13" fmla="*/ 165 h 192"/>
                <a:gd name="T14" fmla="*/ 104 w 203"/>
                <a:gd name="T15" fmla="*/ 176 h 192"/>
                <a:gd name="T16" fmla="*/ 86 w 203"/>
                <a:gd name="T17" fmla="*/ 184 h 192"/>
                <a:gd name="T18" fmla="*/ 70 w 203"/>
                <a:gd name="T19" fmla="*/ 188 h 192"/>
                <a:gd name="T20" fmla="*/ 54 w 203"/>
                <a:gd name="T21" fmla="*/ 192 h 192"/>
                <a:gd name="T22" fmla="*/ 39 w 203"/>
                <a:gd name="T23" fmla="*/ 192 h 192"/>
                <a:gd name="T24" fmla="*/ 26 w 203"/>
                <a:gd name="T25" fmla="*/ 192 h 192"/>
                <a:gd name="T26" fmla="*/ 15 w 203"/>
                <a:gd name="T27" fmla="*/ 189 h 192"/>
                <a:gd name="T28" fmla="*/ 6 w 203"/>
                <a:gd name="T29" fmla="*/ 187 h 192"/>
                <a:gd name="T30" fmla="*/ 0 w 203"/>
                <a:gd name="T31" fmla="*/ 185 h 192"/>
                <a:gd name="T32" fmla="*/ 203 w 203"/>
                <a:gd name="T3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192">
                  <a:moveTo>
                    <a:pt x="203" y="0"/>
                  </a:moveTo>
                  <a:lnTo>
                    <a:pt x="193" y="42"/>
                  </a:lnTo>
                  <a:lnTo>
                    <a:pt x="181" y="77"/>
                  </a:lnTo>
                  <a:lnTo>
                    <a:pt x="168" y="106"/>
                  </a:lnTo>
                  <a:lnTo>
                    <a:pt x="153" y="131"/>
                  </a:lnTo>
                  <a:lnTo>
                    <a:pt x="137" y="150"/>
                  </a:lnTo>
                  <a:lnTo>
                    <a:pt x="120" y="165"/>
                  </a:lnTo>
                  <a:lnTo>
                    <a:pt x="104" y="176"/>
                  </a:lnTo>
                  <a:lnTo>
                    <a:pt x="86" y="184"/>
                  </a:lnTo>
                  <a:lnTo>
                    <a:pt x="70" y="188"/>
                  </a:lnTo>
                  <a:lnTo>
                    <a:pt x="54" y="192"/>
                  </a:lnTo>
                  <a:lnTo>
                    <a:pt x="39" y="192"/>
                  </a:lnTo>
                  <a:lnTo>
                    <a:pt x="26" y="192"/>
                  </a:lnTo>
                  <a:lnTo>
                    <a:pt x="15" y="189"/>
                  </a:lnTo>
                  <a:lnTo>
                    <a:pt x="6" y="187"/>
                  </a:lnTo>
                  <a:lnTo>
                    <a:pt x="0" y="18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AAFD2D4F-70AC-33A9-B232-2724708DB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4986" y="6019455"/>
              <a:ext cx="142875" cy="71438"/>
            </a:xfrm>
            <a:custGeom>
              <a:avLst/>
              <a:gdLst>
                <a:gd name="T0" fmla="*/ 45 w 90"/>
                <a:gd name="T1" fmla="*/ 0 h 45"/>
                <a:gd name="T2" fmla="*/ 59 w 90"/>
                <a:gd name="T3" fmla="*/ 2 h 45"/>
                <a:gd name="T4" fmla="*/ 72 w 90"/>
                <a:gd name="T5" fmla="*/ 8 h 45"/>
                <a:gd name="T6" fmla="*/ 81 w 90"/>
                <a:gd name="T7" fmla="*/ 18 h 45"/>
                <a:gd name="T8" fmla="*/ 88 w 90"/>
                <a:gd name="T9" fmla="*/ 30 h 45"/>
                <a:gd name="T10" fmla="*/ 90 w 90"/>
                <a:gd name="T11" fmla="*/ 45 h 45"/>
                <a:gd name="T12" fmla="*/ 0 w 90"/>
                <a:gd name="T13" fmla="*/ 45 h 45"/>
                <a:gd name="T14" fmla="*/ 3 w 90"/>
                <a:gd name="T15" fmla="*/ 30 h 45"/>
                <a:gd name="T16" fmla="*/ 8 w 90"/>
                <a:gd name="T17" fmla="*/ 18 h 45"/>
                <a:gd name="T18" fmla="*/ 19 w 90"/>
                <a:gd name="T19" fmla="*/ 8 h 45"/>
                <a:gd name="T20" fmla="*/ 32 w 90"/>
                <a:gd name="T21" fmla="*/ 2 h 45"/>
                <a:gd name="T22" fmla="*/ 45 w 90"/>
                <a:gd name="T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5">
                  <a:moveTo>
                    <a:pt x="45" y="0"/>
                  </a:moveTo>
                  <a:lnTo>
                    <a:pt x="59" y="2"/>
                  </a:lnTo>
                  <a:lnTo>
                    <a:pt x="72" y="8"/>
                  </a:lnTo>
                  <a:lnTo>
                    <a:pt x="81" y="18"/>
                  </a:lnTo>
                  <a:lnTo>
                    <a:pt x="88" y="30"/>
                  </a:lnTo>
                  <a:lnTo>
                    <a:pt x="90" y="45"/>
                  </a:lnTo>
                  <a:lnTo>
                    <a:pt x="0" y="45"/>
                  </a:lnTo>
                  <a:lnTo>
                    <a:pt x="3" y="30"/>
                  </a:lnTo>
                  <a:lnTo>
                    <a:pt x="8" y="18"/>
                  </a:lnTo>
                  <a:lnTo>
                    <a:pt x="19" y="8"/>
                  </a:lnTo>
                  <a:lnTo>
                    <a:pt x="32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1B3C6FC1-96CE-B19F-AFFC-67D8D1B7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948" y="6000405"/>
              <a:ext cx="179388" cy="90488"/>
            </a:xfrm>
            <a:custGeom>
              <a:avLst/>
              <a:gdLst>
                <a:gd name="T0" fmla="*/ 57 w 113"/>
                <a:gd name="T1" fmla="*/ 0 h 57"/>
                <a:gd name="T2" fmla="*/ 74 w 113"/>
                <a:gd name="T3" fmla="*/ 3 h 57"/>
                <a:gd name="T4" fmla="*/ 90 w 113"/>
                <a:gd name="T5" fmla="*/ 11 h 57"/>
                <a:gd name="T6" fmla="*/ 102 w 113"/>
                <a:gd name="T7" fmla="*/ 24 h 57"/>
                <a:gd name="T8" fmla="*/ 110 w 113"/>
                <a:gd name="T9" fmla="*/ 39 h 57"/>
                <a:gd name="T10" fmla="*/ 113 w 113"/>
                <a:gd name="T11" fmla="*/ 57 h 57"/>
                <a:gd name="T12" fmla="*/ 0 w 113"/>
                <a:gd name="T13" fmla="*/ 57 h 57"/>
                <a:gd name="T14" fmla="*/ 3 w 113"/>
                <a:gd name="T15" fmla="*/ 39 h 57"/>
                <a:gd name="T16" fmla="*/ 11 w 113"/>
                <a:gd name="T17" fmla="*/ 24 h 57"/>
                <a:gd name="T18" fmla="*/ 23 w 113"/>
                <a:gd name="T19" fmla="*/ 11 h 57"/>
                <a:gd name="T20" fmla="*/ 38 w 113"/>
                <a:gd name="T21" fmla="*/ 3 h 57"/>
                <a:gd name="T22" fmla="*/ 57 w 1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57">
                  <a:moveTo>
                    <a:pt x="57" y="0"/>
                  </a:moveTo>
                  <a:lnTo>
                    <a:pt x="74" y="3"/>
                  </a:lnTo>
                  <a:lnTo>
                    <a:pt x="90" y="11"/>
                  </a:lnTo>
                  <a:lnTo>
                    <a:pt x="102" y="24"/>
                  </a:lnTo>
                  <a:lnTo>
                    <a:pt x="110" y="39"/>
                  </a:lnTo>
                  <a:lnTo>
                    <a:pt x="113" y="57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CBC6899F-4AB7-03A9-DD0F-8BA86D22C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898" y="6046443"/>
              <a:ext cx="87313" cy="44450"/>
            </a:xfrm>
            <a:custGeom>
              <a:avLst/>
              <a:gdLst>
                <a:gd name="T0" fmla="*/ 28 w 55"/>
                <a:gd name="T1" fmla="*/ 0 h 28"/>
                <a:gd name="T2" fmla="*/ 38 w 55"/>
                <a:gd name="T3" fmla="*/ 3 h 28"/>
                <a:gd name="T4" fmla="*/ 48 w 55"/>
                <a:gd name="T5" fmla="*/ 8 h 28"/>
                <a:gd name="T6" fmla="*/ 53 w 55"/>
                <a:gd name="T7" fmla="*/ 16 h 28"/>
                <a:gd name="T8" fmla="*/ 55 w 55"/>
                <a:gd name="T9" fmla="*/ 28 h 28"/>
                <a:gd name="T10" fmla="*/ 0 w 55"/>
                <a:gd name="T11" fmla="*/ 28 h 28"/>
                <a:gd name="T12" fmla="*/ 3 w 55"/>
                <a:gd name="T13" fmla="*/ 16 h 28"/>
                <a:gd name="T14" fmla="*/ 8 w 55"/>
                <a:gd name="T15" fmla="*/ 8 h 28"/>
                <a:gd name="T16" fmla="*/ 18 w 55"/>
                <a:gd name="T17" fmla="*/ 3 h 28"/>
                <a:gd name="T18" fmla="*/ 28 w 55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8">
                  <a:moveTo>
                    <a:pt x="28" y="0"/>
                  </a:moveTo>
                  <a:lnTo>
                    <a:pt x="38" y="3"/>
                  </a:lnTo>
                  <a:lnTo>
                    <a:pt x="48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8" y="8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9762A1CA-D44D-1D55-8F30-7B389B864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786" y="5994055"/>
              <a:ext cx="138113" cy="69850"/>
            </a:xfrm>
            <a:custGeom>
              <a:avLst/>
              <a:gdLst>
                <a:gd name="T0" fmla="*/ 43 w 87"/>
                <a:gd name="T1" fmla="*/ 0 h 44"/>
                <a:gd name="T2" fmla="*/ 61 w 87"/>
                <a:gd name="T3" fmla="*/ 3 h 44"/>
                <a:gd name="T4" fmla="*/ 75 w 87"/>
                <a:gd name="T5" fmla="*/ 13 h 44"/>
                <a:gd name="T6" fmla="*/ 84 w 87"/>
                <a:gd name="T7" fmla="*/ 26 h 44"/>
                <a:gd name="T8" fmla="*/ 87 w 87"/>
                <a:gd name="T9" fmla="*/ 44 h 44"/>
                <a:gd name="T10" fmla="*/ 0 w 87"/>
                <a:gd name="T11" fmla="*/ 44 h 44"/>
                <a:gd name="T12" fmla="*/ 3 w 87"/>
                <a:gd name="T13" fmla="*/ 26 h 44"/>
                <a:gd name="T14" fmla="*/ 12 w 87"/>
                <a:gd name="T15" fmla="*/ 13 h 44"/>
                <a:gd name="T16" fmla="*/ 26 w 87"/>
                <a:gd name="T17" fmla="*/ 3 h 44"/>
                <a:gd name="T18" fmla="*/ 43 w 87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44">
                  <a:moveTo>
                    <a:pt x="43" y="0"/>
                  </a:moveTo>
                  <a:lnTo>
                    <a:pt x="61" y="3"/>
                  </a:lnTo>
                  <a:lnTo>
                    <a:pt x="75" y="13"/>
                  </a:lnTo>
                  <a:lnTo>
                    <a:pt x="84" y="26"/>
                  </a:lnTo>
                  <a:lnTo>
                    <a:pt x="87" y="44"/>
                  </a:lnTo>
                  <a:lnTo>
                    <a:pt x="0" y="44"/>
                  </a:lnTo>
                  <a:lnTo>
                    <a:pt x="3" y="26"/>
                  </a:lnTo>
                  <a:lnTo>
                    <a:pt x="12" y="13"/>
                  </a:lnTo>
                  <a:lnTo>
                    <a:pt x="26" y="3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A7BD009-7B1D-0688-D19C-9AFC496449AC}"/>
              </a:ext>
            </a:extLst>
          </p:cNvPr>
          <p:cNvGrpSpPr/>
          <p:nvPr/>
        </p:nvGrpSpPr>
        <p:grpSpPr>
          <a:xfrm>
            <a:off x="5207813" y="4652627"/>
            <a:ext cx="1325054" cy="1653975"/>
            <a:chOff x="7645401" y="3121818"/>
            <a:chExt cx="1628775" cy="23225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D2B54D36-8869-8DF8-45D8-CD4B9A0C6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238" y="3121818"/>
              <a:ext cx="820738" cy="2300288"/>
            </a:xfrm>
            <a:custGeom>
              <a:avLst/>
              <a:gdLst>
                <a:gd name="T0" fmla="*/ 268 w 517"/>
                <a:gd name="T1" fmla="*/ 219 h 1449"/>
                <a:gd name="T2" fmla="*/ 272 w 517"/>
                <a:gd name="T3" fmla="*/ 216 h 1449"/>
                <a:gd name="T4" fmla="*/ 279 w 517"/>
                <a:gd name="T5" fmla="*/ 205 h 1449"/>
                <a:gd name="T6" fmla="*/ 289 w 517"/>
                <a:gd name="T7" fmla="*/ 191 h 1449"/>
                <a:gd name="T8" fmla="*/ 301 w 517"/>
                <a:gd name="T9" fmla="*/ 178 h 1449"/>
                <a:gd name="T10" fmla="*/ 311 w 517"/>
                <a:gd name="T11" fmla="*/ 167 h 1449"/>
                <a:gd name="T12" fmla="*/ 317 w 517"/>
                <a:gd name="T13" fmla="*/ 161 h 1449"/>
                <a:gd name="T14" fmla="*/ 318 w 517"/>
                <a:gd name="T15" fmla="*/ 164 h 1449"/>
                <a:gd name="T16" fmla="*/ 311 w 517"/>
                <a:gd name="T17" fmla="*/ 178 h 1449"/>
                <a:gd name="T18" fmla="*/ 294 w 517"/>
                <a:gd name="T19" fmla="*/ 206 h 1449"/>
                <a:gd name="T20" fmla="*/ 266 w 517"/>
                <a:gd name="T21" fmla="*/ 251 h 1449"/>
                <a:gd name="T22" fmla="*/ 282 w 517"/>
                <a:gd name="T23" fmla="*/ 915 h 1449"/>
                <a:gd name="T24" fmla="*/ 300 w 517"/>
                <a:gd name="T25" fmla="*/ 900 h 1449"/>
                <a:gd name="T26" fmla="*/ 331 w 517"/>
                <a:gd name="T27" fmla="*/ 874 h 1449"/>
                <a:gd name="T28" fmla="*/ 375 w 517"/>
                <a:gd name="T29" fmla="*/ 843 h 1449"/>
                <a:gd name="T30" fmla="*/ 427 w 517"/>
                <a:gd name="T31" fmla="*/ 811 h 1449"/>
                <a:gd name="T32" fmla="*/ 484 w 517"/>
                <a:gd name="T33" fmla="*/ 782 h 1449"/>
                <a:gd name="T34" fmla="*/ 517 w 517"/>
                <a:gd name="T35" fmla="*/ 773 h 1449"/>
                <a:gd name="T36" fmla="*/ 502 w 517"/>
                <a:gd name="T37" fmla="*/ 782 h 1449"/>
                <a:gd name="T38" fmla="*/ 469 w 517"/>
                <a:gd name="T39" fmla="*/ 798 h 1449"/>
                <a:gd name="T40" fmla="*/ 427 w 517"/>
                <a:gd name="T41" fmla="*/ 821 h 1449"/>
                <a:gd name="T42" fmla="*/ 378 w 517"/>
                <a:gd name="T43" fmla="*/ 856 h 1449"/>
                <a:gd name="T44" fmla="*/ 332 w 517"/>
                <a:gd name="T45" fmla="*/ 898 h 1449"/>
                <a:gd name="T46" fmla="*/ 295 w 517"/>
                <a:gd name="T47" fmla="*/ 947 h 1449"/>
                <a:gd name="T48" fmla="*/ 278 w 517"/>
                <a:gd name="T49" fmla="*/ 1003 h 1449"/>
                <a:gd name="T50" fmla="*/ 275 w 517"/>
                <a:gd name="T51" fmla="*/ 1055 h 1449"/>
                <a:gd name="T52" fmla="*/ 276 w 517"/>
                <a:gd name="T53" fmla="*/ 1120 h 1449"/>
                <a:gd name="T54" fmla="*/ 280 w 517"/>
                <a:gd name="T55" fmla="*/ 1193 h 1449"/>
                <a:gd name="T56" fmla="*/ 285 w 517"/>
                <a:gd name="T57" fmla="*/ 1265 h 1449"/>
                <a:gd name="T58" fmla="*/ 289 w 517"/>
                <a:gd name="T59" fmla="*/ 1329 h 1449"/>
                <a:gd name="T60" fmla="*/ 294 w 517"/>
                <a:gd name="T61" fmla="*/ 1380 h 1449"/>
                <a:gd name="T62" fmla="*/ 296 w 517"/>
                <a:gd name="T63" fmla="*/ 1409 h 1449"/>
                <a:gd name="T64" fmla="*/ 300 w 517"/>
                <a:gd name="T65" fmla="*/ 1449 h 1449"/>
                <a:gd name="T66" fmla="*/ 238 w 517"/>
                <a:gd name="T67" fmla="*/ 821 h 1449"/>
                <a:gd name="T68" fmla="*/ 229 w 517"/>
                <a:gd name="T69" fmla="*/ 812 h 1449"/>
                <a:gd name="T70" fmla="*/ 207 w 517"/>
                <a:gd name="T71" fmla="*/ 790 h 1449"/>
                <a:gd name="T72" fmla="*/ 175 w 517"/>
                <a:gd name="T73" fmla="*/ 758 h 1449"/>
                <a:gd name="T74" fmla="*/ 137 w 517"/>
                <a:gd name="T75" fmla="*/ 720 h 1449"/>
                <a:gd name="T76" fmla="*/ 96 w 517"/>
                <a:gd name="T77" fmla="*/ 681 h 1449"/>
                <a:gd name="T78" fmla="*/ 59 w 517"/>
                <a:gd name="T79" fmla="*/ 645 h 1449"/>
                <a:gd name="T80" fmla="*/ 29 w 517"/>
                <a:gd name="T81" fmla="*/ 615 h 1449"/>
                <a:gd name="T82" fmla="*/ 9 w 517"/>
                <a:gd name="T83" fmla="*/ 593 h 1449"/>
                <a:gd name="T84" fmla="*/ 0 w 517"/>
                <a:gd name="T85" fmla="*/ 584 h 1449"/>
                <a:gd name="T86" fmla="*/ 6 w 517"/>
                <a:gd name="T87" fmla="*/ 588 h 1449"/>
                <a:gd name="T88" fmla="*/ 25 w 517"/>
                <a:gd name="T89" fmla="*/ 603 h 1449"/>
                <a:gd name="T90" fmla="*/ 51 w 517"/>
                <a:gd name="T91" fmla="*/ 628 h 1449"/>
                <a:gd name="T92" fmla="*/ 84 w 517"/>
                <a:gd name="T93" fmla="*/ 655 h 1449"/>
                <a:gd name="T94" fmla="*/ 119 w 517"/>
                <a:gd name="T95" fmla="*/ 688 h 1449"/>
                <a:gd name="T96" fmla="*/ 155 w 517"/>
                <a:gd name="T97" fmla="*/ 719 h 1449"/>
                <a:gd name="T98" fmla="*/ 188 w 517"/>
                <a:gd name="T99" fmla="*/ 749 h 1449"/>
                <a:gd name="T100" fmla="*/ 214 w 517"/>
                <a:gd name="T101" fmla="*/ 773 h 1449"/>
                <a:gd name="T102" fmla="*/ 233 w 517"/>
                <a:gd name="T103" fmla="*/ 789 h 1449"/>
                <a:gd name="T104" fmla="*/ 240 w 517"/>
                <a:gd name="T105" fmla="*/ 795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7" h="1449">
                  <a:moveTo>
                    <a:pt x="260" y="0"/>
                  </a:moveTo>
                  <a:lnTo>
                    <a:pt x="268" y="219"/>
                  </a:lnTo>
                  <a:lnTo>
                    <a:pt x="270" y="218"/>
                  </a:lnTo>
                  <a:lnTo>
                    <a:pt x="272" y="216"/>
                  </a:lnTo>
                  <a:lnTo>
                    <a:pt x="275" y="211"/>
                  </a:lnTo>
                  <a:lnTo>
                    <a:pt x="279" y="205"/>
                  </a:lnTo>
                  <a:lnTo>
                    <a:pt x="285" y="198"/>
                  </a:lnTo>
                  <a:lnTo>
                    <a:pt x="289" y="191"/>
                  </a:lnTo>
                  <a:lnTo>
                    <a:pt x="295" y="184"/>
                  </a:lnTo>
                  <a:lnTo>
                    <a:pt x="301" y="178"/>
                  </a:lnTo>
                  <a:lnTo>
                    <a:pt x="307" y="172"/>
                  </a:lnTo>
                  <a:lnTo>
                    <a:pt x="311" y="167"/>
                  </a:lnTo>
                  <a:lnTo>
                    <a:pt x="315" y="164"/>
                  </a:lnTo>
                  <a:lnTo>
                    <a:pt x="317" y="161"/>
                  </a:lnTo>
                  <a:lnTo>
                    <a:pt x="318" y="161"/>
                  </a:lnTo>
                  <a:lnTo>
                    <a:pt x="318" y="164"/>
                  </a:lnTo>
                  <a:lnTo>
                    <a:pt x="316" y="169"/>
                  </a:lnTo>
                  <a:lnTo>
                    <a:pt x="311" y="178"/>
                  </a:lnTo>
                  <a:lnTo>
                    <a:pt x="304" y="190"/>
                  </a:lnTo>
                  <a:lnTo>
                    <a:pt x="294" y="206"/>
                  </a:lnTo>
                  <a:lnTo>
                    <a:pt x="281" y="226"/>
                  </a:lnTo>
                  <a:lnTo>
                    <a:pt x="266" y="251"/>
                  </a:lnTo>
                  <a:lnTo>
                    <a:pt x="280" y="916"/>
                  </a:lnTo>
                  <a:lnTo>
                    <a:pt x="282" y="915"/>
                  </a:lnTo>
                  <a:lnTo>
                    <a:pt x="289" y="909"/>
                  </a:lnTo>
                  <a:lnTo>
                    <a:pt x="300" y="900"/>
                  </a:lnTo>
                  <a:lnTo>
                    <a:pt x="313" y="888"/>
                  </a:lnTo>
                  <a:lnTo>
                    <a:pt x="331" y="874"/>
                  </a:lnTo>
                  <a:lnTo>
                    <a:pt x="352" y="859"/>
                  </a:lnTo>
                  <a:lnTo>
                    <a:pt x="375" y="843"/>
                  </a:lnTo>
                  <a:lnTo>
                    <a:pt x="399" y="827"/>
                  </a:lnTo>
                  <a:lnTo>
                    <a:pt x="427" y="811"/>
                  </a:lnTo>
                  <a:lnTo>
                    <a:pt x="454" y="796"/>
                  </a:lnTo>
                  <a:lnTo>
                    <a:pt x="484" y="782"/>
                  </a:lnTo>
                  <a:lnTo>
                    <a:pt x="516" y="771"/>
                  </a:lnTo>
                  <a:lnTo>
                    <a:pt x="517" y="773"/>
                  </a:lnTo>
                  <a:lnTo>
                    <a:pt x="517" y="775"/>
                  </a:lnTo>
                  <a:lnTo>
                    <a:pt x="502" y="782"/>
                  </a:lnTo>
                  <a:lnTo>
                    <a:pt x="486" y="790"/>
                  </a:lnTo>
                  <a:lnTo>
                    <a:pt x="469" y="798"/>
                  </a:lnTo>
                  <a:lnTo>
                    <a:pt x="450" y="809"/>
                  </a:lnTo>
                  <a:lnTo>
                    <a:pt x="427" y="821"/>
                  </a:lnTo>
                  <a:lnTo>
                    <a:pt x="404" y="838"/>
                  </a:lnTo>
                  <a:lnTo>
                    <a:pt x="378" y="856"/>
                  </a:lnTo>
                  <a:lnTo>
                    <a:pt x="354" y="876"/>
                  </a:lnTo>
                  <a:lnTo>
                    <a:pt x="332" y="898"/>
                  </a:lnTo>
                  <a:lnTo>
                    <a:pt x="311" y="922"/>
                  </a:lnTo>
                  <a:lnTo>
                    <a:pt x="295" y="947"/>
                  </a:lnTo>
                  <a:lnTo>
                    <a:pt x="283" y="975"/>
                  </a:lnTo>
                  <a:lnTo>
                    <a:pt x="278" y="1003"/>
                  </a:lnTo>
                  <a:lnTo>
                    <a:pt x="275" y="1027"/>
                  </a:lnTo>
                  <a:lnTo>
                    <a:pt x="275" y="1055"/>
                  </a:lnTo>
                  <a:lnTo>
                    <a:pt x="275" y="1087"/>
                  </a:lnTo>
                  <a:lnTo>
                    <a:pt x="276" y="1120"/>
                  </a:lnTo>
                  <a:lnTo>
                    <a:pt x="278" y="1156"/>
                  </a:lnTo>
                  <a:lnTo>
                    <a:pt x="280" y="1193"/>
                  </a:lnTo>
                  <a:lnTo>
                    <a:pt x="282" y="1230"/>
                  </a:lnTo>
                  <a:lnTo>
                    <a:pt x="285" y="1265"/>
                  </a:lnTo>
                  <a:lnTo>
                    <a:pt x="287" y="1299"/>
                  </a:lnTo>
                  <a:lnTo>
                    <a:pt x="289" y="1329"/>
                  </a:lnTo>
                  <a:lnTo>
                    <a:pt x="291" y="1357"/>
                  </a:lnTo>
                  <a:lnTo>
                    <a:pt x="294" y="1380"/>
                  </a:lnTo>
                  <a:lnTo>
                    <a:pt x="295" y="1397"/>
                  </a:lnTo>
                  <a:lnTo>
                    <a:pt x="296" y="1409"/>
                  </a:lnTo>
                  <a:lnTo>
                    <a:pt x="297" y="1412"/>
                  </a:lnTo>
                  <a:lnTo>
                    <a:pt x="300" y="1449"/>
                  </a:lnTo>
                  <a:lnTo>
                    <a:pt x="225" y="1449"/>
                  </a:lnTo>
                  <a:lnTo>
                    <a:pt x="238" y="821"/>
                  </a:lnTo>
                  <a:lnTo>
                    <a:pt x="236" y="819"/>
                  </a:lnTo>
                  <a:lnTo>
                    <a:pt x="229" y="812"/>
                  </a:lnTo>
                  <a:lnTo>
                    <a:pt x="220" y="803"/>
                  </a:lnTo>
                  <a:lnTo>
                    <a:pt x="207" y="790"/>
                  </a:lnTo>
                  <a:lnTo>
                    <a:pt x="192" y="775"/>
                  </a:lnTo>
                  <a:lnTo>
                    <a:pt x="175" y="758"/>
                  </a:lnTo>
                  <a:lnTo>
                    <a:pt x="156" y="739"/>
                  </a:lnTo>
                  <a:lnTo>
                    <a:pt x="137" y="720"/>
                  </a:lnTo>
                  <a:lnTo>
                    <a:pt x="116" y="700"/>
                  </a:lnTo>
                  <a:lnTo>
                    <a:pt x="96" y="681"/>
                  </a:lnTo>
                  <a:lnTo>
                    <a:pt x="78" y="662"/>
                  </a:lnTo>
                  <a:lnTo>
                    <a:pt x="59" y="645"/>
                  </a:lnTo>
                  <a:lnTo>
                    <a:pt x="43" y="629"/>
                  </a:lnTo>
                  <a:lnTo>
                    <a:pt x="29" y="615"/>
                  </a:lnTo>
                  <a:lnTo>
                    <a:pt x="18" y="603"/>
                  </a:lnTo>
                  <a:lnTo>
                    <a:pt x="9" y="593"/>
                  </a:lnTo>
                  <a:lnTo>
                    <a:pt x="2" y="587"/>
                  </a:lnTo>
                  <a:lnTo>
                    <a:pt x="0" y="584"/>
                  </a:lnTo>
                  <a:lnTo>
                    <a:pt x="2" y="585"/>
                  </a:lnTo>
                  <a:lnTo>
                    <a:pt x="6" y="588"/>
                  </a:lnTo>
                  <a:lnTo>
                    <a:pt x="14" y="595"/>
                  </a:lnTo>
                  <a:lnTo>
                    <a:pt x="25" y="603"/>
                  </a:lnTo>
                  <a:lnTo>
                    <a:pt x="37" y="615"/>
                  </a:lnTo>
                  <a:lnTo>
                    <a:pt x="51" y="628"/>
                  </a:lnTo>
                  <a:lnTo>
                    <a:pt x="67" y="641"/>
                  </a:lnTo>
                  <a:lnTo>
                    <a:pt x="84" y="655"/>
                  </a:lnTo>
                  <a:lnTo>
                    <a:pt x="101" y="671"/>
                  </a:lnTo>
                  <a:lnTo>
                    <a:pt x="119" y="688"/>
                  </a:lnTo>
                  <a:lnTo>
                    <a:pt x="138" y="704"/>
                  </a:lnTo>
                  <a:lnTo>
                    <a:pt x="155" y="719"/>
                  </a:lnTo>
                  <a:lnTo>
                    <a:pt x="171" y="734"/>
                  </a:lnTo>
                  <a:lnTo>
                    <a:pt x="188" y="749"/>
                  </a:lnTo>
                  <a:lnTo>
                    <a:pt x="201" y="761"/>
                  </a:lnTo>
                  <a:lnTo>
                    <a:pt x="214" y="773"/>
                  </a:lnTo>
                  <a:lnTo>
                    <a:pt x="225" y="782"/>
                  </a:lnTo>
                  <a:lnTo>
                    <a:pt x="233" y="789"/>
                  </a:lnTo>
                  <a:lnTo>
                    <a:pt x="237" y="794"/>
                  </a:lnTo>
                  <a:lnTo>
                    <a:pt x="240" y="795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id="{6479CFDC-E845-FB02-97A5-C560FCEA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0338" y="4229893"/>
              <a:ext cx="457200" cy="284163"/>
            </a:xfrm>
            <a:custGeom>
              <a:avLst/>
              <a:gdLst>
                <a:gd name="T0" fmla="*/ 186 w 288"/>
                <a:gd name="T1" fmla="*/ 0 h 179"/>
                <a:gd name="T2" fmla="*/ 205 w 288"/>
                <a:gd name="T3" fmla="*/ 2 h 179"/>
                <a:gd name="T4" fmla="*/ 222 w 288"/>
                <a:gd name="T5" fmla="*/ 6 h 179"/>
                <a:gd name="T6" fmla="*/ 238 w 288"/>
                <a:gd name="T7" fmla="*/ 11 h 179"/>
                <a:gd name="T8" fmla="*/ 252 w 288"/>
                <a:gd name="T9" fmla="*/ 17 h 179"/>
                <a:gd name="T10" fmla="*/ 264 w 288"/>
                <a:gd name="T11" fmla="*/ 23 h 179"/>
                <a:gd name="T12" fmla="*/ 273 w 288"/>
                <a:gd name="T13" fmla="*/ 30 h 179"/>
                <a:gd name="T14" fmla="*/ 280 w 288"/>
                <a:gd name="T15" fmla="*/ 35 h 179"/>
                <a:gd name="T16" fmla="*/ 284 w 288"/>
                <a:gd name="T17" fmla="*/ 38 h 179"/>
                <a:gd name="T18" fmla="*/ 285 w 288"/>
                <a:gd name="T19" fmla="*/ 39 h 179"/>
                <a:gd name="T20" fmla="*/ 288 w 288"/>
                <a:gd name="T21" fmla="*/ 67 h 179"/>
                <a:gd name="T22" fmla="*/ 284 w 288"/>
                <a:gd name="T23" fmla="*/ 91 h 179"/>
                <a:gd name="T24" fmla="*/ 277 w 288"/>
                <a:gd name="T25" fmla="*/ 111 h 179"/>
                <a:gd name="T26" fmla="*/ 267 w 288"/>
                <a:gd name="T27" fmla="*/ 128 h 179"/>
                <a:gd name="T28" fmla="*/ 253 w 288"/>
                <a:gd name="T29" fmla="*/ 142 h 179"/>
                <a:gd name="T30" fmla="*/ 237 w 288"/>
                <a:gd name="T31" fmla="*/ 153 h 179"/>
                <a:gd name="T32" fmla="*/ 218 w 288"/>
                <a:gd name="T33" fmla="*/ 163 h 179"/>
                <a:gd name="T34" fmla="*/ 198 w 288"/>
                <a:gd name="T35" fmla="*/ 170 h 179"/>
                <a:gd name="T36" fmla="*/ 176 w 288"/>
                <a:gd name="T37" fmla="*/ 174 h 179"/>
                <a:gd name="T38" fmla="*/ 154 w 288"/>
                <a:gd name="T39" fmla="*/ 176 h 179"/>
                <a:gd name="T40" fmla="*/ 132 w 288"/>
                <a:gd name="T41" fmla="*/ 179 h 179"/>
                <a:gd name="T42" fmla="*/ 109 w 288"/>
                <a:gd name="T43" fmla="*/ 179 h 179"/>
                <a:gd name="T44" fmla="*/ 88 w 288"/>
                <a:gd name="T45" fmla="*/ 178 h 179"/>
                <a:gd name="T46" fmla="*/ 67 w 288"/>
                <a:gd name="T47" fmla="*/ 176 h 179"/>
                <a:gd name="T48" fmla="*/ 49 w 288"/>
                <a:gd name="T49" fmla="*/ 174 h 179"/>
                <a:gd name="T50" fmla="*/ 33 w 288"/>
                <a:gd name="T51" fmla="*/ 172 h 179"/>
                <a:gd name="T52" fmla="*/ 20 w 288"/>
                <a:gd name="T53" fmla="*/ 170 h 179"/>
                <a:gd name="T54" fmla="*/ 9 w 288"/>
                <a:gd name="T55" fmla="*/ 168 h 179"/>
                <a:gd name="T56" fmla="*/ 2 w 288"/>
                <a:gd name="T57" fmla="*/ 167 h 179"/>
                <a:gd name="T58" fmla="*/ 0 w 288"/>
                <a:gd name="T59" fmla="*/ 166 h 179"/>
                <a:gd name="T60" fmla="*/ 20 w 288"/>
                <a:gd name="T61" fmla="*/ 125 h 179"/>
                <a:gd name="T62" fmla="*/ 41 w 288"/>
                <a:gd name="T63" fmla="*/ 90 h 179"/>
                <a:gd name="T64" fmla="*/ 61 w 288"/>
                <a:gd name="T65" fmla="*/ 62 h 179"/>
                <a:gd name="T66" fmla="*/ 83 w 288"/>
                <a:gd name="T67" fmla="*/ 40 h 179"/>
                <a:gd name="T68" fmla="*/ 104 w 288"/>
                <a:gd name="T69" fmla="*/ 24 h 179"/>
                <a:gd name="T70" fmla="*/ 126 w 288"/>
                <a:gd name="T71" fmla="*/ 11 h 179"/>
                <a:gd name="T72" fmla="*/ 147 w 288"/>
                <a:gd name="T73" fmla="*/ 5 h 179"/>
                <a:gd name="T74" fmla="*/ 168 w 288"/>
                <a:gd name="T75" fmla="*/ 1 h 179"/>
                <a:gd name="T76" fmla="*/ 186 w 288"/>
                <a:gd name="T7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79">
                  <a:moveTo>
                    <a:pt x="186" y="0"/>
                  </a:moveTo>
                  <a:lnTo>
                    <a:pt x="205" y="2"/>
                  </a:lnTo>
                  <a:lnTo>
                    <a:pt x="222" y="6"/>
                  </a:lnTo>
                  <a:lnTo>
                    <a:pt x="238" y="11"/>
                  </a:lnTo>
                  <a:lnTo>
                    <a:pt x="252" y="17"/>
                  </a:lnTo>
                  <a:lnTo>
                    <a:pt x="264" y="23"/>
                  </a:lnTo>
                  <a:lnTo>
                    <a:pt x="273" y="30"/>
                  </a:lnTo>
                  <a:lnTo>
                    <a:pt x="280" y="35"/>
                  </a:lnTo>
                  <a:lnTo>
                    <a:pt x="284" y="38"/>
                  </a:lnTo>
                  <a:lnTo>
                    <a:pt x="285" y="39"/>
                  </a:lnTo>
                  <a:lnTo>
                    <a:pt x="288" y="67"/>
                  </a:lnTo>
                  <a:lnTo>
                    <a:pt x="284" y="91"/>
                  </a:lnTo>
                  <a:lnTo>
                    <a:pt x="277" y="111"/>
                  </a:lnTo>
                  <a:lnTo>
                    <a:pt x="267" y="128"/>
                  </a:lnTo>
                  <a:lnTo>
                    <a:pt x="253" y="142"/>
                  </a:lnTo>
                  <a:lnTo>
                    <a:pt x="237" y="153"/>
                  </a:lnTo>
                  <a:lnTo>
                    <a:pt x="218" y="163"/>
                  </a:lnTo>
                  <a:lnTo>
                    <a:pt x="198" y="170"/>
                  </a:lnTo>
                  <a:lnTo>
                    <a:pt x="176" y="174"/>
                  </a:lnTo>
                  <a:lnTo>
                    <a:pt x="154" y="176"/>
                  </a:lnTo>
                  <a:lnTo>
                    <a:pt x="132" y="179"/>
                  </a:lnTo>
                  <a:lnTo>
                    <a:pt x="109" y="179"/>
                  </a:lnTo>
                  <a:lnTo>
                    <a:pt x="88" y="178"/>
                  </a:lnTo>
                  <a:lnTo>
                    <a:pt x="67" y="176"/>
                  </a:lnTo>
                  <a:lnTo>
                    <a:pt x="49" y="174"/>
                  </a:lnTo>
                  <a:lnTo>
                    <a:pt x="33" y="172"/>
                  </a:lnTo>
                  <a:lnTo>
                    <a:pt x="20" y="170"/>
                  </a:lnTo>
                  <a:lnTo>
                    <a:pt x="9" y="168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20" y="125"/>
                  </a:lnTo>
                  <a:lnTo>
                    <a:pt x="41" y="90"/>
                  </a:lnTo>
                  <a:lnTo>
                    <a:pt x="61" y="62"/>
                  </a:lnTo>
                  <a:lnTo>
                    <a:pt x="83" y="40"/>
                  </a:lnTo>
                  <a:lnTo>
                    <a:pt x="104" y="24"/>
                  </a:lnTo>
                  <a:lnTo>
                    <a:pt x="126" y="11"/>
                  </a:lnTo>
                  <a:lnTo>
                    <a:pt x="147" y="5"/>
                  </a:lnTo>
                  <a:lnTo>
                    <a:pt x="168" y="1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1" name="Freeform 27">
              <a:extLst>
                <a:ext uri="{FF2B5EF4-FFF2-40B4-BE49-F238E27FC236}">
                  <a16:creationId xmlns:a16="http://schemas.microsoft.com/office/drawing/2014/main" id="{9951B646-16C3-5E6B-3B28-056BE0F3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3" y="4229893"/>
              <a:ext cx="444500" cy="260350"/>
            </a:xfrm>
            <a:custGeom>
              <a:avLst/>
              <a:gdLst>
                <a:gd name="T0" fmla="*/ 170 w 280"/>
                <a:gd name="T1" fmla="*/ 0 h 164"/>
                <a:gd name="T2" fmla="*/ 190 w 280"/>
                <a:gd name="T3" fmla="*/ 1 h 164"/>
                <a:gd name="T4" fmla="*/ 208 w 280"/>
                <a:gd name="T5" fmla="*/ 3 h 164"/>
                <a:gd name="T6" fmla="*/ 226 w 280"/>
                <a:gd name="T7" fmla="*/ 8 h 164"/>
                <a:gd name="T8" fmla="*/ 241 w 280"/>
                <a:gd name="T9" fmla="*/ 14 h 164"/>
                <a:gd name="T10" fmla="*/ 253 w 280"/>
                <a:gd name="T11" fmla="*/ 20 h 164"/>
                <a:gd name="T12" fmla="*/ 265 w 280"/>
                <a:gd name="T13" fmla="*/ 26 h 164"/>
                <a:gd name="T14" fmla="*/ 274 w 280"/>
                <a:gd name="T15" fmla="*/ 31 h 164"/>
                <a:gd name="T16" fmla="*/ 280 w 280"/>
                <a:gd name="T17" fmla="*/ 36 h 164"/>
                <a:gd name="T18" fmla="*/ 0 w 280"/>
                <a:gd name="T19" fmla="*/ 164 h 164"/>
                <a:gd name="T20" fmla="*/ 20 w 280"/>
                <a:gd name="T21" fmla="*/ 121 h 164"/>
                <a:gd name="T22" fmla="*/ 41 w 280"/>
                <a:gd name="T23" fmla="*/ 86 h 164"/>
                <a:gd name="T24" fmla="*/ 63 w 280"/>
                <a:gd name="T25" fmla="*/ 59 h 164"/>
                <a:gd name="T26" fmla="*/ 85 w 280"/>
                <a:gd name="T27" fmla="*/ 37 h 164"/>
                <a:gd name="T28" fmla="*/ 107 w 280"/>
                <a:gd name="T29" fmla="*/ 21 h 164"/>
                <a:gd name="T30" fmla="*/ 129 w 280"/>
                <a:gd name="T31" fmla="*/ 10 h 164"/>
                <a:gd name="T32" fmla="*/ 149 w 280"/>
                <a:gd name="T33" fmla="*/ 3 h 164"/>
                <a:gd name="T34" fmla="*/ 170 w 280"/>
                <a:gd name="T3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164">
                  <a:moveTo>
                    <a:pt x="170" y="0"/>
                  </a:moveTo>
                  <a:lnTo>
                    <a:pt x="190" y="1"/>
                  </a:lnTo>
                  <a:lnTo>
                    <a:pt x="208" y="3"/>
                  </a:lnTo>
                  <a:lnTo>
                    <a:pt x="226" y="8"/>
                  </a:lnTo>
                  <a:lnTo>
                    <a:pt x="241" y="14"/>
                  </a:lnTo>
                  <a:lnTo>
                    <a:pt x="253" y="20"/>
                  </a:lnTo>
                  <a:lnTo>
                    <a:pt x="265" y="26"/>
                  </a:lnTo>
                  <a:lnTo>
                    <a:pt x="274" y="31"/>
                  </a:lnTo>
                  <a:lnTo>
                    <a:pt x="280" y="36"/>
                  </a:lnTo>
                  <a:lnTo>
                    <a:pt x="0" y="164"/>
                  </a:lnTo>
                  <a:lnTo>
                    <a:pt x="20" y="121"/>
                  </a:lnTo>
                  <a:lnTo>
                    <a:pt x="41" y="86"/>
                  </a:lnTo>
                  <a:lnTo>
                    <a:pt x="63" y="59"/>
                  </a:lnTo>
                  <a:lnTo>
                    <a:pt x="85" y="37"/>
                  </a:lnTo>
                  <a:lnTo>
                    <a:pt x="107" y="21"/>
                  </a:lnTo>
                  <a:lnTo>
                    <a:pt x="129" y="10"/>
                  </a:lnTo>
                  <a:lnTo>
                    <a:pt x="149" y="3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2" name="Freeform 28">
              <a:extLst>
                <a:ext uri="{FF2B5EF4-FFF2-40B4-BE49-F238E27FC236}">
                  <a16:creationId xmlns:a16="http://schemas.microsoft.com/office/drawing/2014/main" id="{73AF206B-5D84-127A-506F-07DDA9BE2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966368"/>
              <a:ext cx="325438" cy="195263"/>
            </a:xfrm>
            <a:custGeom>
              <a:avLst/>
              <a:gdLst>
                <a:gd name="T0" fmla="*/ 104 w 205"/>
                <a:gd name="T1" fmla="*/ 0 h 123"/>
                <a:gd name="T2" fmla="*/ 122 w 205"/>
                <a:gd name="T3" fmla="*/ 0 h 123"/>
                <a:gd name="T4" fmla="*/ 139 w 205"/>
                <a:gd name="T5" fmla="*/ 4 h 123"/>
                <a:gd name="T6" fmla="*/ 153 w 205"/>
                <a:gd name="T7" fmla="*/ 11 h 123"/>
                <a:gd name="T8" fmla="*/ 166 w 205"/>
                <a:gd name="T9" fmla="*/ 19 h 123"/>
                <a:gd name="T10" fmla="*/ 176 w 205"/>
                <a:gd name="T11" fmla="*/ 29 h 123"/>
                <a:gd name="T12" fmla="*/ 185 w 205"/>
                <a:gd name="T13" fmla="*/ 39 h 123"/>
                <a:gd name="T14" fmla="*/ 191 w 205"/>
                <a:gd name="T15" fmla="*/ 48 h 123"/>
                <a:gd name="T16" fmla="*/ 197 w 205"/>
                <a:gd name="T17" fmla="*/ 59 h 123"/>
                <a:gd name="T18" fmla="*/ 201 w 205"/>
                <a:gd name="T19" fmla="*/ 67 h 123"/>
                <a:gd name="T20" fmla="*/ 203 w 205"/>
                <a:gd name="T21" fmla="*/ 74 h 123"/>
                <a:gd name="T22" fmla="*/ 204 w 205"/>
                <a:gd name="T23" fmla="*/ 78 h 123"/>
                <a:gd name="T24" fmla="*/ 205 w 205"/>
                <a:gd name="T25" fmla="*/ 79 h 123"/>
                <a:gd name="T26" fmla="*/ 193 w 205"/>
                <a:gd name="T27" fmla="*/ 99 h 123"/>
                <a:gd name="T28" fmla="*/ 178 w 205"/>
                <a:gd name="T29" fmla="*/ 112 h 123"/>
                <a:gd name="T30" fmla="*/ 163 w 205"/>
                <a:gd name="T31" fmla="*/ 120 h 123"/>
                <a:gd name="T32" fmla="*/ 146 w 205"/>
                <a:gd name="T33" fmla="*/ 123 h 123"/>
                <a:gd name="T34" fmla="*/ 129 w 205"/>
                <a:gd name="T35" fmla="*/ 122 h 123"/>
                <a:gd name="T36" fmla="*/ 112 w 205"/>
                <a:gd name="T37" fmla="*/ 117 h 123"/>
                <a:gd name="T38" fmla="*/ 96 w 205"/>
                <a:gd name="T39" fmla="*/ 111 h 123"/>
                <a:gd name="T40" fmla="*/ 78 w 205"/>
                <a:gd name="T41" fmla="*/ 102 h 123"/>
                <a:gd name="T42" fmla="*/ 62 w 205"/>
                <a:gd name="T43" fmla="*/ 92 h 123"/>
                <a:gd name="T44" fmla="*/ 47 w 205"/>
                <a:gd name="T45" fmla="*/ 81 h 123"/>
                <a:gd name="T46" fmla="*/ 34 w 205"/>
                <a:gd name="T47" fmla="*/ 70 h 123"/>
                <a:gd name="T48" fmla="*/ 23 w 205"/>
                <a:gd name="T49" fmla="*/ 60 h 123"/>
                <a:gd name="T50" fmla="*/ 12 w 205"/>
                <a:gd name="T51" fmla="*/ 51 h 123"/>
                <a:gd name="T52" fmla="*/ 5 w 205"/>
                <a:gd name="T53" fmla="*/ 42 h 123"/>
                <a:gd name="T54" fmla="*/ 1 w 205"/>
                <a:gd name="T55" fmla="*/ 38 h 123"/>
                <a:gd name="T56" fmla="*/ 0 w 205"/>
                <a:gd name="T57" fmla="*/ 36 h 123"/>
                <a:gd name="T58" fmla="*/ 30 w 205"/>
                <a:gd name="T59" fmla="*/ 19 h 123"/>
                <a:gd name="T60" fmla="*/ 57 w 205"/>
                <a:gd name="T61" fmla="*/ 8 h 123"/>
                <a:gd name="T62" fmla="*/ 82 w 205"/>
                <a:gd name="T63" fmla="*/ 2 h 123"/>
                <a:gd name="T64" fmla="*/ 104 w 205"/>
                <a:gd name="T6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23">
                  <a:moveTo>
                    <a:pt x="104" y="0"/>
                  </a:moveTo>
                  <a:lnTo>
                    <a:pt x="122" y="0"/>
                  </a:lnTo>
                  <a:lnTo>
                    <a:pt x="139" y="4"/>
                  </a:lnTo>
                  <a:lnTo>
                    <a:pt x="153" y="11"/>
                  </a:lnTo>
                  <a:lnTo>
                    <a:pt x="166" y="19"/>
                  </a:lnTo>
                  <a:lnTo>
                    <a:pt x="176" y="29"/>
                  </a:lnTo>
                  <a:lnTo>
                    <a:pt x="185" y="39"/>
                  </a:lnTo>
                  <a:lnTo>
                    <a:pt x="191" y="48"/>
                  </a:lnTo>
                  <a:lnTo>
                    <a:pt x="197" y="59"/>
                  </a:lnTo>
                  <a:lnTo>
                    <a:pt x="201" y="67"/>
                  </a:lnTo>
                  <a:lnTo>
                    <a:pt x="203" y="74"/>
                  </a:lnTo>
                  <a:lnTo>
                    <a:pt x="204" y="78"/>
                  </a:lnTo>
                  <a:lnTo>
                    <a:pt x="205" y="79"/>
                  </a:lnTo>
                  <a:lnTo>
                    <a:pt x="193" y="99"/>
                  </a:lnTo>
                  <a:lnTo>
                    <a:pt x="178" y="112"/>
                  </a:lnTo>
                  <a:lnTo>
                    <a:pt x="163" y="120"/>
                  </a:lnTo>
                  <a:lnTo>
                    <a:pt x="146" y="123"/>
                  </a:lnTo>
                  <a:lnTo>
                    <a:pt x="129" y="122"/>
                  </a:lnTo>
                  <a:lnTo>
                    <a:pt x="112" y="117"/>
                  </a:lnTo>
                  <a:lnTo>
                    <a:pt x="96" y="111"/>
                  </a:lnTo>
                  <a:lnTo>
                    <a:pt x="78" y="102"/>
                  </a:lnTo>
                  <a:lnTo>
                    <a:pt x="62" y="92"/>
                  </a:lnTo>
                  <a:lnTo>
                    <a:pt x="47" y="81"/>
                  </a:lnTo>
                  <a:lnTo>
                    <a:pt x="34" y="70"/>
                  </a:lnTo>
                  <a:lnTo>
                    <a:pt x="23" y="60"/>
                  </a:lnTo>
                  <a:lnTo>
                    <a:pt x="12" y="51"/>
                  </a:lnTo>
                  <a:lnTo>
                    <a:pt x="5" y="42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30" y="19"/>
                  </a:lnTo>
                  <a:lnTo>
                    <a:pt x="57" y="8"/>
                  </a:lnTo>
                  <a:lnTo>
                    <a:pt x="82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FF51E644-6492-A208-E84A-7CFE4F5C0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6988" y="3966368"/>
              <a:ext cx="322263" cy="120650"/>
            </a:xfrm>
            <a:custGeom>
              <a:avLst/>
              <a:gdLst>
                <a:gd name="T0" fmla="*/ 102 w 203"/>
                <a:gd name="T1" fmla="*/ 0 h 76"/>
                <a:gd name="T2" fmla="*/ 120 w 203"/>
                <a:gd name="T3" fmla="*/ 0 h 76"/>
                <a:gd name="T4" fmla="*/ 136 w 203"/>
                <a:gd name="T5" fmla="*/ 4 h 76"/>
                <a:gd name="T6" fmla="*/ 151 w 203"/>
                <a:gd name="T7" fmla="*/ 10 h 76"/>
                <a:gd name="T8" fmla="*/ 163 w 203"/>
                <a:gd name="T9" fmla="*/ 17 h 76"/>
                <a:gd name="T10" fmla="*/ 173 w 203"/>
                <a:gd name="T11" fmla="*/ 26 h 76"/>
                <a:gd name="T12" fmla="*/ 182 w 203"/>
                <a:gd name="T13" fmla="*/ 36 h 76"/>
                <a:gd name="T14" fmla="*/ 189 w 203"/>
                <a:gd name="T15" fmla="*/ 46 h 76"/>
                <a:gd name="T16" fmla="*/ 194 w 203"/>
                <a:gd name="T17" fmla="*/ 55 h 76"/>
                <a:gd name="T18" fmla="*/ 199 w 203"/>
                <a:gd name="T19" fmla="*/ 64 h 76"/>
                <a:gd name="T20" fmla="*/ 201 w 203"/>
                <a:gd name="T21" fmla="*/ 71 h 76"/>
                <a:gd name="T22" fmla="*/ 203 w 203"/>
                <a:gd name="T23" fmla="*/ 76 h 76"/>
                <a:gd name="T24" fmla="*/ 0 w 203"/>
                <a:gd name="T25" fmla="*/ 34 h 76"/>
                <a:gd name="T26" fmla="*/ 30 w 203"/>
                <a:gd name="T27" fmla="*/ 19 h 76"/>
                <a:gd name="T28" fmla="*/ 56 w 203"/>
                <a:gd name="T29" fmla="*/ 8 h 76"/>
                <a:gd name="T30" fmla="*/ 80 w 203"/>
                <a:gd name="T31" fmla="*/ 2 h 76"/>
                <a:gd name="T32" fmla="*/ 102 w 203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76">
                  <a:moveTo>
                    <a:pt x="102" y="0"/>
                  </a:moveTo>
                  <a:lnTo>
                    <a:pt x="120" y="0"/>
                  </a:lnTo>
                  <a:lnTo>
                    <a:pt x="136" y="4"/>
                  </a:lnTo>
                  <a:lnTo>
                    <a:pt x="151" y="10"/>
                  </a:lnTo>
                  <a:lnTo>
                    <a:pt x="163" y="17"/>
                  </a:lnTo>
                  <a:lnTo>
                    <a:pt x="173" y="26"/>
                  </a:lnTo>
                  <a:lnTo>
                    <a:pt x="182" y="36"/>
                  </a:lnTo>
                  <a:lnTo>
                    <a:pt x="189" y="46"/>
                  </a:lnTo>
                  <a:lnTo>
                    <a:pt x="194" y="55"/>
                  </a:lnTo>
                  <a:lnTo>
                    <a:pt x="199" y="64"/>
                  </a:lnTo>
                  <a:lnTo>
                    <a:pt x="201" y="71"/>
                  </a:lnTo>
                  <a:lnTo>
                    <a:pt x="203" y="76"/>
                  </a:lnTo>
                  <a:lnTo>
                    <a:pt x="0" y="34"/>
                  </a:lnTo>
                  <a:lnTo>
                    <a:pt x="30" y="19"/>
                  </a:lnTo>
                  <a:lnTo>
                    <a:pt x="56" y="8"/>
                  </a:lnTo>
                  <a:lnTo>
                    <a:pt x="80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4" name="Freeform 30">
              <a:extLst>
                <a:ext uri="{FF2B5EF4-FFF2-40B4-BE49-F238E27FC236}">
                  <a16:creationId xmlns:a16="http://schemas.microsoft.com/office/drawing/2014/main" id="{21F1E5DF-83CB-65D9-77DD-FC13D9138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3675856"/>
              <a:ext cx="255588" cy="404813"/>
            </a:xfrm>
            <a:custGeom>
              <a:avLst/>
              <a:gdLst>
                <a:gd name="T0" fmla="*/ 115 w 161"/>
                <a:gd name="T1" fmla="*/ 0 h 255"/>
                <a:gd name="T2" fmla="*/ 131 w 161"/>
                <a:gd name="T3" fmla="*/ 39 h 255"/>
                <a:gd name="T4" fmla="*/ 145 w 161"/>
                <a:gd name="T5" fmla="*/ 72 h 255"/>
                <a:gd name="T6" fmla="*/ 153 w 161"/>
                <a:gd name="T7" fmla="*/ 103 h 255"/>
                <a:gd name="T8" fmla="*/ 159 w 161"/>
                <a:gd name="T9" fmla="*/ 130 h 255"/>
                <a:gd name="T10" fmla="*/ 161 w 161"/>
                <a:gd name="T11" fmla="*/ 153 h 255"/>
                <a:gd name="T12" fmla="*/ 161 w 161"/>
                <a:gd name="T13" fmla="*/ 174 h 255"/>
                <a:gd name="T14" fmla="*/ 157 w 161"/>
                <a:gd name="T15" fmla="*/ 191 h 255"/>
                <a:gd name="T16" fmla="*/ 153 w 161"/>
                <a:gd name="T17" fmla="*/ 206 h 255"/>
                <a:gd name="T18" fmla="*/ 146 w 161"/>
                <a:gd name="T19" fmla="*/ 217 h 255"/>
                <a:gd name="T20" fmla="*/ 138 w 161"/>
                <a:gd name="T21" fmla="*/ 228 h 255"/>
                <a:gd name="T22" fmla="*/ 128 w 161"/>
                <a:gd name="T23" fmla="*/ 236 h 255"/>
                <a:gd name="T24" fmla="*/ 118 w 161"/>
                <a:gd name="T25" fmla="*/ 243 h 255"/>
                <a:gd name="T26" fmla="*/ 109 w 161"/>
                <a:gd name="T27" fmla="*/ 247 h 255"/>
                <a:gd name="T28" fmla="*/ 98 w 161"/>
                <a:gd name="T29" fmla="*/ 251 h 255"/>
                <a:gd name="T30" fmla="*/ 89 w 161"/>
                <a:gd name="T31" fmla="*/ 253 h 255"/>
                <a:gd name="T32" fmla="*/ 81 w 161"/>
                <a:gd name="T33" fmla="*/ 254 h 255"/>
                <a:gd name="T34" fmla="*/ 74 w 161"/>
                <a:gd name="T35" fmla="*/ 255 h 255"/>
                <a:gd name="T36" fmla="*/ 68 w 161"/>
                <a:gd name="T37" fmla="*/ 255 h 255"/>
                <a:gd name="T38" fmla="*/ 65 w 161"/>
                <a:gd name="T39" fmla="*/ 255 h 255"/>
                <a:gd name="T40" fmla="*/ 64 w 161"/>
                <a:gd name="T41" fmla="*/ 255 h 255"/>
                <a:gd name="T42" fmla="*/ 37 w 161"/>
                <a:gd name="T43" fmla="*/ 236 h 255"/>
                <a:gd name="T44" fmla="*/ 19 w 161"/>
                <a:gd name="T45" fmla="*/ 216 h 255"/>
                <a:gd name="T46" fmla="*/ 7 w 161"/>
                <a:gd name="T47" fmla="*/ 195 h 255"/>
                <a:gd name="T48" fmla="*/ 1 w 161"/>
                <a:gd name="T49" fmla="*/ 175 h 255"/>
                <a:gd name="T50" fmla="*/ 0 w 161"/>
                <a:gd name="T51" fmla="*/ 154 h 255"/>
                <a:gd name="T52" fmla="*/ 4 w 161"/>
                <a:gd name="T53" fmla="*/ 134 h 255"/>
                <a:gd name="T54" fmla="*/ 11 w 161"/>
                <a:gd name="T55" fmla="*/ 115 h 255"/>
                <a:gd name="T56" fmla="*/ 20 w 161"/>
                <a:gd name="T57" fmla="*/ 96 h 255"/>
                <a:gd name="T58" fmla="*/ 31 w 161"/>
                <a:gd name="T59" fmla="*/ 79 h 255"/>
                <a:gd name="T60" fmla="*/ 45 w 161"/>
                <a:gd name="T61" fmla="*/ 62 h 255"/>
                <a:gd name="T62" fmla="*/ 59 w 161"/>
                <a:gd name="T63" fmla="*/ 47 h 255"/>
                <a:gd name="T64" fmla="*/ 73 w 161"/>
                <a:gd name="T65" fmla="*/ 34 h 255"/>
                <a:gd name="T66" fmla="*/ 86 w 161"/>
                <a:gd name="T67" fmla="*/ 22 h 255"/>
                <a:gd name="T68" fmla="*/ 97 w 161"/>
                <a:gd name="T69" fmla="*/ 13 h 255"/>
                <a:gd name="T70" fmla="*/ 107 w 161"/>
                <a:gd name="T71" fmla="*/ 6 h 255"/>
                <a:gd name="T72" fmla="*/ 112 w 161"/>
                <a:gd name="T73" fmla="*/ 2 h 255"/>
                <a:gd name="T74" fmla="*/ 115 w 161"/>
                <a:gd name="T7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255">
                  <a:moveTo>
                    <a:pt x="115" y="0"/>
                  </a:moveTo>
                  <a:lnTo>
                    <a:pt x="131" y="39"/>
                  </a:lnTo>
                  <a:lnTo>
                    <a:pt x="145" y="72"/>
                  </a:lnTo>
                  <a:lnTo>
                    <a:pt x="153" y="103"/>
                  </a:lnTo>
                  <a:lnTo>
                    <a:pt x="159" y="130"/>
                  </a:lnTo>
                  <a:lnTo>
                    <a:pt x="161" y="153"/>
                  </a:lnTo>
                  <a:lnTo>
                    <a:pt x="161" y="174"/>
                  </a:lnTo>
                  <a:lnTo>
                    <a:pt x="157" y="191"/>
                  </a:lnTo>
                  <a:lnTo>
                    <a:pt x="153" y="206"/>
                  </a:lnTo>
                  <a:lnTo>
                    <a:pt x="146" y="217"/>
                  </a:lnTo>
                  <a:lnTo>
                    <a:pt x="138" y="228"/>
                  </a:lnTo>
                  <a:lnTo>
                    <a:pt x="128" y="236"/>
                  </a:lnTo>
                  <a:lnTo>
                    <a:pt x="118" y="243"/>
                  </a:lnTo>
                  <a:lnTo>
                    <a:pt x="109" y="247"/>
                  </a:lnTo>
                  <a:lnTo>
                    <a:pt x="98" y="251"/>
                  </a:lnTo>
                  <a:lnTo>
                    <a:pt x="89" y="253"/>
                  </a:lnTo>
                  <a:lnTo>
                    <a:pt x="81" y="254"/>
                  </a:lnTo>
                  <a:lnTo>
                    <a:pt x="74" y="255"/>
                  </a:lnTo>
                  <a:lnTo>
                    <a:pt x="68" y="255"/>
                  </a:lnTo>
                  <a:lnTo>
                    <a:pt x="65" y="255"/>
                  </a:lnTo>
                  <a:lnTo>
                    <a:pt x="64" y="255"/>
                  </a:lnTo>
                  <a:lnTo>
                    <a:pt x="37" y="236"/>
                  </a:lnTo>
                  <a:lnTo>
                    <a:pt x="19" y="216"/>
                  </a:lnTo>
                  <a:lnTo>
                    <a:pt x="7" y="195"/>
                  </a:lnTo>
                  <a:lnTo>
                    <a:pt x="1" y="175"/>
                  </a:lnTo>
                  <a:lnTo>
                    <a:pt x="0" y="154"/>
                  </a:lnTo>
                  <a:lnTo>
                    <a:pt x="4" y="134"/>
                  </a:lnTo>
                  <a:lnTo>
                    <a:pt x="11" y="115"/>
                  </a:lnTo>
                  <a:lnTo>
                    <a:pt x="20" y="96"/>
                  </a:lnTo>
                  <a:lnTo>
                    <a:pt x="31" y="79"/>
                  </a:lnTo>
                  <a:lnTo>
                    <a:pt x="45" y="62"/>
                  </a:lnTo>
                  <a:lnTo>
                    <a:pt x="59" y="47"/>
                  </a:lnTo>
                  <a:lnTo>
                    <a:pt x="73" y="34"/>
                  </a:lnTo>
                  <a:lnTo>
                    <a:pt x="86" y="22"/>
                  </a:lnTo>
                  <a:lnTo>
                    <a:pt x="97" y="13"/>
                  </a:lnTo>
                  <a:lnTo>
                    <a:pt x="107" y="6"/>
                  </a:lnTo>
                  <a:lnTo>
                    <a:pt x="112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5" name="Freeform 31">
              <a:extLst>
                <a:ext uri="{FF2B5EF4-FFF2-40B4-BE49-F238E27FC236}">
                  <a16:creationId xmlns:a16="http://schemas.microsoft.com/office/drawing/2014/main" id="{D5484A04-47CA-A6CF-A205-857A6EC8D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8788" y="3680618"/>
              <a:ext cx="149225" cy="398463"/>
            </a:xfrm>
            <a:custGeom>
              <a:avLst/>
              <a:gdLst>
                <a:gd name="T0" fmla="*/ 48 w 94"/>
                <a:gd name="T1" fmla="*/ 0 h 251"/>
                <a:gd name="T2" fmla="*/ 65 w 94"/>
                <a:gd name="T3" fmla="*/ 39 h 251"/>
                <a:gd name="T4" fmla="*/ 78 w 94"/>
                <a:gd name="T5" fmla="*/ 72 h 251"/>
                <a:gd name="T6" fmla="*/ 86 w 94"/>
                <a:gd name="T7" fmla="*/ 102 h 251"/>
                <a:gd name="T8" fmla="*/ 92 w 94"/>
                <a:gd name="T9" fmla="*/ 129 h 251"/>
                <a:gd name="T10" fmla="*/ 94 w 94"/>
                <a:gd name="T11" fmla="*/ 151 h 251"/>
                <a:gd name="T12" fmla="*/ 94 w 94"/>
                <a:gd name="T13" fmla="*/ 172 h 251"/>
                <a:gd name="T14" fmla="*/ 91 w 94"/>
                <a:gd name="T15" fmla="*/ 188 h 251"/>
                <a:gd name="T16" fmla="*/ 86 w 94"/>
                <a:gd name="T17" fmla="*/ 202 h 251"/>
                <a:gd name="T18" fmla="*/ 79 w 94"/>
                <a:gd name="T19" fmla="*/ 214 h 251"/>
                <a:gd name="T20" fmla="*/ 71 w 94"/>
                <a:gd name="T21" fmla="*/ 224 h 251"/>
                <a:gd name="T22" fmla="*/ 62 w 94"/>
                <a:gd name="T23" fmla="*/ 231 h 251"/>
                <a:gd name="T24" fmla="*/ 52 w 94"/>
                <a:gd name="T25" fmla="*/ 237 h 251"/>
                <a:gd name="T26" fmla="*/ 42 w 94"/>
                <a:gd name="T27" fmla="*/ 242 h 251"/>
                <a:gd name="T28" fmla="*/ 32 w 94"/>
                <a:gd name="T29" fmla="*/ 244 h 251"/>
                <a:gd name="T30" fmla="*/ 22 w 94"/>
                <a:gd name="T31" fmla="*/ 248 h 251"/>
                <a:gd name="T32" fmla="*/ 13 w 94"/>
                <a:gd name="T33" fmla="*/ 249 h 251"/>
                <a:gd name="T34" fmla="*/ 6 w 94"/>
                <a:gd name="T35" fmla="*/ 250 h 251"/>
                <a:gd name="T36" fmla="*/ 0 w 94"/>
                <a:gd name="T37" fmla="*/ 251 h 251"/>
                <a:gd name="T38" fmla="*/ 48 w 94"/>
                <a:gd name="T3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251">
                  <a:moveTo>
                    <a:pt x="48" y="0"/>
                  </a:moveTo>
                  <a:lnTo>
                    <a:pt x="65" y="39"/>
                  </a:lnTo>
                  <a:lnTo>
                    <a:pt x="78" y="72"/>
                  </a:lnTo>
                  <a:lnTo>
                    <a:pt x="86" y="102"/>
                  </a:lnTo>
                  <a:lnTo>
                    <a:pt x="92" y="129"/>
                  </a:lnTo>
                  <a:lnTo>
                    <a:pt x="94" y="151"/>
                  </a:lnTo>
                  <a:lnTo>
                    <a:pt x="94" y="172"/>
                  </a:lnTo>
                  <a:lnTo>
                    <a:pt x="91" y="188"/>
                  </a:lnTo>
                  <a:lnTo>
                    <a:pt x="86" y="202"/>
                  </a:lnTo>
                  <a:lnTo>
                    <a:pt x="79" y="214"/>
                  </a:lnTo>
                  <a:lnTo>
                    <a:pt x="71" y="224"/>
                  </a:lnTo>
                  <a:lnTo>
                    <a:pt x="62" y="231"/>
                  </a:lnTo>
                  <a:lnTo>
                    <a:pt x="52" y="237"/>
                  </a:lnTo>
                  <a:lnTo>
                    <a:pt x="42" y="242"/>
                  </a:lnTo>
                  <a:lnTo>
                    <a:pt x="32" y="244"/>
                  </a:lnTo>
                  <a:lnTo>
                    <a:pt x="22" y="248"/>
                  </a:lnTo>
                  <a:lnTo>
                    <a:pt x="13" y="249"/>
                  </a:lnTo>
                  <a:lnTo>
                    <a:pt x="6" y="250"/>
                  </a:lnTo>
                  <a:lnTo>
                    <a:pt x="0" y="25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6" name="Freeform 32">
              <a:extLst>
                <a:ext uri="{FF2B5EF4-FFF2-40B4-BE49-F238E27FC236}">
                  <a16:creationId xmlns:a16="http://schemas.microsoft.com/office/drawing/2014/main" id="{3AF7493F-16CD-2DE2-9359-1709B8107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876" y="3301206"/>
              <a:ext cx="187325" cy="141288"/>
            </a:xfrm>
            <a:custGeom>
              <a:avLst/>
              <a:gdLst>
                <a:gd name="T0" fmla="*/ 68 w 118"/>
                <a:gd name="T1" fmla="*/ 0 h 89"/>
                <a:gd name="T2" fmla="*/ 81 w 118"/>
                <a:gd name="T3" fmla="*/ 0 h 89"/>
                <a:gd name="T4" fmla="*/ 94 w 118"/>
                <a:gd name="T5" fmla="*/ 2 h 89"/>
                <a:gd name="T6" fmla="*/ 103 w 118"/>
                <a:gd name="T7" fmla="*/ 3 h 89"/>
                <a:gd name="T8" fmla="*/ 111 w 118"/>
                <a:gd name="T9" fmla="*/ 6 h 89"/>
                <a:gd name="T10" fmla="*/ 117 w 118"/>
                <a:gd name="T11" fmla="*/ 7 h 89"/>
                <a:gd name="T12" fmla="*/ 118 w 118"/>
                <a:gd name="T13" fmla="*/ 8 h 89"/>
                <a:gd name="T14" fmla="*/ 103 w 118"/>
                <a:gd name="T15" fmla="*/ 36 h 89"/>
                <a:gd name="T16" fmla="*/ 89 w 118"/>
                <a:gd name="T17" fmla="*/ 56 h 89"/>
                <a:gd name="T18" fmla="*/ 75 w 118"/>
                <a:gd name="T19" fmla="*/ 71 h 89"/>
                <a:gd name="T20" fmla="*/ 62 w 118"/>
                <a:gd name="T21" fmla="*/ 82 h 89"/>
                <a:gd name="T22" fmla="*/ 50 w 118"/>
                <a:gd name="T23" fmla="*/ 88 h 89"/>
                <a:gd name="T24" fmla="*/ 39 w 118"/>
                <a:gd name="T25" fmla="*/ 89 h 89"/>
                <a:gd name="T26" fmla="*/ 29 w 118"/>
                <a:gd name="T27" fmla="*/ 88 h 89"/>
                <a:gd name="T28" fmla="*/ 21 w 118"/>
                <a:gd name="T29" fmla="*/ 85 h 89"/>
                <a:gd name="T30" fmla="*/ 14 w 118"/>
                <a:gd name="T31" fmla="*/ 81 h 89"/>
                <a:gd name="T32" fmla="*/ 8 w 118"/>
                <a:gd name="T33" fmla="*/ 76 h 89"/>
                <a:gd name="T34" fmla="*/ 4 w 118"/>
                <a:gd name="T35" fmla="*/ 73 h 89"/>
                <a:gd name="T36" fmla="*/ 0 w 118"/>
                <a:gd name="T37" fmla="*/ 69 h 89"/>
                <a:gd name="T38" fmla="*/ 0 w 118"/>
                <a:gd name="T39" fmla="*/ 68 h 89"/>
                <a:gd name="T40" fmla="*/ 0 w 118"/>
                <a:gd name="T41" fmla="*/ 48 h 89"/>
                <a:gd name="T42" fmla="*/ 4 w 118"/>
                <a:gd name="T43" fmla="*/ 32 h 89"/>
                <a:gd name="T44" fmla="*/ 10 w 118"/>
                <a:gd name="T45" fmla="*/ 21 h 89"/>
                <a:gd name="T46" fmla="*/ 20 w 118"/>
                <a:gd name="T47" fmla="*/ 11 h 89"/>
                <a:gd name="T48" fmla="*/ 30 w 118"/>
                <a:gd name="T49" fmla="*/ 6 h 89"/>
                <a:gd name="T50" fmla="*/ 43 w 118"/>
                <a:gd name="T51" fmla="*/ 1 h 89"/>
                <a:gd name="T52" fmla="*/ 56 w 118"/>
                <a:gd name="T53" fmla="*/ 0 h 89"/>
                <a:gd name="T54" fmla="*/ 68 w 118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89">
                  <a:moveTo>
                    <a:pt x="68" y="0"/>
                  </a:moveTo>
                  <a:lnTo>
                    <a:pt x="81" y="0"/>
                  </a:lnTo>
                  <a:lnTo>
                    <a:pt x="94" y="2"/>
                  </a:lnTo>
                  <a:lnTo>
                    <a:pt x="103" y="3"/>
                  </a:lnTo>
                  <a:lnTo>
                    <a:pt x="111" y="6"/>
                  </a:lnTo>
                  <a:lnTo>
                    <a:pt x="117" y="7"/>
                  </a:lnTo>
                  <a:lnTo>
                    <a:pt x="118" y="8"/>
                  </a:lnTo>
                  <a:lnTo>
                    <a:pt x="103" y="36"/>
                  </a:lnTo>
                  <a:lnTo>
                    <a:pt x="89" y="56"/>
                  </a:lnTo>
                  <a:lnTo>
                    <a:pt x="75" y="71"/>
                  </a:lnTo>
                  <a:lnTo>
                    <a:pt x="62" y="82"/>
                  </a:lnTo>
                  <a:lnTo>
                    <a:pt x="50" y="88"/>
                  </a:lnTo>
                  <a:lnTo>
                    <a:pt x="39" y="89"/>
                  </a:lnTo>
                  <a:lnTo>
                    <a:pt x="29" y="88"/>
                  </a:lnTo>
                  <a:lnTo>
                    <a:pt x="21" y="85"/>
                  </a:lnTo>
                  <a:lnTo>
                    <a:pt x="14" y="81"/>
                  </a:lnTo>
                  <a:lnTo>
                    <a:pt x="8" y="76"/>
                  </a:lnTo>
                  <a:lnTo>
                    <a:pt x="4" y="73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" y="32"/>
                  </a:lnTo>
                  <a:lnTo>
                    <a:pt x="10" y="21"/>
                  </a:lnTo>
                  <a:lnTo>
                    <a:pt x="20" y="11"/>
                  </a:lnTo>
                  <a:lnTo>
                    <a:pt x="30" y="6"/>
                  </a:lnTo>
                  <a:lnTo>
                    <a:pt x="43" y="1"/>
                  </a:lnTo>
                  <a:lnTo>
                    <a:pt x="56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C7AA8183-E456-4119-99D8-2686FDDC6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63" y="3315493"/>
              <a:ext cx="185738" cy="127000"/>
            </a:xfrm>
            <a:custGeom>
              <a:avLst/>
              <a:gdLst>
                <a:gd name="T0" fmla="*/ 117 w 117"/>
                <a:gd name="T1" fmla="*/ 0 h 80"/>
                <a:gd name="T2" fmla="*/ 102 w 117"/>
                <a:gd name="T3" fmla="*/ 28 h 80"/>
                <a:gd name="T4" fmla="*/ 88 w 117"/>
                <a:gd name="T5" fmla="*/ 47 h 80"/>
                <a:gd name="T6" fmla="*/ 74 w 117"/>
                <a:gd name="T7" fmla="*/ 62 h 80"/>
                <a:gd name="T8" fmla="*/ 63 w 117"/>
                <a:gd name="T9" fmla="*/ 73 h 80"/>
                <a:gd name="T10" fmla="*/ 51 w 117"/>
                <a:gd name="T11" fmla="*/ 79 h 80"/>
                <a:gd name="T12" fmla="*/ 41 w 117"/>
                <a:gd name="T13" fmla="*/ 80 h 80"/>
                <a:gd name="T14" fmla="*/ 31 w 117"/>
                <a:gd name="T15" fmla="*/ 80 h 80"/>
                <a:gd name="T16" fmla="*/ 22 w 117"/>
                <a:gd name="T17" fmla="*/ 76 h 80"/>
                <a:gd name="T18" fmla="*/ 15 w 117"/>
                <a:gd name="T19" fmla="*/ 73 h 80"/>
                <a:gd name="T20" fmla="*/ 9 w 117"/>
                <a:gd name="T21" fmla="*/ 68 h 80"/>
                <a:gd name="T22" fmla="*/ 4 w 117"/>
                <a:gd name="T23" fmla="*/ 64 h 80"/>
                <a:gd name="T24" fmla="*/ 0 w 117"/>
                <a:gd name="T25" fmla="*/ 60 h 80"/>
                <a:gd name="T26" fmla="*/ 117 w 117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80">
                  <a:moveTo>
                    <a:pt x="117" y="0"/>
                  </a:moveTo>
                  <a:lnTo>
                    <a:pt x="102" y="28"/>
                  </a:lnTo>
                  <a:lnTo>
                    <a:pt x="88" y="47"/>
                  </a:lnTo>
                  <a:lnTo>
                    <a:pt x="74" y="62"/>
                  </a:lnTo>
                  <a:lnTo>
                    <a:pt x="63" y="73"/>
                  </a:lnTo>
                  <a:lnTo>
                    <a:pt x="51" y="79"/>
                  </a:lnTo>
                  <a:lnTo>
                    <a:pt x="41" y="80"/>
                  </a:lnTo>
                  <a:lnTo>
                    <a:pt x="31" y="80"/>
                  </a:lnTo>
                  <a:lnTo>
                    <a:pt x="22" y="76"/>
                  </a:lnTo>
                  <a:lnTo>
                    <a:pt x="15" y="73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8" name="Freeform 34">
              <a:extLst>
                <a:ext uri="{FF2B5EF4-FFF2-40B4-BE49-F238E27FC236}">
                  <a16:creationId xmlns:a16="http://schemas.microsoft.com/office/drawing/2014/main" id="{82FDA3DF-2202-6C13-E8FB-EADA92F7B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1713" y="4452143"/>
              <a:ext cx="285750" cy="254000"/>
            </a:xfrm>
            <a:custGeom>
              <a:avLst/>
              <a:gdLst>
                <a:gd name="T0" fmla="*/ 81 w 180"/>
                <a:gd name="T1" fmla="*/ 0 h 160"/>
                <a:gd name="T2" fmla="*/ 98 w 180"/>
                <a:gd name="T3" fmla="*/ 4 h 160"/>
                <a:gd name="T4" fmla="*/ 115 w 180"/>
                <a:gd name="T5" fmla="*/ 11 h 160"/>
                <a:gd name="T6" fmla="*/ 127 w 180"/>
                <a:gd name="T7" fmla="*/ 23 h 160"/>
                <a:gd name="T8" fmla="*/ 139 w 180"/>
                <a:gd name="T9" fmla="*/ 35 h 160"/>
                <a:gd name="T10" fmla="*/ 149 w 180"/>
                <a:gd name="T11" fmla="*/ 50 h 160"/>
                <a:gd name="T12" fmla="*/ 157 w 180"/>
                <a:gd name="T13" fmla="*/ 66 h 160"/>
                <a:gd name="T14" fmla="*/ 163 w 180"/>
                <a:gd name="T15" fmla="*/ 83 h 160"/>
                <a:gd name="T16" fmla="*/ 169 w 180"/>
                <a:gd name="T17" fmla="*/ 100 h 160"/>
                <a:gd name="T18" fmla="*/ 172 w 180"/>
                <a:gd name="T19" fmla="*/ 115 h 160"/>
                <a:gd name="T20" fmla="*/ 176 w 180"/>
                <a:gd name="T21" fmla="*/ 130 h 160"/>
                <a:gd name="T22" fmla="*/ 178 w 180"/>
                <a:gd name="T23" fmla="*/ 142 h 160"/>
                <a:gd name="T24" fmla="*/ 179 w 180"/>
                <a:gd name="T25" fmla="*/ 151 h 160"/>
                <a:gd name="T26" fmla="*/ 179 w 180"/>
                <a:gd name="T27" fmla="*/ 158 h 160"/>
                <a:gd name="T28" fmla="*/ 180 w 180"/>
                <a:gd name="T29" fmla="*/ 160 h 160"/>
                <a:gd name="T30" fmla="*/ 141 w 180"/>
                <a:gd name="T31" fmla="*/ 157 h 160"/>
                <a:gd name="T32" fmla="*/ 108 w 180"/>
                <a:gd name="T33" fmla="*/ 151 h 160"/>
                <a:gd name="T34" fmla="*/ 81 w 180"/>
                <a:gd name="T35" fmla="*/ 144 h 160"/>
                <a:gd name="T36" fmla="*/ 58 w 180"/>
                <a:gd name="T37" fmla="*/ 136 h 160"/>
                <a:gd name="T38" fmla="*/ 40 w 180"/>
                <a:gd name="T39" fmla="*/ 125 h 160"/>
                <a:gd name="T40" fmla="*/ 26 w 180"/>
                <a:gd name="T41" fmla="*/ 115 h 160"/>
                <a:gd name="T42" fmla="*/ 15 w 180"/>
                <a:gd name="T43" fmla="*/ 105 h 160"/>
                <a:gd name="T44" fmla="*/ 7 w 180"/>
                <a:gd name="T45" fmla="*/ 93 h 160"/>
                <a:gd name="T46" fmla="*/ 3 w 180"/>
                <a:gd name="T47" fmla="*/ 82 h 160"/>
                <a:gd name="T48" fmla="*/ 0 w 180"/>
                <a:gd name="T49" fmla="*/ 71 h 160"/>
                <a:gd name="T50" fmla="*/ 0 w 180"/>
                <a:gd name="T51" fmla="*/ 60 h 160"/>
                <a:gd name="T52" fmla="*/ 1 w 180"/>
                <a:gd name="T53" fmla="*/ 49 h 160"/>
                <a:gd name="T54" fmla="*/ 3 w 180"/>
                <a:gd name="T55" fmla="*/ 40 h 160"/>
                <a:gd name="T56" fmla="*/ 6 w 180"/>
                <a:gd name="T57" fmla="*/ 32 h 160"/>
                <a:gd name="T58" fmla="*/ 8 w 180"/>
                <a:gd name="T59" fmla="*/ 25 h 160"/>
                <a:gd name="T60" fmla="*/ 11 w 180"/>
                <a:gd name="T61" fmla="*/ 20 h 160"/>
                <a:gd name="T62" fmla="*/ 13 w 180"/>
                <a:gd name="T63" fmla="*/ 17 h 160"/>
                <a:gd name="T64" fmla="*/ 13 w 180"/>
                <a:gd name="T65" fmla="*/ 16 h 160"/>
                <a:gd name="T66" fmla="*/ 38 w 180"/>
                <a:gd name="T67" fmla="*/ 5 h 160"/>
                <a:gd name="T68" fmla="*/ 61 w 180"/>
                <a:gd name="T69" fmla="*/ 0 h 160"/>
                <a:gd name="T70" fmla="*/ 81 w 180"/>
                <a:gd name="T7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160">
                  <a:moveTo>
                    <a:pt x="81" y="0"/>
                  </a:moveTo>
                  <a:lnTo>
                    <a:pt x="98" y="4"/>
                  </a:lnTo>
                  <a:lnTo>
                    <a:pt x="115" y="11"/>
                  </a:lnTo>
                  <a:lnTo>
                    <a:pt x="127" y="23"/>
                  </a:lnTo>
                  <a:lnTo>
                    <a:pt x="139" y="35"/>
                  </a:lnTo>
                  <a:lnTo>
                    <a:pt x="149" y="50"/>
                  </a:lnTo>
                  <a:lnTo>
                    <a:pt x="157" y="66"/>
                  </a:lnTo>
                  <a:lnTo>
                    <a:pt x="163" y="83"/>
                  </a:lnTo>
                  <a:lnTo>
                    <a:pt x="169" y="100"/>
                  </a:lnTo>
                  <a:lnTo>
                    <a:pt x="172" y="115"/>
                  </a:lnTo>
                  <a:lnTo>
                    <a:pt x="176" y="130"/>
                  </a:lnTo>
                  <a:lnTo>
                    <a:pt x="178" y="142"/>
                  </a:lnTo>
                  <a:lnTo>
                    <a:pt x="179" y="151"/>
                  </a:lnTo>
                  <a:lnTo>
                    <a:pt x="179" y="158"/>
                  </a:lnTo>
                  <a:lnTo>
                    <a:pt x="180" y="160"/>
                  </a:lnTo>
                  <a:lnTo>
                    <a:pt x="141" y="157"/>
                  </a:lnTo>
                  <a:lnTo>
                    <a:pt x="108" y="151"/>
                  </a:lnTo>
                  <a:lnTo>
                    <a:pt x="81" y="144"/>
                  </a:lnTo>
                  <a:lnTo>
                    <a:pt x="58" y="136"/>
                  </a:lnTo>
                  <a:lnTo>
                    <a:pt x="40" y="125"/>
                  </a:lnTo>
                  <a:lnTo>
                    <a:pt x="26" y="115"/>
                  </a:lnTo>
                  <a:lnTo>
                    <a:pt x="15" y="105"/>
                  </a:lnTo>
                  <a:lnTo>
                    <a:pt x="7" y="93"/>
                  </a:lnTo>
                  <a:lnTo>
                    <a:pt x="3" y="82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1" y="49"/>
                  </a:lnTo>
                  <a:lnTo>
                    <a:pt x="3" y="40"/>
                  </a:lnTo>
                  <a:lnTo>
                    <a:pt x="6" y="32"/>
                  </a:lnTo>
                  <a:lnTo>
                    <a:pt x="8" y="25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38" y="5"/>
                  </a:lnTo>
                  <a:lnTo>
                    <a:pt x="61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19" name="Freeform 35">
              <a:extLst>
                <a:ext uri="{FF2B5EF4-FFF2-40B4-BE49-F238E27FC236}">
                  <a16:creationId xmlns:a16="http://schemas.microsoft.com/office/drawing/2014/main" id="{16BD0EA5-E6D1-BEDF-A0C6-E19E88722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1" y="4482306"/>
              <a:ext cx="279400" cy="222250"/>
            </a:xfrm>
            <a:custGeom>
              <a:avLst/>
              <a:gdLst>
                <a:gd name="T0" fmla="*/ 11 w 176"/>
                <a:gd name="T1" fmla="*/ 0 h 140"/>
                <a:gd name="T2" fmla="*/ 176 w 176"/>
                <a:gd name="T3" fmla="*/ 140 h 140"/>
                <a:gd name="T4" fmla="*/ 137 w 176"/>
                <a:gd name="T5" fmla="*/ 136 h 140"/>
                <a:gd name="T6" fmla="*/ 104 w 176"/>
                <a:gd name="T7" fmla="*/ 131 h 140"/>
                <a:gd name="T8" fmla="*/ 77 w 176"/>
                <a:gd name="T9" fmla="*/ 124 h 140"/>
                <a:gd name="T10" fmla="*/ 54 w 176"/>
                <a:gd name="T11" fmla="*/ 116 h 140"/>
                <a:gd name="T12" fmla="*/ 36 w 176"/>
                <a:gd name="T13" fmla="*/ 106 h 140"/>
                <a:gd name="T14" fmla="*/ 22 w 176"/>
                <a:gd name="T15" fmla="*/ 96 h 140"/>
                <a:gd name="T16" fmla="*/ 13 w 176"/>
                <a:gd name="T17" fmla="*/ 86 h 140"/>
                <a:gd name="T18" fmla="*/ 6 w 176"/>
                <a:gd name="T19" fmla="*/ 74 h 140"/>
                <a:gd name="T20" fmla="*/ 2 w 176"/>
                <a:gd name="T21" fmla="*/ 64 h 140"/>
                <a:gd name="T22" fmla="*/ 0 w 176"/>
                <a:gd name="T23" fmla="*/ 52 h 140"/>
                <a:gd name="T24" fmla="*/ 0 w 176"/>
                <a:gd name="T25" fmla="*/ 42 h 140"/>
                <a:gd name="T26" fmla="*/ 2 w 176"/>
                <a:gd name="T27" fmla="*/ 31 h 140"/>
                <a:gd name="T28" fmla="*/ 4 w 176"/>
                <a:gd name="T29" fmla="*/ 22 h 140"/>
                <a:gd name="T30" fmla="*/ 6 w 176"/>
                <a:gd name="T31" fmla="*/ 13 h 140"/>
                <a:gd name="T32" fmla="*/ 9 w 176"/>
                <a:gd name="T33" fmla="*/ 6 h 140"/>
                <a:gd name="T34" fmla="*/ 11 w 176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140">
                  <a:moveTo>
                    <a:pt x="11" y="0"/>
                  </a:moveTo>
                  <a:lnTo>
                    <a:pt x="176" y="140"/>
                  </a:lnTo>
                  <a:lnTo>
                    <a:pt x="137" y="136"/>
                  </a:lnTo>
                  <a:lnTo>
                    <a:pt x="104" y="131"/>
                  </a:lnTo>
                  <a:lnTo>
                    <a:pt x="77" y="124"/>
                  </a:lnTo>
                  <a:lnTo>
                    <a:pt x="54" y="116"/>
                  </a:lnTo>
                  <a:lnTo>
                    <a:pt x="36" y="106"/>
                  </a:lnTo>
                  <a:lnTo>
                    <a:pt x="22" y="96"/>
                  </a:lnTo>
                  <a:lnTo>
                    <a:pt x="13" y="86"/>
                  </a:lnTo>
                  <a:lnTo>
                    <a:pt x="6" y="74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1"/>
                  </a:lnTo>
                  <a:lnTo>
                    <a:pt x="4" y="22"/>
                  </a:lnTo>
                  <a:lnTo>
                    <a:pt x="6" y="13"/>
                  </a:lnTo>
                  <a:lnTo>
                    <a:pt x="9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0" name="Freeform 36">
              <a:extLst>
                <a:ext uri="{FF2B5EF4-FFF2-40B4-BE49-F238E27FC236}">
                  <a16:creationId xmlns:a16="http://schemas.microsoft.com/office/drawing/2014/main" id="{699C2825-E36F-8DB2-E5DD-1154D9A9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6" y="4245768"/>
              <a:ext cx="438150" cy="219075"/>
            </a:xfrm>
            <a:custGeom>
              <a:avLst/>
              <a:gdLst>
                <a:gd name="T0" fmla="*/ 112 w 276"/>
                <a:gd name="T1" fmla="*/ 0 h 138"/>
                <a:gd name="T2" fmla="*/ 133 w 276"/>
                <a:gd name="T3" fmla="*/ 3 h 138"/>
                <a:gd name="T4" fmla="*/ 155 w 276"/>
                <a:gd name="T5" fmla="*/ 6 h 138"/>
                <a:gd name="T6" fmla="*/ 176 w 276"/>
                <a:gd name="T7" fmla="*/ 11 h 138"/>
                <a:gd name="T8" fmla="*/ 196 w 276"/>
                <a:gd name="T9" fmla="*/ 18 h 138"/>
                <a:gd name="T10" fmla="*/ 215 w 276"/>
                <a:gd name="T11" fmla="*/ 25 h 138"/>
                <a:gd name="T12" fmla="*/ 231 w 276"/>
                <a:gd name="T13" fmla="*/ 31 h 138"/>
                <a:gd name="T14" fmla="*/ 246 w 276"/>
                <a:gd name="T15" fmla="*/ 38 h 138"/>
                <a:gd name="T16" fmla="*/ 259 w 276"/>
                <a:gd name="T17" fmla="*/ 44 h 138"/>
                <a:gd name="T18" fmla="*/ 268 w 276"/>
                <a:gd name="T19" fmla="*/ 49 h 138"/>
                <a:gd name="T20" fmla="*/ 274 w 276"/>
                <a:gd name="T21" fmla="*/ 52 h 138"/>
                <a:gd name="T22" fmla="*/ 276 w 276"/>
                <a:gd name="T23" fmla="*/ 53 h 138"/>
                <a:gd name="T24" fmla="*/ 245 w 276"/>
                <a:gd name="T25" fmla="*/ 81 h 138"/>
                <a:gd name="T26" fmla="*/ 216 w 276"/>
                <a:gd name="T27" fmla="*/ 102 h 138"/>
                <a:gd name="T28" fmla="*/ 189 w 276"/>
                <a:gd name="T29" fmla="*/ 118 h 138"/>
                <a:gd name="T30" fmla="*/ 162 w 276"/>
                <a:gd name="T31" fmla="*/ 128 h 138"/>
                <a:gd name="T32" fmla="*/ 139 w 276"/>
                <a:gd name="T33" fmla="*/ 135 h 138"/>
                <a:gd name="T34" fmla="*/ 117 w 276"/>
                <a:gd name="T35" fmla="*/ 138 h 138"/>
                <a:gd name="T36" fmla="*/ 96 w 276"/>
                <a:gd name="T37" fmla="*/ 138 h 138"/>
                <a:gd name="T38" fmla="*/ 79 w 276"/>
                <a:gd name="T39" fmla="*/ 134 h 138"/>
                <a:gd name="T40" fmla="*/ 62 w 276"/>
                <a:gd name="T41" fmla="*/ 130 h 138"/>
                <a:gd name="T42" fmla="*/ 48 w 276"/>
                <a:gd name="T43" fmla="*/ 123 h 138"/>
                <a:gd name="T44" fmla="*/ 35 w 276"/>
                <a:gd name="T45" fmla="*/ 115 h 138"/>
                <a:gd name="T46" fmla="*/ 25 w 276"/>
                <a:gd name="T47" fmla="*/ 106 h 138"/>
                <a:gd name="T48" fmla="*/ 15 w 276"/>
                <a:gd name="T49" fmla="*/ 98 h 138"/>
                <a:gd name="T50" fmla="*/ 8 w 276"/>
                <a:gd name="T51" fmla="*/ 91 h 138"/>
                <a:gd name="T52" fmla="*/ 4 w 276"/>
                <a:gd name="T53" fmla="*/ 86 h 138"/>
                <a:gd name="T54" fmla="*/ 0 w 276"/>
                <a:gd name="T55" fmla="*/ 82 h 138"/>
                <a:gd name="T56" fmla="*/ 0 w 276"/>
                <a:gd name="T57" fmla="*/ 81 h 138"/>
                <a:gd name="T58" fmla="*/ 8 w 276"/>
                <a:gd name="T59" fmla="*/ 56 h 138"/>
                <a:gd name="T60" fmla="*/ 21 w 276"/>
                <a:gd name="T61" fmla="*/ 37 h 138"/>
                <a:gd name="T62" fmla="*/ 36 w 276"/>
                <a:gd name="T63" fmla="*/ 22 h 138"/>
                <a:gd name="T64" fmla="*/ 52 w 276"/>
                <a:gd name="T65" fmla="*/ 12 h 138"/>
                <a:gd name="T66" fmla="*/ 72 w 276"/>
                <a:gd name="T67" fmla="*/ 5 h 138"/>
                <a:gd name="T68" fmla="*/ 92 w 276"/>
                <a:gd name="T69" fmla="*/ 1 h 138"/>
                <a:gd name="T70" fmla="*/ 112 w 276"/>
                <a:gd name="T7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138">
                  <a:moveTo>
                    <a:pt x="112" y="0"/>
                  </a:moveTo>
                  <a:lnTo>
                    <a:pt x="133" y="3"/>
                  </a:lnTo>
                  <a:lnTo>
                    <a:pt x="155" y="6"/>
                  </a:lnTo>
                  <a:lnTo>
                    <a:pt x="176" y="11"/>
                  </a:lnTo>
                  <a:lnTo>
                    <a:pt x="196" y="18"/>
                  </a:lnTo>
                  <a:lnTo>
                    <a:pt x="215" y="25"/>
                  </a:lnTo>
                  <a:lnTo>
                    <a:pt x="231" y="31"/>
                  </a:lnTo>
                  <a:lnTo>
                    <a:pt x="246" y="38"/>
                  </a:lnTo>
                  <a:lnTo>
                    <a:pt x="259" y="44"/>
                  </a:lnTo>
                  <a:lnTo>
                    <a:pt x="268" y="49"/>
                  </a:lnTo>
                  <a:lnTo>
                    <a:pt x="274" y="52"/>
                  </a:lnTo>
                  <a:lnTo>
                    <a:pt x="276" y="53"/>
                  </a:lnTo>
                  <a:lnTo>
                    <a:pt x="245" y="81"/>
                  </a:lnTo>
                  <a:lnTo>
                    <a:pt x="216" y="102"/>
                  </a:lnTo>
                  <a:lnTo>
                    <a:pt x="189" y="118"/>
                  </a:lnTo>
                  <a:lnTo>
                    <a:pt x="162" y="128"/>
                  </a:lnTo>
                  <a:lnTo>
                    <a:pt x="139" y="135"/>
                  </a:lnTo>
                  <a:lnTo>
                    <a:pt x="117" y="138"/>
                  </a:lnTo>
                  <a:lnTo>
                    <a:pt x="96" y="138"/>
                  </a:lnTo>
                  <a:lnTo>
                    <a:pt x="79" y="134"/>
                  </a:lnTo>
                  <a:lnTo>
                    <a:pt x="62" y="130"/>
                  </a:lnTo>
                  <a:lnTo>
                    <a:pt x="48" y="123"/>
                  </a:lnTo>
                  <a:lnTo>
                    <a:pt x="35" y="115"/>
                  </a:lnTo>
                  <a:lnTo>
                    <a:pt x="25" y="106"/>
                  </a:lnTo>
                  <a:lnTo>
                    <a:pt x="15" y="98"/>
                  </a:lnTo>
                  <a:lnTo>
                    <a:pt x="8" y="91"/>
                  </a:lnTo>
                  <a:lnTo>
                    <a:pt x="4" y="86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8" y="56"/>
                  </a:lnTo>
                  <a:lnTo>
                    <a:pt x="21" y="37"/>
                  </a:lnTo>
                  <a:lnTo>
                    <a:pt x="36" y="22"/>
                  </a:lnTo>
                  <a:lnTo>
                    <a:pt x="52" y="12"/>
                  </a:lnTo>
                  <a:lnTo>
                    <a:pt x="72" y="5"/>
                  </a:lnTo>
                  <a:lnTo>
                    <a:pt x="92" y="1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1" name="Freeform 37">
              <a:extLst>
                <a:ext uri="{FF2B5EF4-FFF2-40B4-BE49-F238E27FC236}">
                  <a16:creationId xmlns:a16="http://schemas.microsoft.com/office/drawing/2014/main" id="{2F71B5E3-4BC6-73AB-0E08-62E6946B8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9201" y="4334668"/>
              <a:ext cx="431800" cy="131763"/>
            </a:xfrm>
            <a:custGeom>
              <a:avLst/>
              <a:gdLst>
                <a:gd name="T0" fmla="*/ 272 w 272"/>
                <a:gd name="T1" fmla="*/ 0 h 83"/>
                <a:gd name="T2" fmla="*/ 240 w 272"/>
                <a:gd name="T3" fmla="*/ 27 h 83"/>
                <a:gd name="T4" fmla="*/ 210 w 272"/>
                <a:gd name="T5" fmla="*/ 48 h 83"/>
                <a:gd name="T6" fmla="*/ 182 w 272"/>
                <a:gd name="T7" fmla="*/ 64 h 83"/>
                <a:gd name="T8" fmla="*/ 155 w 272"/>
                <a:gd name="T9" fmla="*/ 75 h 83"/>
                <a:gd name="T10" fmla="*/ 131 w 272"/>
                <a:gd name="T11" fmla="*/ 80 h 83"/>
                <a:gd name="T12" fmla="*/ 109 w 272"/>
                <a:gd name="T13" fmla="*/ 83 h 83"/>
                <a:gd name="T14" fmla="*/ 88 w 272"/>
                <a:gd name="T15" fmla="*/ 83 h 83"/>
                <a:gd name="T16" fmla="*/ 70 w 272"/>
                <a:gd name="T17" fmla="*/ 78 h 83"/>
                <a:gd name="T18" fmla="*/ 54 w 272"/>
                <a:gd name="T19" fmla="*/ 72 h 83"/>
                <a:gd name="T20" fmla="*/ 40 w 272"/>
                <a:gd name="T21" fmla="*/ 65 h 83"/>
                <a:gd name="T22" fmla="*/ 27 w 272"/>
                <a:gd name="T23" fmla="*/ 57 h 83"/>
                <a:gd name="T24" fmla="*/ 17 w 272"/>
                <a:gd name="T25" fmla="*/ 49 h 83"/>
                <a:gd name="T26" fmla="*/ 10 w 272"/>
                <a:gd name="T27" fmla="*/ 41 h 83"/>
                <a:gd name="T28" fmla="*/ 3 w 272"/>
                <a:gd name="T29" fmla="*/ 34 h 83"/>
                <a:gd name="T30" fmla="*/ 0 w 272"/>
                <a:gd name="T31" fmla="*/ 29 h 83"/>
                <a:gd name="T32" fmla="*/ 272 w 272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83">
                  <a:moveTo>
                    <a:pt x="272" y="0"/>
                  </a:moveTo>
                  <a:lnTo>
                    <a:pt x="240" y="27"/>
                  </a:lnTo>
                  <a:lnTo>
                    <a:pt x="210" y="48"/>
                  </a:lnTo>
                  <a:lnTo>
                    <a:pt x="182" y="64"/>
                  </a:lnTo>
                  <a:lnTo>
                    <a:pt x="155" y="75"/>
                  </a:lnTo>
                  <a:lnTo>
                    <a:pt x="131" y="80"/>
                  </a:lnTo>
                  <a:lnTo>
                    <a:pt x="109" y="83"/>
                  </a:lnTo>
                  <a:lnTo>
                    <a:pt x="88" y="83"/>
                  </a:lnTo>
                  <a:lnTo>
                    <a:pt x="70" y="78"/>
                  </a:lnTo>
                  <a:lnTo>
                    <a:pt x="54" y="72"/>
                  </a:lnTo>
                  <a:lnTo>
                    <a:pt x="40" y="65"/>
                  </a:lnTo>
                  <a:lnTo>
                    <a:pt x="27" y="57"/>
                  </a:lnTo>
                  <a:lnTo>
                    <a:pt x="17" y="49"/>
                  </a:lnTo>
                  <a:lnTo>
                    <a:pt x="10" y="41"/>
                  </a:lnTo>
                  <a:lnTo>
                    <a:pt x="3" y="34"/>
                  </a:lnTo>
                  <a:lnTo>
                    <a:pt x="0" y="29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2" name="Freeform 38">
              <a:extLst>
                <a:ext uri="{FF2B5EF4-FFF2-40B4-BE49-F238E27FC236}">
                  <a16:creationId xmlns:a16="http://schemas.microsoft.com/office/drawing/2014/main" id="{00CBCBE2-0B2A-7C63-9280-20C15B318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7901" y="4167981"/>
              <a:ext cx="184150" cy="206375"/>
            </a:xfrm>
            <a:custGeom>
              <a:avLst/>
              <a:gdLst>
                <a:gd name="T0" fmla="*/ 63 w 116"/>
                <a:gd name="T1" fmla="*/ 0 h 130"/>
                <a:gd name="T2" fmla="*/ 85 w 116"/>
                <a:gd name="T3" fmla="*/ 20 h 130"/>
                <a:gd name="T4" fmla="*/ 100 w 116"/>
                <a:gd name="T5" fmla="*/ 38 h 130"/>
                <a:gd name="T6" fmla="*/ 109 w 116"/>
                <a:gd name="T7" fmla="*/ 54 h 130"/>
                <a:gd name="T8" fmla="*/ 115 w 116"/>
                <a:gd name="T9" fmla="*/ 68 h 130"/>
                <a:gd name="T10" fmla="*/ 116 w 116"/>
                <a:gd name="T11" fmla="*/ 79 h 130"/>
                <a:gd name="T12" fmla="*/ 115 w 116"/>
                <a:gd name="T13" fmla="*/ 91 h 130"/>
                <a:gd name="T14" fmla="*/ 110 w 116"/>
                <a:gd name="T15" fmla="*/ 99 h 130"/>
                <a:gd name="T16" fmla="*/ 103 w 116"/>
                <a:gd name="T17" fmla="*/ 107 h 130"/>
                <a:gd name="T18" fmla="*/ 94 w 116"/>
                <a:gd name="T19" fmla="*/ 113 h 130"/>
                <a:gd name="T20" fmla="*/ 85 w 116"/>
                <a:gd name="T21" fmla="*/ 119 h 130"/>
                <a:gd name="T22" fmla="*/ 75 w 116"/>
                <a:gd name="T23" fmla="*/ 122 h 130"/>
                <a:gd name="T24" fmla="*/ 66 w 116"/>
                <a:gd name="T25" fmla="*/ 125 h 130"/>
                <a:gd name="T26" fmla="*/ 58 w 116"/>
                <a:gd name="T27" fmla="*/ 128 h 130"/>
                <a:gd name="T28" fmla="*/ 52 w 116"/>
                <a:gd name="T29" fmla="*/ 129 h 130"/>
                <a:gd name="T30" fmla="*/ 48 w 116"/>
                <a:gd name="T31" fmla="*/ 130 h 130"/>
                <a:gd name="T32" fmla="*/ 45 w 116"/>
                <a:gd name="T33" fmla="*/ 130 h 130"/>
                <a:gd name="T34" fmla="*/ 27 w 116"/>
                <a:gd name="T35" fmla="*/ 124 h 130"/>
                <a:gd name="T36" fmla="*/ 13 w 116"/>
                <a:gd name="T37" fmla="*/ 117 h 130"/>
                <a:gd name="T38" fmla="*/ 4 w 116"/>
                <a:gd name="T39" fmla="*/ 108 h 130"/>
                <a:gd name="T40" fmla="*/ 0 w 116"/>
                <a:gd name="T41" fmla="*/ 99 h 130"/>
                <a:gd name="T42" fmla="*/ 0 w 116"/>
                <a:gd name="T43" fmla="*/ 87 h 130"/>
                <a:gd name="T44" fmla="*/ 3 w 116"/>
                <a:gd name="T45" fmla="*/ 76 h 130"/>
                <a:gd name="T46" fmla="*/ 8 w 116"/>
                <a:gd name="T47" fmla="*/ 63 h 130"/>
                <a:gd name="T48" fmla="*/ 16 w 116"/>
                <a:gd name="T49" fmla="*/ 52 h 130"/>
                <a:gd name="T50" fmla="*/ 25 w 116"/>
                <a:gd name="T51" fmla="*/ 40 h 130"/>
                <a:gd name="T52" fmla="*/ 34 w 116"/>
                <a:gd name="T53" fmla="*/ 30 h 130"/>
                <a:gd name="T54" fmla="*/ 43 w 116"/>
                <a:gd name="T55" fmla="*/ 19 h 130"/>
                <a:gd name="T56" fmla="*/ 51 w 116"/>
                <a:gd name="T57" fmla="*/ 11 h 130"/>
                <a:gd name="T58" fmla="*/ 57 w 116"/>
                <a:gd name="T59" fmla="*/ 5 h 130"/>
                <a:gd name="T60" fmla="*/ 61 w 116"/>
                <a:gd name="T61" fmla="*/ 2 h 130"/>
                <a:gd name="T62" fmla="*/ 63 w 116"/>
                <a:gd name="T6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0">
                  <a:moveTo>
                    <a:pt x="63" y="0"/>
                  </a:moveTo>
                  <a:lnTo>
                    <a:pt x="85" y="20"/>
                  </a:lnTo>
                  <a:lnTo>
                    <a:pt x="100" y="38"/>
                  </a:lnTo>
                  <a:lnTo>
                    <a:pt x="109" y="54"/>
                  </a:lnTo>
                  <a:lnTo>
                    <a:pt x="115" y="68"/>
                  </a:lnTo>
                  <a:lnTo>
                    <a:pt x="116" y="79"/>
                  </a:lnTo>
                  <a:lnTo>
                    <a:pt x="115" y="91"/>
                  </a:lnTo>
                  <a:lnTo>
                    <a:pt x="110" y="99"/>
                  </a:lnTo>
                  <a:lnTo>
                    <a:pt x="103" y="107"/>
                  </a:lnTo>
                  <a:lnTo>
                    <a:pt x="94" y="113"/>
                  </a:lnTo>
                  <a:lnTo>
                    <a:pt x="85" y="119"/>
                  </a:lnTo>
                  <a:lnTo>
                    <a:pt x="75" y="122"/>
                  </a:lnTo>
                  <a:lnTo>
                    <a:pt x="66" y="125"/>
                  </a:lnTo>
                  <a:lnTo>
                    <a:pt x="58" y="128"/>
                  </a:lnTo>
                  <a:lnTo>
                    <a:pt x="52" y="129"/>
                  </a:lnTo>
                  <a:lnTo>
                    <a:pt x="48" y="130"/>
                  </a:lnTo>
                  <a:lnTo>
                    <a:pt x="45" y="130"/>
                  </a:lnTo>
                  <a:lnTo>
                    <a:pt x="27" y="124"/>
                  </a:lnTo>
                  <a:lnTo>
                    <a:pt x="13" y="117"/>
                  </a:lnTo>
                  <a:lnTo>
                    <a:pt x="4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3" y="76"/>
                  </a:lnTo>
                  <a:lnTo>
                    <a:pt x="8" y="63"/>
                  </a:lnTo>
                  <a:lnTo>
                    <a:pt x="16" y="52"/>
                  </a:lnTo>
                  <a:lnTo>
                    <a:pt x="25" y="40"/>
                  </a:lnTo>
                  <a:lnTo>
                    <a:pt x="34" y="30"/>
                  </a:lnTo>
                  <a:lnTo>
                    <a:pt x="43" y="19"/>
                  </a:lnTo>
                  <a:lnTo>
                    <a:pt x="51" y="11"/>
                  </a:lnTo>
                  <a:lnTo>
                    <a:pt x="57" y="5"/>
                  </a:lnTo>
                  <a:lnTo>
                    <a:pt x="61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3" name="Freeform 39">
              <a:extLst>
                <a:ext uri="{FF2B5EF4-FFF2-40B4-BE49-F238E27FC236}">
                  <a16:creationId xmlns:a16="http://schemas.microsoft.com/office/drawing/2014/main" id="{D0D58903-6CAD-5AC5-1D7E-FD964699C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01" y="4171156"/>
              <a:ext cx="106363" cy="200025"/>
            </a:xfrm>
            <a:custGeom>
              <a:avLst/>
              <a:gdLst>
                <a:gd name="T0" fmla="*/ 17 w 67"/>
                <a:gd name="T1" fmla="*/ 0 h 126"/>
                <a:gd name="T2" fmla="*/ 37 w 67"/>
                <a:gd name="T3" fmla="*/ 18 h 126"/>
                <a:gd name="T4" fmla="*/ 52 w 67"/>
                <a:gd name="T5" fmla="*/ 36 h 126"/>
                <a:gd name="T6" fmla="*/ 61 w 67"/>
                <a:gd name="T7" fmla="*/ 51 h 126"/>
                <a:gd name="T8" fmla="*/ 65 w 67"/>
                <a:gd name="T9" fmla="*/ 63 h 126"/>
                <a:gd name="T10" fmla="*/ 67 w 67"/>
                <a:gd name="T11" fmla="*/ 75 h 126"/>
                <a:gd name="T12" fmla="*/ 64 w 67"/>
                <a:gd name="T13" fmla="*/ 85 h 126"/>
                <a:gd name="T14" fmla="*/ 60 w 67"/>
                <a:gd name="T15" fmla="*/ 93 h 126"/>
                <a:gd name="T16" fmla="*/ 54 w 67"/>
                <a:gd name="T17" fmla="*/ 100 h 126"/>
                <a:gd name="T18" fmla="*/ 46 w 67"/>
                <a:gd name="T19" fmla="*/ 106 h 126"/>
                <a:gd name="T20" fmla="*/ 37 w 67"/>
                <a:gd name="T21" fmla="*/ 111 h 126"/>
                <a:gd name="T22" fmla="*/ 27 w 67"/>
                <a:gd name="T23" fmla="*/ 115 h 126"/>
                <a:gd name="T24" fmla="*/ 18 w 67"/>
                <a:gd name="T25" fmla="*/ 119 h 126"/>
                <a:gd name="T26" fmla="*/ 11 w 67"/>
                <a:gd name="T27" fmla="*/ 121 h 126"/>
                <a:gd name="T28" fmla="*/ 4 w 67"/>
                <a:gd name="T29" fmla="*/ 125 h 126"/>
                <a:gd name="T30" fmla="*/ 0 w 67"/>
                <a:gd name="T31" fmla="*/ 126 h 126"/>
                <a:gd name="T32" fmla="*/ 17 w 67"/>
                <a:gd name="T3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26">
                  <a:moveTo>
                    <a:pt x="17" y="0"/>
                  </a:moveTo>
                  <a:lnTo>
                    <a:pt x="37" y="18"/>
                  </a:lnTo>
                  <a:lnTo>
                    <a:pt x="52" y="36"/>
                  </a:lnTo>
                  <a:lnTo>
                    <a:pt x="61" y="51"/>
                  </a:lnTo>
                  <a:lnTo>
                    <a:pt x="65" y="63"/>
                  </a:lnTo>
                  <a:lnTo>
                    <a:pt x="67" y="75"/>
                  </a:lnTo>
                  <a:lnTo>
                    <a:pt x="64" y="85"/>
                  </a:lnTo>
                  <a:lnTo>
                    <a:pt x="60" y="93"/>
                  </a:lnTo>
                  <a:lnTo>
                    <a:pt x="54" y="100"/>
                  </a:lnTo>
                  <a:lnTo>
                    <a:pt x="46" y="106"/>
                  </a:lnTo>
                  <a:lnTo>
                    <a:pt x="37" y="111"/>
                  </a:lnTo>
                  <a:lnTo>
                    <a:pt x="27" y="115"/>
                  </a:lnTo>
                  <a:lnTo>
                    <a:pt x="18" y="119"/>
                  </a:lnTo>
                  <a:lnTo>
                    <a:pt x="11" y="121"/>
                  </a:lnTo>
                  <a:lnTo>
                    <a:pt x="4" y="125"/>
                  </a:lnTo>
                  <a:lnTo>
                    <a:pt x="0" y="12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4" name="Freeform 40">
              <a:extLst>
                <a:ext uri="{FF2B5EF4-FFF2-40B4-BE49-F238E27FC236}">
                  <a16:creationId xmlns:a16="http://schemas.microsoft.com/office/drawing/2014/main" id="{BF067E7E-66DE-A205-E2B0-18023DD29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6" y="3399631"/>
              <a:ext cx="285750" cy="227013"/>
            </a:xfrm>
            <a:custGeom>
              <a:avLst/>
              <a:gdLst>
                <a:gd name="T0" fmla="*/ 0 w 180"/>
                <a:gd name="T1" fmla="*/ 0 h 143"/>
                <a:gd name="T2" fmla="*/ 43 w 180"/>
                <a:gd name="T3" fmla="*/ 11 h 143"/>
                <a:gd name="T4" fmla="*/ 79 w 180"/>
                <a:gd name="T5" fmla="*/ 21 h 143"/>
                <a:gd name="T6" fmla="*/ 106 w 180"/>
                <a:gd name="T7" fmla="*/ 33 h 143"/>
                <a:gd name="T8" fmla="*/ 129 w 180"/>
                <a:gd name="T9" fmla="*/ 44 h 143"/>
                <a:gd name="T10" fmla="*/ 148 w 180"/>
                <a:gd name="T11" fmla="*/ 56 h 143"/>
                <a:gd name="T12" fmla="*/ 160 w 180"/>
                <a:gd name="T13" fmla="*/ 68 h 143"/>
                <a:gd name="T14" fmla="*/ 170 w 180"/>
                <a:gd name="T15" fmla="*/ 80 h 143"/>
                <a:gd name="T16" fmla="*/ 176 w 180"/>
                <a:gd name="T17" fmla="*/ 90 h 143"/>
                <a:gd name="T18" fmla="*/ 179 w 180"/>
                <a:gd name="T19" fmla="*/ 101 h 143"/>
                <a:gd name="T20" fmla="*/ 180 w 180"/>
                <a:gd name="T21" fmla="*/ 110 h 143"/>
                <a:gd name="T22" fmla="*/ 179 w 180"/>
                <a:gd name="T23" fmla="*/ 118 h 143"/>
                <a:gd name="T24" fmla="*/ 178 w 180"/>
                <a:gd name="T25" fmla="*/ 125 h 143"/>
                <a:gd name="T26" fmla="*/ 176 w 180"/>
                <a:gd name="T27" fmla="*/ 129 h 143"/>
                <a:gd name="T28" fmla="*/ 174 w 180"/>
                <a:gd name="T29" fmla="*/ 133 h 143"/>
                <a:gd name="T30" fmla="*/ 173 w 180"/>
                <a:gd name="T31" fmla="*/ 134 h 143"/>
                <a:gd name="T32" fmla="*/ 147 w 180"/>
                <a:gd name="T33" fmla="*/ 141 h 143"/>
                <a:gd name="T34" fmla="*/ 124 w 180"/>
                <a:gd name="T35" fmla="*/ 143 h 143"/>
                <a:gd name="T36" fmla="*/ 102 w 180"/>
                <a:gd name="T37" fmla="*/ 141 h 143"/>
                <a:gd name="T38" fmla="*/ 83 w 180"/>
                <a:gd name="T39" fmla="*/ 135 h 143"/>
                <a:gd name="T40" fmla="*/ 67 w 180"/>
                <a:gd name="T41" fmla="*/ 126 h 143"/>
                <a:gd name="T42" fmla="*/ 53 w 180"/>
                <a:gd name="T43" fmla="*/ 114 h 143"/>
                <a:gd name="T44" fmla="*/ 42 w 180"/>
                <a:gd name="T45" fmla="*/ 102 h 143"/>
                <a:gd name="T46" fmla="*/ 31 w 180"/>
                <a:gd name="T47" fmla="*/ 87 h 143"/>
                <a:gd name="T48" fmla="*/ 23 w 180"/>
                <a:gd name="T49" fmla="*/ 72 h 143"/>
                <a:gd name="T50" fmla="*/ 16 w 180"/>
                <a:gd name="T51" fmla="*/ 57 h 143"/>
                <a:gd name="T52" fmla="*/ 10 w 180"/>
                <a:gd name="T53" fmla="*/ 42 h 143"/>
                <a:gd name="T54" fmla="*/ 7 w 180"/>
                <a:gd name="T55" fmla="*/ 29 h 143"/>
                <a:gd name="T56" fmla="*/ 3 w 180"/>
                <a:gd name="T57" fmla="*/ 18 h 143"/>
                <a:gd name="T58" fmla="*/ 2 w 180"/>
                <a:gd name="T59" fmla="*/ 8 h 143"/>
                <a:gd name="T60" fmla="*/ 1 w 180"/>
                <a:gd name="T61" fmla="*/ 3 h 143"/>
                <a:gd name="T62" fmla="*/ 0 w 180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43">
                  <a:moveTo>
                    <a:pt x="0" y="0"/>
                  </a:moveTo>
                  <a:lnTo>
                    <a:pt x="43" y="11"/>
                  </a:lnTo>
                  <a:lnTo>
                    <a:pt x="79" y="21"/>
                  </a:lnTo>
                  <a:lnTo>
                    <a:pt x="106" y="33"/>
                  </a:lnTo>
                  <a:lnTo>
                    <a:pt x="129" y="44"/>
                  </a:lnTo>
                  <a:lnTo>
                    <a:pt x="148" y="56"/>
                  </a:lnTo>
                  <a:lnTo>
                    <a:pt x="160" y="68"/>
                  </a:lnTo>
                  <a:lnTo>
                    <a:pt x="170" y="80"/>
                  </a:lnTo>
                  <a:lnTo>
                    <a:pt x="176" y="90"/>
                  </a:lnTo>
                  <a:lnTo>
                    <a:pt x="179" y="101"/>
                  </a:lnTo>
                  <a:lnTo>
                    <a:pt x="180" y="110"/>
                  </a:lnTo>
                  <a:lnTo>
                    <a:pt x="179" y="118"/>
                  </a:lnTo>
                  <a:lnTo>
                    <a:pt x="178" y="125"/>
                  </a:lnTo>
                  <a:lnTo>
                    <a:pt x="176" y="129"/>
                  </a:lnTo>
                  <a:lnTo>
                    <a:pt x="174" y="133"/>
                  </a:lnTo>
                  <a:lnTo>
                    <a:pt x="173" y="134"/>
                  </a:lnTo>
                  <a:lnTo>
                    <a:pt x="147" y="141"/>
                  </a:lnTo>
                  <a:lnTo>
                    <a:pt x="124" y="143"/>
                  </a:lnTo>
                  <a:lnTo>
                    <a:pt x="102" y="141"/>
                  </a:lnTo>
                  <a:lnTo>
                    <a:pt x="83" y="135"/>
                  </a:lnTo>
                  <a:lnTo>
                    <a:pt x="67" y="126"/>
                  </a:lnTo>
                  <a:lnTo>
                    <a:pt x="53" y="114"/>
                  </a:lnTo>
                  <a:lnTo>
                    <a:pt x="42" y="102"/>
                  </a:lnTo>
                  <a:lnTo>
                    <a:pt x="31" y="87"/>
                  </a:lnTo>
                  <a:lnTo>
                    <a:pt x="23" y="72"/>
                  </a:lnTo>
                  <a:lnTo>
                    <a:pt x="16" y="57"/>
                  </a:lnTo>
                  <a:lnTo>
                    <a:pt x="10" y="42"/>
                  </a:lnTo>
                  <a:lnTo>
                    <a:pt x="7" y="29"/>
                  </a:lnTo>
                  <a:lnTo>
                    <a:pt x="3" y="18"/>
                  </a:lnTo>
                  <a:lnTo>
                    <a:pt x="2" y="8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id="{E651B08A-DAC0-40B6-8F83-88B54DE6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8788" y="3401218"/>
              <a:ext cx="284163" cy="206375"/>
            </a:xfrm>
            <a:custGeom>
              <a:avLst/>
              <a:gdLst>
                <a:gd name="T0" fmla="*/ 0 w 179"/>
                <a:gd name="T1" fmla="*/ 0 h 130"/>
                <a:gd name="T2" fmla="*/ 44 w 179"/>
                <a:gd name="T3" fmla="*/ 11 h 130"/>
                <a:gd name="T4" fmla="*/ 80 w 179"/>
                <a:gd name="T5" fmla="*/ 21 h 130"/>
                <a:gd name="T6" fmla="*/ 109 w 179"/>
                <a:gd name="T7" fmla="*/ 33 h 130"/>
                <a:gd name="T8" fmla="*/ 132 w 179"/>
                <a:gd name="T9" fmla="*/ 44 h 130"/>
                <a:gd name="T10" fmla="*/ 151 w 179"/>
                <a:gd name="T11" fmla="*/ 56 h 130"/>
                <a:gd name="T12" fmla="*/ 163 w 179"/>
                <a:gd name="T13" fmla="*/ 67 h 130"/>
                <a:gd name="T14" fmla="*/ 171 w 179"/>
                <a:gd name="T15" fmla="*/ 79 h 130"/>
                <a:gd name="T16" fmla="*/ 177 w 179"/>
                <a:gd name="T17" fmla="*/ 89 h 130"/>
                <a:gd name="T18" fmla="*/ 179 w 179"/>
                <a:gd name="T19" fmla="*/ 100 h 130"/>
                <a:gd name="T20" fmla="*/ 179 w 179"/>
                <a:gd name="T21" fmla="*/ 109 h 130"/>
                <a:gd name="T22" fmla="*/ 177 w 179"/>
                <a:gd name="T23" fmla="*/ 117 h 130"/>
                <a:gd name="T24" fmla="*/ 175 w 179"/>
                <a:gd name="T25" fmla="*/ 124 h 130"/>
                <a:gd name="T26" fmla="*/ 173 w 179"/>
                <a:gd name="T27" fmla="*/ 130 h 130"/>
                <a:gd name="T28" fmla="*/ 0 w 179"/>
                <a:gd name="T2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30">
                  <a:moveTo>
                    <a:pt x="0" y="0"/>
                  </a:moveTo>
                  <a:lnTo>
                    <a:pt x="44" y="11"/>
                  </a:lnTo>
                  <a:lnTo>
                    <a:pt x="80" y="21"/>
                  </a:lnTo>
                  <a:lnTo>
                    <a:pt x="109" y="33"/>
                  </a:lnTo>
                  <a:lnTo>
                    <a:pt x="132" y="44"/>
                  </a:lnTo>
                  <a:lnTo>
                    <a:pt x="151" y="56"/>
                  </a:lnTo>
                  <a:lnTo>
                    <a:pt x="163" y="67"/>
                  </a:lnTo>
                  <a:lnTo>
                    <a:pt x="171" y="79"/>
                  </a:lnTo>
                  <a:lnTo>
                    <a:pt x="177" y="89"/>
                  </a:lnTo>
                  <a:lnTo>
                    <a:pt x="179" y="100"/>
                  </a:lnTo>
                  <a:lnTo>
                    <a:pt x="179" y="109"/>
                  </a:lnTo>
                  <a:lnTo>
                    <a:pt x="177" y="117"/>
                  </a:lnTo>
                  <a:lnTo>
                    <a:pt x="175" y="124"/>
                  </a:lnTo>
                  <a:lnTo>
                    <a:pt x="173" y="1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6" name="Freeform 42">
              <a:extLst>
                <a:ext uri="{FF2B5EF4-FFF2-40B4-BE49-F238E27FC236}">
                  <a16:creationId xmlns:a16="http://schemas.microsoft.com/office/drawing/2014/main" id="{72C857B6-1FAA-1DC6-B8D3-1601455E2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01" y="5334793"/>
              <a:ext cx="219075" cy="109538"/>
            </a:xfrm>
            <a:custGeom>
              <a:avLst/>
              <a:gdLst>
                <a:gd name="T0" fmla="*/ 70 w 138"/>
                <a:gd name="T1" fmla="*/ 0 h 69"/>
                <a:gd name="T2" fmla="*/ 91 w 138"/>
                <a:gd name="T3" fmla="*/ 3 h 69"/>
                <a:gd name="T4" fmla="*/ 110 w 138"/>
                <a:gd name="T5" fmla="*/ 14 h 69"/>
                <a:gd name="T6" fmla="*/ 125 w 138"/>
                <a:gd name="T7" fmla="*/ 27 h 69"/>
                <a:gd name="T8" fmla="*/ 134 w 138"/>
                <a:gd name="T9" fmla="*/ 47 h 69"/>
                <a:gd name="T10" fmla="*/ 138 w 138"/>
                <a:gd name="T11" fmla="*/ 69 h 69"/>
                <a:gd name="T12" fmla="*/ 0 w 138"/>
                <a:gd name="T13" fmla="*/ 69 h 69"/>
                <a:gd name="T14" fmla="*/ 4 w 138"/>
                <a:gd name="T15" fmla="*/ 47 h 69"/>
                <a:gd name="T16" fmla="*/ 14 w 138"/>
                <a:gd name="T17" fmla="*/ 27 h 69"/>
                <a:gd name="T18" fmla="*/ 29 w 138"/>
                <a:gd name="T19" fmla="*/ 14 h 69"/>
                <a:gd name="T20" fmla="*/ 48 w 138"/>
                <a:gd name="T21" fmla="*/ 3 h 69"/>
                <a:gd name="T22" fmla="*/ 70 w 138"/>
                <a:gd name="T2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69">
                  <a:moveTo>
                    <a:pt x="70" y="0"/>
                  </a:moveTo>
                  <a:lnTo>
                    <a:pt x="91" y="3"/>
                  </a:lnTo>
                  <a:lnTo>
                    <a:pt x="110" y="14"/>
                  </a:lnTo>
                  <a:lnTo>
                    <a:pt x="125" y="27"/>
                  </a:lnTo>
                  <a:lnTo>
                    <a:pt x="134" y="47"/>
                  </a:lnTo>
                  <a:lnTo>
                    <a:pt x="138" y="69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14" y="27"/>
                  </a:lnTo>
                  <a:lnTo>
                    <a:pt x="29" y="14"/>
                  </a:lnTo>
                  <a:lnTo>
                    <a:pt x="48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7" name="Freeform 43">
              <a:extLst>
                <a:ext uri="{FF2B5EF4-FFF2-40B4-BE49-F238E27FC236}">
                  <a16:creationId xmlns:a16="http://schemas.microsoft.com/office/drawing/2014/main" id="{12318EE6-DCE7-9272-9EEF-2B38E14B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388" y="5382418"/>
              <a:ext cx="123825" cy="61913"/>
            </a:xfrm>
            <a:custGeom>
              <a:avLst/>
              <a:gdLst>
                <a:gd name="T0" fmla="*/ 39 w 78"/>
                <a:gd name="T1" fmla="*/ 0 h 39"/>
                <a:gd name="T2" fmla="*/ 54 w 78"/>
                <a:gd name="T3" fmla="*/ 3 h 39"/>
                <a:gd name="T4" fmla="*/ 67 w 78"/>
                <a:gd name="T5" fmla="*/ 11 h 39"/>
                <a:gd name="T6" fmla="*/ 75 w 78"/>
                <a:gd name="T7" fmla="*/ 24 h 39"/>
                <a:gd name="T8" fmla="*/ 78 w 78"/>
                <a:gd name="T9" fmla="*/ 39 h 39"/>
                <a:gd name="T10" fmla="*/ 0 w 78"/>
                <a:gd name="T11" fmla="*/ 39 h 39"/>
                <a:gd name="T12" fmla="*/ 3 w 78"/>
                <a:gd name="T13" fmla="*/ 24 h 39"/>
                <a:gd name="T14" fmla="*/ 12 w 78"/>
                <a:gd name="T15" fmla="*/ 11 h 39"/>
                <a:gd name="T16" fmla="*/ 24 w 78"/>
                <a:gd name="T17" fmla="*/ 3 h 39"/>
                <a:gd name="T18" fmla="*/ 39 w 7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9">
                  <a:moveTo>
                    <a:pt x="39" y="0"/>
                  </a:moveTo>
                  <a:lnTo>
                    <a:pt x="54" y="3"/>
                  </a:lnTo>
                  <a:lnTo>
                    <a:pt x="67" y="11"/>
                  </a:lnTo>
                  <a:lnTo>
                    <a:pt x="75" y="24"/>
                  </a:lnTo>
                  <a:lnTo>
                    <a:pt x="78" y="39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8" name="Freeform 44">
              <a:extLst>
                <a:ext uri="{FF2B5EF4-FFF2-40B4-BE49-F238E27FC236}">
                  <a16:creationId xmlns:a16="http://schemas.microsoft.com/office/drawing/2014/main" id="{82813EF3-CF3B-A852-FAD5-6F327AF5C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5382418"/>
              <a:ext cx="122238" cy="61913"/>
            </a:xfrm>
            <a:custGeom>
              <a:avLst/>
              <a:gdLst>
                <a:gd name="T0" fmla="*/ 39 w 77"/>
                <a:gd name="T1" fmla="*/ 0 h 39"/>
                <a:gd name="T2" fmla="*/ 54 w 77"/>
                <a:gd name="T3" fmla="*/ 3 h 39"/>
                <a:gd name="T4" fmla="*/ 67 w 77"/>
                <a:gd name="T5" fmla="*/ 11 h 39"/>
                <a:gd name="T6" fmla="*/ 75 w 77"/>
                <a:gd name="T7" fmla="*/ 24 h 39"/>
                <a:gd name="T8" fmla="*/ 77 w 77"/>
                <a:gd name="T9" fmla="*/ 39 h 39"/>
                <a:gd name="T10" fmla="*/ 0 w 77"/>
                <a:gd name="T11" fmla="*/ 39 h 39"/>
                <a:gd name="T12" fmla="*/ 3 w 77"/>
                <a:gd name="T13" fmla="*/ 24 h 39"/>
                <a:gd name="T14" fmla="*/ 11 w 77"/>
                <a:gd name="T15" fmla="*/ 11 h 39"/>
                <a:gd name="T16" fmla="*/ 24 w 77"/>
                <a:gd name="T17" fmla="*/ 3 h 39"/>
                <a:gd name="T18" fmla="*/ 39 w 77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39">
                  <a:moveTo>
                    <a:pt x="39" y="0"/>
                  </a:moveTo>
                  <a:lnTo>
                    <a:pt x="54" y="3"/>
                  </a:lnTo>
                  <a:lnTo>
                    <a:pt x="67" y="11"/>
                  </a:lnTo>
                  <a:lnTo>
                    <a:pt x="75" y="24"/>
                  </a:lnTo>
                  <a:lnTo>
                    <a:pt x="77" y="39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29" name="Freeform 45">
              <a:extLst>
                <a:ext uri="{FF2B5EF4-FFF2-40B4-BE49-F238E27FC236}">
                  <a16:creationId xmlns:a16="http://schemas.microsoft.com/office/drawing/2014/main" id="{AD98F514-C7A1-0CFA-C0B0-A78F89049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176" y="5334793"/>
              <a:ext cx="219075" cy="109538"/>
            </a:xfrm>
            <a:custGeom>
              <a:avLst/>
              <a:gdLst>
                <a:gd name="T0" fmla="*/ 68 w 138"/>
                <a:gd name="T1" fmla="*/ 0 h 69"/>
                <a:gd name="T2" fmla="*/ 90 w 138"/>
                <a:gd name="T3" fmla="*/ 3 h 69"/>
                <a:gd name="T4" fmla="*/ 109 w 138"/>
                <a:gd name="T5" fmla="*/ 14 h 69"/>
                <a:gd name="T6" fmla="*/ 124 w 138"/>
                <a:gd name="T7" fmla="*/ 27 h 69"/>
                <a:gd name="T8" fmla="*/ 134 w 138"/>
                <a:gd name="T9" fmla="*/ 47 h 69"/>
                <a:gd name="T10" fmla="*/ 138 w 138"/>
                <a:gd name="T11" fmla="*/ 69 h 69"/>
                <a:gd name="T12" fmla="*/ 0 w 138"/>
                <a:gd name="T13" fmla="*/ 69 h 69"/>
                <a:gd name="T14" fmla="*/ 4 w 138"/>
                <a:gd name="T15" fmla="*/ 47 h 69"/>
                <a:gd name="T16" fmla="*/ 13 w 138"/>
                <a:gd name="T17" fmla="*/ 27 h 69"/>
                <a:gd name="T18" fmla="*/ 28 w 138"/>
                <a:gd name="T19" fmla="*/ 14 h 69"/>
                <a:gd name="T20" fmla="*/ 46 w 138"/>
                <a:gd name="T21" fmla="*/ 3 h 69"/>
                <a:gd name="T22" fmla="*/ 68 w 138"/>
                <a:gd name="T2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69">
                  <a:moveTo>
                    <a:pt x="68" y="0"/>
                  </a:moveTo>
                  <a:lnTo>
                    <a:pt x="90" y="3"/>
                  </a:lnTo>
                  <a:lnTo>
                    <a:pt x="109" y="14"/>
                  </a:lnTo>
                  <a:lnTo>
                    <a:pt x="124" y="27"/>
                  </a:lnTo>
                  <a:lnTo>
                    <a:pt x="134" y="47"/>
                  </a:lnTo>
                  <a:lnTo>
                    <a:pt x="138" y="69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13" y="27"/>
                  </a:lnTo>
                  <a:lnTo>
                    <a:pt x="28" y="14"/>
                  </a:lnTo>
                  <a:lnTo>
                    <a:pt x="46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  <p:sp>
          <p:nvSpPr>
            <p:cNvPr id="130" name="Freeform 46">
              <a:extLst>
                <a:ext uri="{FF2B5EF4-FFF2-40B4-BE49-F238E27FC236}">
                  <a16:creationId xmlns:a16="http://schemas.microsoft.com/office/drawing/2014/main" id="{0E0D1285-5FE1-D99F-1AAD-F7CA54427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9451" y="5301456"/>
              <a:ext cx="217488" cy="109538"/>
            </a:xfrm>
            <a:custGeom>
              <a:avLst/>
              <a:gdLst>
                <a:gd name="T0" fmla="*/ 69 w 137"/>
                <a:gd name="T1" fmla="*/ 0 h 69"/>
                <a:gd name="T2" fmla="*/ 90 w 137"/>
                <a:gd name="T3" fmla="*/ 3 h 69"/>
                <a:gd name="T4" fmla="*/ 110 w 137"/>
                <a:gd name="T5" fmla="*/ 14 h 69"/>
                <a:gd name="T6" fmla="*/ 125 w 137"/>
                <a:gd name="T7" fmla="*/ 29 h 69"/>
                <a:gd name="T8" fmla="*/ 134 w 137"/>
                <a:gd name="T9" fmla="*/ 47 h 69"/>
                <a:gd name="T10" fmla="*/ 137 w 137"/>
                <a:gd name="T11" fmla="*/ 69 h 69"/>
                <a:gd name="T12" fmla="*/ 0 w 137"/>
                <a:gd name="T13" fmla="*/ 69 h 69"/>
                <a:gd name="T14" fmla="*/ 3 w 137"/>
                <a:gd name="T15" fmla="*/ 47 h 69"/>
                <a:gd name="T16" fmla="*/ 13 w 137"/>
                <a:gd name="T17" fmla="*/ 29 h 69"/>
                <a:gd name="T18" fmla="*/ 28 w 137"/>
                <a:gd name="T19" fmla="*/ 14 h 69"/>
                <a:gd name="T20" fmla="*/ 47 w 137"/>
                <a:gd name="T21" fmla="*/ 3 h 69"/>
                <a:gd name="T22" fmla="*/ 69 w 137"/>
                <a:gd name="T2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69">
                  <a:moveTo>
                    <a:pt x="69" y="0"/>
                  </a:moveTo>
                  <a:lnTo>
                    <a:pt x="90" y="3"/>
                  </a:lnTo>
                  <a:lnTo>
                    <a:pt x="110" y="14"/>
                  </a:lnTo>
                  <a:lnTo>
                    <a:pt x="125" y="29"/>
                  </a:lnTo>
                  <a:lnTo>
                    <a:pt x="134" y="47"/>
                  </a:lnTo>
                  <a:lnTo>
                    <a:pt x="137" y="69"/>
                  </a:lnTo>
                  <a:lnTo>
                    <a:pt x="0" y="69"/>
                  </a:lnTo>
                  <a:lnTo>
                    <a:pt x="3" y="47"/>
                  </a:lnTo>
                  <a:lnTo>
                    <a:pt x="13" y="29"/>
                  </a:lnTo>
                  <a:lnTo>
                    <a:pt x="28" y="14"/>
                  </a:lnTo>
                  <a:lnTo>
                    <a:pt x="47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en-IN" sz="1707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C63E5D9-D619-3051-E9BE-009B3A73F1BE}"/>
              </a:ext>
            </a:extLst>
          </p:cNvPr>
          <p:cNvGrpSpPr/>
          <p:nvPr/>
        </p:nvGrpSpPr>
        <p:grpSpPr>
          <a:xfrm>
            <a:off x="1" y="6210569"/>
            <a:ext cx="12191999" cy="468429"/>
            <a:chOff x="5217" y="5667283"/>
            <a:chExt cx="9722983" cy="1200242"/>
          </a:xfrm>
          <a:solidFill>
            <a:schemeClr val="bg1">
              <a:lumMod val="85000"/>
            </a:schemeClr>
          </a:solidFill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A750E55-7F37-8B80-1F3F-0BE9FC53C883}"/>
                </a:ext>
              </a:extLst>
            </p:cNvPr>
            <p:cNvSpPr/>
            <p:nvPr/>
          </p:nvSpPr>
          <p:spPr>
            <a:xfrm>
              <a:off x="5217" y="6134009"/>
              <a:ext cx="4855708" cy="7335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07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E4CA077D-BC5F-8ADD-AFA2-BB41939F0E20}"/>
                </a:ext>
              </a:extLst>
            </p:cNvPr>
            <p:cNvSpPr/>
            <p:nvPr/>
          </p:nvSpPr>
          <p:spPr>
            <a:xfrm>
              <a:off x="2861344" y="5913346"/>
              <a:ext cx="4433219" cy="9541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07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DA0CFC4-AA41-EA6D-74C3-D55E432989FF}"/>
                </a:ext>
              </a:extLst>
            </p:cNvPr>
            <p:cNvSpPr/>
            <p:nvPr/>
          </p:nvSpPr>
          <p:spPr>
            <a:xfrm>
              <a:off x="6445699" y="5667283"/>
              <a:ext cx="3282501" cy="120024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07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86BAD9D-1081-678F-6F05-52ED543A191E}"/>
              </a:ext>
            </a:extLst>
          </p:cNvPr>
          <p:cNvSpPr txBox="1"/>
          <p:nvPr/>
        </p:nvSpPr>
        <p:spPr>
          <a:xfrm>
            <a:off x="461320" y="1787358"/>
            <a:ext cx="3253671" cy="289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17" b="1" u="sng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4.</a:t>
            </a:r>
            <a:r>
              <a:rPr lang="th-TH" sz="1517" b="1" u="sng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เพิ่มการส่งต่อข้อมูลลงระบบ </a:t>
            </a:r>
            <a:r>
              <a:rPr lang="en-US" sz="1517" b="1" u="sng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COC</a:t>
            </a:r>
            <a:endParaRPr lang="en-US" sz="1517" b="1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	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เนื่องจากการลงข้อมูลของคนไข้เส้นเลือดสมองมีหลายระบบเช่น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COC 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และสถาบันประสาทและพยาบาลผู้ทำหน้าที่ลงข้อมูลก็มีเวลาจำกัดในการลงข้อมูลเพราะบางครั้งต้องดูแลเคส อายุรกรรม ร่วมด้วย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(Stroke unit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อยู่ในหอผู้ป่วยอายุรกรรมชาย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2)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 ทำให้ที่ผ่านมาการลงข้อมูลผู้ป่วยจำหน่ายออกจากรพ.ยังทำได้ไม่ครบถ้วน จึงทำให้มีรอยต่อระหว่างรพ.และทีมดูแลต่อเนื่อง แนวทางการพัฒนาคือพัฒนาระบบการส่งต่อข้อมูลให้ใช้เวลาน้อยและง่ายต่อการใช้งานให้มากขึ้น และอนาคตจะมีการแยกผู้ป่วยโรคหลอดเลือดสมองให้ออกจากหอผู้ป่วยอายุรกรรม ในปี 2564</a:t>
            </a:r>
            <a:endParaRPr lang="en-US" sz="1517" u="sng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3342495-E527-A7FE-5AE3-BBC4FF89604A}"/>
              </a:ext>
            </a:extLst>
          </p:cNvPr>
          <p:cNvSpPr txBox="1"/>
          <p:nvPr/>
        </p:nvSpPr>
        <p:spPr>
          <a:xfrm>
            <a:off x="4428853" y="1734054"/>
            <a:ext cx="4466563" cy="289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17" b="1" u="sng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5.</a:t>
            </a:r>
            <a:r>
              <a:rPr lang="th-TH" sz="1517" b="1" u="sng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ลดจำนวนผู้ป่วยโรคหลอดเลือดสมอง</a:t>
            </a:r>
            <a:endParaRPr lang="en-US" sz="1517" b="1" dirty="0">
              <a:latin typeface="Browallia New" pitchFamily="34" charset="-34"/>
              <a:ea typeface="Tahoma" panose="020B0604030504040204" pitchFamily="34" charset="0"/>
              <a:cs typeface="Browallia New" pitchFamily="34" charset="-34"/>
            </a:endParaRPr>
          </a:p>
          <a:p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	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-แนวโน้มผู้ป่วยโรคหลอดเลือดสมองยังคงมีแนวโน้มสงขึ้นทุกปี ซึ่งแผนพัฒนาในอนาคตคือลดจำนวนผู้ป่วยโรคหลอดเลือดสมองให้ลดลงทั้งในผู้ป่วยที่เป็นกลุ่มเสี่ยง (มีโรคเบาหวานหรือความดันโลหิตสูง) และในผุ้ป่วยที่ไม่มีโรคประจำตัว</a:t>
            </a:r>
          </a:p>
          <a:p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	-โดย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NCD clinic 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ทำการคัดกรองโรคเบาหวานหรือความดันในประชาชนอายุมากกว่า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35 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ปี และในผู้ป่วยที่มีโรคประจำตัวต้องมีการประเมิน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CVD risk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และ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control BP,HbA1C </a:t>
            </a:r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ให้อยู่ในเกณฑ์ปกติ</a:t>
            </a:r>
          </a:p>
          <a:p>
            <a:r>
              <a:rPr lang="th-TH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	-ส่วนผู้ป่วยที่ไม่มีโรคประจำตัว จะต้องให้ความรู้โดยเน้น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3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อ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.2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ส. เพื่อให้สามารถนำไปปรับเปลี่ยนพฤติกรรมของตนเองได้ (</a:t>
            </a:r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health literacy)</a:t>
            </a:r>
          </a:p>
          <a:p>
            <a:r>
              <a:rPr lang="en-US" sz="1517" dirty="0"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	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-และต้องให้ความรู้เรื่องอาการของโรคหลอดเลือดสมองที่ต้องรีบมารพ.ภายใน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4.5 </a:t>
            </a:r>
            <a:r>
              <a:rPr lang="th-TH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ชั่วโมง เพื่อผู้ป่วยจะได้มี </a:t>
            </a:r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itchFamily="34" charset="-34"/>
              </a:rPr>
              <a:t>stroke awareness</a:t>
            </a:r>
            <a:endParaRPr lang="th-TH" sz="1517" dirty="0">
              <a:latin typeface="Browallia New" panose="020B0604020202020204" pitchFamily="34" charset="-34"/>
              <a:ea typeface="Tahoma" panose="020B0604030504040204" pitchFamily="34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6033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任意多边形 14"/>
          <p:cNvSpPr/>
          <p:nvPr>
            <p:custDataLst>
              <p:tags r:id="rId1"/>
            </p:custDataLst>
          </p:nvPr>
        </p:nvSpPr>
        <p:spPr>
          <a:xfrm>
            <a:off x="3638127" y="188"/>
            <a:ext cx="8553538" cy="6857624"/>
          </a:xfrm>
          <a:custGeom>
            <a:avLst/>
            <a:gdLst>
              <a:gd name="connsiteX0" fmla="*/ 3959468 w 7231206"/>
              <a:gd name="connsiteY0" fmla="*/ 0 h 6858000"/>
              <a:gd name="connsiteX1" fmla="*/ 5389706 w 7231206"/>
              <a:gd name="connsiteY1" fmla="*/ 0 h 6858000"/>
              <a:gd name="connsiteX2" fmla="*/ 7155006 w 7231206"/>
              <a:gd name="connsiteY2" fmla="*/ 0 h 6858000"/>
              <a:gd name="connsiteX3" fmla="*/ 7231206 w 7231206"/>
              <a:gd name="connsiteY3" fmla="*/ 0 h 6858000"/>
              <a:gd name="connsiteX4" fmla="*/ 7231206 w 7231206"/>
              <a:gd name="connsiteY4" fmla="*/ 6858000 h 6858000"/>
              <a:gd name="connsiteX5" fmla="*/ 7155006 w 7231206"/>
              <a:gd name="connsiteY5" fmla="*/ 6858000 h 6858000"/>
              <a:gd name="connsiteX6" fmla="*/ 5389706 w 7231206"/>
              <a:gd name="connsiteY6" fmla="*/ 6858000 h 6858000"/>
              <a:gd name="connsiteX7" fmla="*/ 0 w 723120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206" h="6858000">
                <a:moveTo>
                  <a:pt x="3959468" y="0"/>
                </a:moveTo>
                <a:lnTo>
                  <a:pt x="5389706" y="0"/>
                </a:lnTo>
                <a:lnTo>
                  <a:pt x="7155006" y="0"/>
                </a:lnTo>
                <a:lnTo>
                  <a:pt x="7231206" y="0"/>
                </a:lnTo>
                <a:lnTo>
                  <a:pt x="7231206" y="6858000"/>
                </a:lnTo>
                <a:lnTo>
                  <a:pt x="7155006" y="6858000"/>
                </a:lnTo>
                <a:lnTo>
                  <a:pt x="5389706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sp>
        <p:nvSpPr>
          <p:cNvPr id="20" name="PA_文本框 23"/>
          <p:cNvSpPr txBox="1"/>
          <p:nvPr>
            <p:custDataLst>
              <p:tags r:id="rId2"/>
            </p:custDataLst>
          </p:nvPr>
        </p:nvSpPr>
        <p:spPr>
          <a:xfrm>
            <a:off x="-116957" y="2882806"/>
            <a:ext cx="4991920" cy="125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altLang="zh-CN" sz="7585" b="1" dirty="0">
                <a:solidFill>
                  <a:srgbClr val="000066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ขอบคุณค่ะ</a:t>
            </a:r>
            <a:endParaRPr lang="en-US" altLang="zh-CN" sz="7585" b="1" dirty="0">
              <a:solidFill>
                <a:srgbClr val="000066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CBB059A2-E9DB-7818-2CAA-74A89932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17C7F-0B37-E25D-4BBC-479F1DB3A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" y="283375"/>
            <a:ext cx="1988179" cy="1802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C000C-5FA6-73CE-DEBB-61A51F9BCF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7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6" y="188792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9143" y="288384"/>
            <a:ext cx="491574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3791744" y="1536451"/>
            <a:ext cx="4608512" cy="438276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ตัวชี้วัด</a:t>
            </a:r>
            <a:r>
              <a:rPr lang="th-TH" altLang="en-US" sz="2400" b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 </a:t>
            </a:r>
            <a:r>
              <a:rPr lang="en-US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PCT </a:t>
            </a: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อายุรกรรม ตามมิติคุณภาพ</a:t>
            </a: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C4136DDD-1CEB-D68C-1B6E-278E2B51867E}"/>
              </a:ext>
            </a:extLst>
          </p:cNvPr>
          <p:cNvGraphicFramePr>
            <a:graphicFrameLocks noGrp="1"/>
          </p:cNvGraphicFramePr>
          <p:nvPr/>
        </p:nvGraphicFramePr>
        <p:xfrm>
          <a:off x="1000141" y="2324612"/>
          <a:ext cx="10191719" cy="27390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9302">
                  <a:extLst>
                    <a:ext uri="{9D8B030D-6E8A-4147-A177-3AD203B41FA5}">
                      <a16:colId xmlns:a16="http://schemas.microsoft.com/office/drawing/2014/main" val="3703425480"/>
                    </a:ext>
                  </a:extLst>
                </a:gridCol>
                <a:gridCol w="1092388">
                  <a:extLst>
                    <a:ext uri="{9D8B030D-6E8A-4147-A177-3AD203B41FA5}">
                      <a16:colId xmlns:a16="http://schemas.microsoft.com/office/drawing/2014/main" val="874578707"/>
                    </a:ext>
                  </a:extLst>
                </a:gridCol>
                <a:gridCol w="1228937">
                  <a:extLst>
                    <a:ext uri="{9D8B030D-6E8A-4147-A177-3AD203B41FA5}">
                      <a16:colId xmlns:a16="http://schemas.microsoft.com/office/drawing/2014/main" val="3211007270"/>
                    </a:ext>
                  </a:extLst>
                </a:gridCol>
                <a:gridCol w="1228937">
                  <a:extLst>
                    <a:ext uri="{9D8B030D-6E8A-4147-A177-3AD203B41FA5}">
                      <a16:colId xmlns:a16="http://schemas.microsoft.com/office/drawing/2014/main" val="2614224163"/>
                    </a:ext>
                  </a:extLst>
                </a:gridCol>
                <a:gridCol w="1024114">
                  <a:extLst>
                    <a:ext uri="{9D8B030D-6E8A-4147-A177-3AD203B41FA5}">
                      <a16:colId xmlns:a16="http://schemas.microsoft.com/office/drawing/2014/main" val="3111071164"/>
                    </a:ext>
                  </a:extLst>
                </a:gridCol>
                <a:gridCol w="1160662">
                  <a:extLst>
                    <a:ext uri="{9D8B030D-6E8A-4147-A177-3AD203B41FA5}">
                      <a16:colId xmlns:a16="http://schemas.microsoft.com/office/drawing/2014/main" val="450219356"/>
                    </a:ext>
                  </a:extLst>
                </a:gridCol>
                <a:gridCol w="887565">
                  <a:extLst>
                    <a:ext uri="{9D8B030D-6E8A-4147-A177-3AD203B41FA5}">
                      <a16:colId xmlns:a16="http://schemas.microsoft.com/office/drawing/2014/main" val="4272786288"/>
                    </a:ext>
                  </a:extLst>
                </a:gridCol>
                <a:gridCol w="1092388">
                  <a:extLst>
                    <a:ext uri="{9D8B030D-6E8A-4147-A177-3AD203B41FA5}">
                      <a16:colId xmlns:a16="http://schemas.microsoft.com/office/drawing/2014/main" val="4015140791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3046079872"/>
                    </a:ext>
                  </a:extLst>
                </a:gridCol>
              </a:tblGrid>
              <a:tr h="662885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Appropriate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Efficient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People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centered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Promotion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16766"/>
                  </a:ext>
                </a:extLst>
              </a:tr>
              <a:tr h="1305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Pneumonia</a:t>
                      </a:r>
                      <a:endParaRPr lang="en-US" sz="16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5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การใช้</a:t>
                      </a:r>
                      <a:r>
                        <a:rPr lang="en-US" sz="15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Protocol &gt;80%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ร้อยละการส่งต่อเพื่อดูแลต่อเนื่องทุกราย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ร้อยละการปฏิบัติตาม 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การรับยา</a:t>
                      </a:r>
                      <a:r>
                        <a:rPr lang="en-US" sz="15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ATB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ทันเวลา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การได้รับการดูแลตาม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CPG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อัตราการตาย</a:t>
                      </a:r>
                      <a:r>
                        <a:rPr lang="en-US" sz="1500" b="0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&lt;20%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อัตราการตาย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 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respiratory failure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รณรงค์ประชาชนดูแลสุขภาพให้แข็งแรงป้องกันการเกิดโรค-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แนะนำการปฏิบัติตัวเพื่อป้องกันโรค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70394"/>
                  </a:ext>
                </a:extLst>
              </a:tr>
              <a:tr h="771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</a:t>
                      </a:r>
                      <a:endParaRPr lang="en-US" sz="16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อัตราการเข้าถึง 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ร้อยละการส่งต่อเพื่อดูแลต่อเนื่อง ทุกราย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-อัตราการเข้ารับการรักษาใน 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Unit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อัตราการเข้า 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fast track &gt; 20 %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การส่งต่อแบบไร้รอยต่อ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อัตราการตายผู้ป่วย 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อัตราการ 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Bleed 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จากการให้ </a:t>
                      </a: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rt-PA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การรณรงค์การเข้าถึงบริการแบบเคาะประตูบ้านทุกหลังคาเรือน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68267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94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47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6" y="188792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9143" y="288384"/>
            <a:ext cx="491574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3791744" y="1536451"/>
            <a:ext cx="4608512" cy="438276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ตัวชี้วัด</a:t>
            </a:r>
            <a:r>
              <a:rPr lang="th-TH" altLang="en-US" sz="2400" b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 </a:t>
            </a:r>
            <a:r>
              <a:rPr lang="en-US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PCT </a:t>
            </a:r>
            <a:r>
              <a:rPr lang="th-TH" altLang="en-US" sz="2400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อายุรกรรม ตามมิติคุณภาพ</a:t>
            </a: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C4136DDD-1CEB-D68C-1B6E-278E2B51867E}"/>
              </a:ext>
            </a:extLst>
          </p:cNvPr>
          <p:cNvGraphicFramePr>
            <a:graphicFrameLocks noGrp="1"/>
          </p:cNvGraphicFramePr>
          <p:nvPr/>
        </p:nvGraphicFramePr>
        <p:xfrm>
          <a:off x="1000141" y="2324612"/>
          <a:ext cx="10191719" cy="35822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9302">
                  <a:extLst>
                    <a:ext uri="{9D8B030D-6E8A-4147-A177-3AD203B41FA5}">
                      <a16:colId xmlns:a16="http://schemas.microsoft.com/office/drawing/2014/main" val="3703425480"/>
                    </a:ext>
                  </a:extLst>
                </a:gridCol>
                <a:gridCol w="1092388">
                  <a:extLst>
                    <a:ext uri="{9D8B030D-6E8A-4147-A177-3AD203B41FA5}">
                      <a16:colId xmlns:a16="http://schemas.microsoft.com/office/drawing/2014/main" val="874578707"/>
                    </a:ext>
                  </a:extLst>
                </a:gridCol>
                <a:gridCol w="1228937">
                  <a:extLst>
                    <a:ext uri="{9D8B030D-6E8A-4147-A177-3AD203B41FA5}">
                      <a16:colId xmlns:a16="http://schemas.microsoft.com/office/drawing/2014/main" val="3211007270"/>
                    </a:ext>
                  </a:extLst>
                </a:gridCol>
                <a:gridCol w="1228937">
                  <a:extLst>
                    <a:ext uri="{9D8B030D-6E8A-4147-A177-3AD203B41FA5}">
                      <a16:colId xmlns:a16="http://schemas.microsoft.com/office/drawing/2014/main" val="2614224163"/>
                    </a:ext>
                  </a:extLst>
                </a:gridCol>
                <a:gridCol w="1024114">
                  <a:extLst>
                    <a:ext uri="{9D8B030D-6E8A-4147-A177-3AD203B41FA5}">
                      <a16:colId xmlns:a16="http://schemas.microsoft.com/office/drawing/2014/main" val="3111071164"/>
                    </a:ext>
                  </a:extLst>
                </a:gridCol>
                <a:gridCol w="1160662">
                  <a:extLst>
                    <a:ext uri="{9D8B030D-6E8A-4147-A177-3AD203B41FA5}">
                      <a16:colId xmlns:a16="http://schemas.microsoft.com/office/drawing/2014/main" val="450219356"/>
                    </a:ext>
                  </a:extLst>
                </a:gridCol>
                <a:gridCol w="964216">
                  <a:extLst>
                    <a:ext uri="{9D8B030D-6E8A-4147-A177-3AD203B41FA5}">
                      <a16:colId xmlns:a16="http://schemas.microsoft.com/office/drawing/2014/main" val="4272786288"/>
                    </a:ext>
                  </a:extLst>
                </a:gridCol>
                <a:gridCol w="1015737">
                  <a:extLst>
                    <a:ext uri="{9D8B030D-6E8A-4147-A177-3AD203B41FA5}">
                      <a16:colId xmlns:a16="http://schemas.microsoft.com/office/drawing/2014/main" val="4015140791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3046079872"/>
                    </a:ext>
                  </a:extLst>
                </a:gridCol>
              </a:tblGrid>
              <a:tr h="662885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Appropriate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Efficient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People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centered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Promotion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16766"/>
                  </a:ext>
                </a:extLst>
              </a:tr>
              <a:tr h="1305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Sepsis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การใช้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Protocol &gt;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</a:t>
                      </a: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ร้อยละการส่งต่อเพื่อดูแลต่อเนื่องทุกราย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ร้อยละการปฏิบัติตาม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CNPG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การทำ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H/C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การรับยา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ATB</a:t>
                      </a: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ทันเวลา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การให้สารน้ำ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การได้รับการดูแลตาม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CNPG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อัตราการ       ตาย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&lt;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28 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ความพึงพอใจของผู้รับบริการ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รณรงค์ประชาชนดูแลสุขภาพให้แข็งแรงป้องกันการเกิดโรค-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108000" indent="-36000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แนะนำการปฏิบัติตัวเพื่อป้องกันโรค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70394"/>
                  </a:ext>
                </a:extLst>
              </a:tr>
              <a:tr h="843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STEMI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อัตราการได้รับ 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SK 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 30 นาที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ร้อยละการส่งต่อเพื่อดูแลต่อเนื่องทุกราย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อัตราการปฏิบัติตาม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อัตราการได้รับ 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SK 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ภายใน 30 นาที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การได้รับการดูแลตาม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อัตราการตายของผู้ป่วย 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STEMI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ความพึงพอใจของผู้รับบริการ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การรณรงค์การเข้าถึงบริการแบบเคาะประตูบ้านทุกหลังคาเรือน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19440"/>
                  </a:ext>
                </a:extLst>
              </a:tr>
              <a:tr h="771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CKD stage 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อัตราความเพียงพอของการฟอกเลือด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ร้อยละการส่งต่อเพื่อดูแลต่อเนื่องทุกราย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อัตราการปฏิบัติตาม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อัตราความเพียงพอของการฟอกเลือด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การได้รับการดูแลตาม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10795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อัตราการเกิด 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Peritonitis.</a:t>
                      </a:r>
                      <a:r>
                        <a:rPr lang="th-TH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ในผู้ป่วยทำ</a:t>
                      </a: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CAPD 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ความพึงพอใจของผู้รับบริการ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360000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 การรณรงค์ให้ความรู้ประชาชนในการป้องกัน ไตเสื่อม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36250" marT="10240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94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77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6" y="188792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9143" y="288384"/>
            <a:ext cx="491574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3791744" y="1429000"/>
            <a:ext cx="4608512" cy="545727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2844" b="1" dirty="0">
              <a:solidFill>
                <a:prstClr val="black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54F1F43A-2F93-F45E-9373-FC820C002EE2}"/>
              </a:ext>
            </a:extLst>
          </p:cNvPr>
          <p:cNvGraphicFramePr>
            <a:graphicFrameLocks noGrp="1"/>
          </p:cNvGraphicFramePr>
          <p:nvPr/>
        </p:nvGraphicFramePr>
        <p:xfrm>
          <a:off x="1526545" y="2238475"/>
          <a:ext cx="9192549" cy="3989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9592">
                  <a:extLst>
                    <a:ext uri="{9D8B030D-6E8A-4147-A177-3AD203B41FA5}">
                      <a16:colId xmlns:a16="http://schemas.microsoft.com/office/drawing/2014/main" val="3651359894"/>
                    </a:ext>
                  </a:extLst>
                </a:gridCol>
                <a:gridCol w="1228937">
                  <a:extLst>
                    <a:ext uri="{9D8B030D-6E8A-4147-A177-3AD203B41FA5}">
                      <a16:colId xmlns:a16="http://schemas.microsoft.com/office/drawing/2014/main" val="1263410993"/>
                    </a:ext>
                  </a:extLst>
                </a:gridCol>
                <a:gridCol w="3550261">
                  <a:extLst>
                    <a:ext uri="{9D8B030D-6E8A-4147-A177-3AD203B41FA5}">
                      <a16:colId xmlns:a16="http://schemas.microsoft.com/office/drawing/2014/main" val="1737578622"/>
                    </a:ext>
                  </a:extLst>
                </a:gridCol>
                <a:gridCol w="1433759">
                  <a:extLst>
                    <a:ext uri="{9D8B030D-6E8A-4147-A177-3AD203B41FA5}">
                      <a16:colId xmlns:a16="http://schemas.microsoft.com/office/drawing/2014/main" val="2994459156"/>
                    </a:ext>
                  </a:extLst>
                </a:gridCol>
              </a:tblGrid>
              <a:tr h="66506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16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58049" marR="58049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ระดับความเสี่ยง</a:t>
                      </a:r>
                      <a:endParaRPr lang="en-US" sz="16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16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risk level</a:t>
                      </a:r>
                      <a:r>
                        <a:rPr lang="th-TH" sz="16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r>
                        <a:rPr lang="en-US" sz="16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8049" marR="58049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16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58049" marR="58049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ผลการติดตาม /   การควบคุม</a:t>
                      </a:r>
                      <a:r>
                        <a:rPr lang="en-US" sz="1600" b="1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8049" marR="58049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19153"/>
                  </a:ext>
                </a:extLst>
              </a:tr>
              <a:tr h="624955"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การคัดกรอง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Early detection</a:t>
                      </a: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พัฒนาสมรรถนะบุคลากร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ทำแนวทางการคัดกรอง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5720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39329"/>
                  </a:ext>
                </a:extLst>
              </a:tr>
              <a:tr h="446706"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ระบบการส่งต่อไปรพ.ที่มีศักยภาพสูงกว่า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ทบทวนแนวทางการดูแลผู้ป่วย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ACS </a:t>
                      </a: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ตาม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Service Plan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5720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13479"/>
                  </a:ext>
                </a:extLst>
              </a:tr>
              <a:tr h="623408"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Delay treatment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D</a:t>
                      </a:r>
                      <a:endParaRPr kumimoji="0" lang="en-US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ทบทวน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/ CNPG Sepsis</a:t>
                      </a:r>
                    </a:p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ทบทวนการนำไปใช้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5720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82709"/>
                  </a:ext>
                </a:extLst>
              </a:tr>
              <a:tr h="411192"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การเฝ้าระวังอาการ /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Warning Signs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D</a:t>
                      </a:r>
                      <a:endParaRPr kumimoji="0" lang="en-US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ทบทวน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 Sepsis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5720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62954"/>
                  </a:ext>
                </a:extLst>
              </a:tr>
              <a:tr h="1218450"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 การดูแลผู้ป่วยที่ 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On ventilator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D</a:t>
                      </a:r>
                      <a:endParaRPr kumimoji="0" lang="en-US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ปรับแนวทางการย้าย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ICU </a:t>
                      </a: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กรณีผู้ป่วยที่มีความเสี่ยงต่อการ</a:t>
                      </a:r>
                    </a:p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ร้องเรียนสูง โดยการให้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Incharge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/ Subhead /</a:t>
                      </a: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หัวหน้าตึก</a:t>
                      </a:r>
                    </a:p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ประสานกับอาจารย์แพทย์ที่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Round ICU</a:t>
                      </a:r>
                    </a:p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การใช้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VAP bundle = WHAPO</a:t>
                      </a:r>
                    </a:p>
                    <a:p>
                      <a:pPr marL="0" indent="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การใช้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Weaning Protocol</a:t>
                      </a: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57200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2400" marR="5804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8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9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103319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211231" cy="10331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09696" y="188792"/>
            <a:ext cx="1241709" cy="1056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9143" y="288384"/>
            <a:ext cx="491574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2739470" y="1429000"/>
            <a:ext cx="6713060" cy="545727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ผลการดำเนินการสำคัญในภาพรวมและความภาคภูมิใจ: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C7B2DE67-C139-54A8-0C63-18EED025B7D7}"/>
              </a:ext>
            </a:extLst>
          </p:cNvPr>
          <p:cNvSpPr/>
          <p:nvPr/>
        </p:nvSpPr>
        <p:spPr>
          <a:xfrm>
            <a:off x="1738748" y="2158750"/>
            <a:ext cx="8714505" cy="4069495"/>
          </a:xfrm>
          <a:prstGeom prst="roundRect">
            <a:avLst>
              <a:gd name="adj" fmla="val 10290"/>
            </a:avLst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850" tIns="0" rIns="108850" bIns="0" anchor="ctr">
            <a:noAutofit/>
          </a:bodyPr>
          <a:lstStyle/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การดูแลผู้ป่วยโรคหลอดเลือดสมอง รับรางวัล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Thailand Angle Award </a:t>
            </a:r>
            <a:endParaRPr lang="th-TH" sz="1896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ผ่านการประเมิน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DSC</a:t>
            </a: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ผู้ป่วยโรคหลอดเลือดสมอง</a:t>
            </a: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การดูแลผู้ป่วยโรคหลอดเลือดสมองเชื่อมโยงกับสหสาขาวิชาชีพร่วมกับศูนย์โฮมสุข </a:t>
            </a: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พัฒนาโปรแกรมการวางแผนจำหน่ายผู้ป่วย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ESRD </a:t>
            </a: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ที่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on CAPD</a:t>
            </a:r>
            <a:endParaRPr lang="th-TH" sz="1896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พัฒนาแนวทางการดูแลและวางแผนจำหน่ายผู้ป่วย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Sepsis</a:t>
            </a:r>
            <a:endParaRPr lang="th-TH" sz="1896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พัฒนาแนวทางการดูแลและวางแผนจำหน่ายผู้ป่วย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Pneumonia</a:t>
            </a: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เรื่องป้องกันการเกิด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VAP </a:t>
            </a: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โดยทำ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Ventilator round</a:t>
            </a:r>
            <a:endParaRPr lang="th-TH" sz="1896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พัฒนาแนวทางการดูแลวางแผนส่งต่อ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line Consult </a:t>
            </a: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ในกลุ่มโรค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Stroke STEMI Pneumonia Sepsis ESRD</a:t>
            </a:r>
            <a:endParaRPr lang="th-TH" sz="1896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พัฒนาแนวทางการดูแลผู้ป่วย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Stroke STEMI </a:t>
            </a: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เชื่อมโยงการออกให้ความรู้ประชาชนกลุ่มเสี่ยงและอสม.</a:t>
            </a: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พัฒนาศักยภาพการดูแลและวางแผนจำหน่ายโรค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Stroke STEMI </a:t>
            </a: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ในโรงพยาบาลชุมชน</a:t>
            </a: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โปรแกรมจอง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ICU</a:t>
            </a:r>
            <a:endParaRPr lang="th-TH" sz="1896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424441" indent="-165562">
              <a:lnSpc>
                <a:spcPts val="2655"/>
              </a:lnSpc>
              <a:buFont typeface="+mj-lt"/>
              <a:buAutoNum type="arabicPeriod"/>
            </a:pPr>
            <a:r>
              <a:rPr lang="th-TH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โปรแกรมนัด </a:t>
            </a:r>
            <a:r>
              <a:rPr lang="en-US" sz="1896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Echo</a:t>
            </a:r>
          </a:p>
        </p:txBody>
      </p:sp>
    </p:spTree>
    <p:extLst>
      <p:ext uri="{BB962C8B-B14F-4D97-AF65-F5344CB8AC3E}">
        <p14:creationId xmlns:p14="http://schemas.microsoft.com/office/powerpoint/2010/main" val="270464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B933EBF-A08D-6DD1-0213-3C573F360607}"/>
              </a:ext>
            </a:extLst>
          </p:cNvPr>
          <p:cNvSpPr/>
          <p:nvPr/>
        </p:nvSpPr>
        <p:spPr>
          <a:xfrm>
            <a:off x="3270965" y="188793"/>
            <a:ext cx="6254054" cy="826149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92E4044E-B209-EF93-7EBD-2E217665B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8192" y="6635431"/>
            <a:ext cx="12204107" cy="224041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5D658C9-F954-9A52-6661-BFA9314AF03D}"/>
              </a:ext>
            </a:extLst>
          </p:cNvPr>
          <p:cNvSpPr/>
          <p:nvPr/>
        </p:nvSpPr>
        <p:spPr>
          <a:xfrm>
            <a:off x="3372559" y="188793"/>
            <a:ext cx="1049827" cy="8929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99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6CF1D9-0EB8-0168-0DE4-4A5F8073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6660" y="-15755"/>
            <a:ext cx="3086413" cy="1840275"/>
          </a:xfrm>
          <a:prstGeom prst="rect">
            <a:avLst/>
          </a:prstGeom>
        </p:spPr>
      </p:pic>
      <p:pic>
        <p:nvPicPr>
          <p:cNvPr id="4" name="รูปภาพ 27">
            <a:extLst>
              <a:ext uri="{FF2B5EF4-FFF2-40B4-BE49-F238E27FC236}">
                <a16:creationId xmlns:a16="http://schemas.microsoft.com/office/drawing/2014/main" id="{15A8BC94-08E2-C16F-98A9-BDC6AFEA9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28222"/>
          <a:stretch/>
        </p:blipFill>
        <p:spPr>
          <a:xfrm>
            <a:off x="3339316" y="151836"/>
            <a:ext cx="1049827" cy="892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18325-ED25-7F05-BC89-5899998FD21D}"/>
              </a:ext>
            </a:extLst>
          </p:cNvPr>
          <p:cNvSpPr txBox="1"/>
          <p:nvPr/>
        </p:nvSpPr>
        <p:spPr>
          <a:xfrm>
            <a:off x="4382530" y="230397"/>
            <a:ext cx="4915747" cy="830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Profile</a:t>
            </a:r>
            <a:r>
              <a:rPr lang="th-TH" altLang="zh-CN" sz="47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อายุรกรรม</a:t>
            </a:r>
            <a:r>
              <a:rPr lang="th-TH" altLang="zh-CN" sz="3999" b="1" dirty="0">
                <a:solidFill>
                  <a:schemeClr val="bg1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endParaRPr lang="en-US" altLang="zh-CN" sz="399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344D70-14F3-28FF-7504-4A932C740E96}"/>
              </a:ext>
            </a:extLst>
          </p:cNvPr>
          <p:cNvSpPr/>
          <p:nvPr/>
        </p:nvSpPr>
        <p:spPr>
          <a:xfrm>
            <a:off x="3783374" y="1394513"/>
            <a:ext cx="4653741" cy="545727"/>
          </a:xfrm>
          <a:prstGeom prst="roundRect">
            <a:avLst>
              <a:gd name="adj" fmla="val 50000"/>
            </a:avLst>
          </a:prstGeom>
          <a:solidFill>
            <a:srgbClr val="F6BA9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t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6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2844" b="1" dirty="0">
                <a:solidFill>
                  <a:prstClr val="black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38C9B88E-9459-E83D-BB79-580BD368B99C}"/>
              </a:ext>
            </a:extLst>
          </p:cNvPr>
          <p:cNvGraphicFramePr>
            <a:graphicFrameLocks noGrp="1"/>
          </p:cNvGraphicFramePr>
          <p:nvPr/>
        </p:nvGraphicFramePr>
        <p:xfrm>
          <a:off x="804522" y="2040299"/>
          <a:ext cx="10753417" cy="398312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6394">
                  <a:extLst>
                    <a:ext uri="{9D8B030D-6E8A-4147-A177-3AD203B41FA5}">
                      <a16:colId xmlns:a16="http://schemas.microsoft.com/office/drawing/2014/main" val="3651359894"/>
                    </a:ext>
                  </a:extLst>
                </a:gridCol>
                <a:gridCol w="1297211">
                  <a:extLst>
                    <a:ext uri="{9D8B030D-6E8A-4147-A177-3AD203B41FA5}">
                      <a16:colId xmlns:a16="http://schemas.microsoft.com/office/drawing/2014/main" val="1263410993"/>
                    </a:ext>
                  </a:extLst>
                </a:gridCol>
                <a:gridCol w="3004067">
                  <a:extLst>
                    <a:ext uri="{9D8B030D-6E8A-4147-A177-3AD203B41FA5}">
                      <a16:colId xmlns:a16="http://schemas.microsoft.com/office/drawing/2014/main" val="1737578622"/>
                    </a:ext>
                  </a:extLst>
                </a:gridCol>
                <a:gridCol w="2935793">
                  <a:extLst>
                    <a:ext uri="{9D8B030D-6E8A-4147-A177-3AD203B41FA5}">
                      <a16:colId xmlns:a16="http://schemas.microsoft.com/office/drawing/2014/main" val="3113929459"/>
                    </a:ext>
                  </a:extLst>
                </a:gridCol>
                <a:gridCol w="1979952">
                  <a:extLst>
                    <a:ext uri="{9D8B030D-6E8A-4147-A177-3AD203B41FA5}">
                      <a16:colId xmlns:a16="http://schemas.microsoft.com/office/drawing/2014/main" val="2994459156"/>
                    </a:ext>
                  </a:extLst>
                </a:gridCol>
              </a:tblGrid>
              <a:tr h="409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46099" marR="46099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46099" marR="46099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พัฒนาการวิจัย นวัตกรรม</a:t>
                      </a:r>
                      <a:endParaRPr lang="en-US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46099" marR="46099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46099" marR="46099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19153"/>
                  </a:ext>
                </a:extLst>
              </a:tr>
              <a:tr h="1262436"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การพัฒนาระบบการดูแลผู้ป่วย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Sepsis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อัตราตายผู้ป่วย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sepsis ≤28%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ปรับปรุง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/ CNPG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จัดให้มี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Disease manager, Disease ward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Nurse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NEWS Score, warning signs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แนวทางการย้ายผู้ป่วยเข้า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ICU</a:t>
                      </a: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การพัฒนาศักยภาพบุคลากร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- การพัฒนาศักยภาพ รพช.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- จัดระบบการใช้ขวด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H / C 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และการตรวจ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Lactate</a:t>
                      </a:r>
                    </a:p>
                  </a:txBody>
                  <a:tcPr marL="68267" marR="46099" marT="68267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อัตราการตายผู้ป่วย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Sepsis 25.93 %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39329"/>
                  </a:ext>
                </a:extLst>
              </a:tr>
              <a:tr h="1331986"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การดูแลผู้ป่วย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เพื่อให้ประชาชน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เข้าถึง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fast track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การจัดกิจกรรมรณรงค์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Day  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สื่อประชาสัมพันธ์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You tube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รณรงค์ให้ประชาชนใช้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Application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แนวทางการย้ายผู้ป่วยเข้า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unit </a:t>
                      </a: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- Disease manager, Disease ward Nurse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ศูนย์โฮมสุข,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Intermediate  care 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ทีมสหสาขา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วิชาชีพ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- แนวทางการดูแลรักษาและส่งต่อ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อัตราการตายผู้ป่วย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Stroke 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6.84%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ผ่านการประเมิน 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Disease 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Specific Certification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DSC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ปี 2564-2567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13479"/>
                  </a:ext>
                </a:extLst>
              </a:tr>
              <a:tr h="979056"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STEMI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ลดอัตราตายในโรงพยาบาลของผู้ป่วย </a:t>
                      </a: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STEMI</a:t>
                      </a:r>
                      <a:endParaRPr lang="en-US" sz="1700" b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SK Box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งานวิจัยเรื่องความรู้และพฤติกรรมการดูแลตนเองของผู้ป่วยกล้ามเนื้อหัวใจตายเฉียบพลัน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Segment </a:t>
                      </a: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ยกสูง ที่รับไว้รักษาในโรงพยาบาลกาฬสินธุ์และดูแลต่อเนื่องที่ชุมชน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 อัตราการตายผู้ป่วย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STEMI </a:t>
                      </a:r>
                    </a:p>
                    <a:p>
                      <a:pPr indent="-4572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1.57 %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267" marR="46099" marT="68267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82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841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6920</Words>
  <Application>Microsoft Office PowerPoint</Application>
  <PresentationFormat>แบบจอกว้าง</PresentationFormat>
  <Paragraphs>1010</Paragraphs>
  <Slides>43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43</vt:i4>
      </vt:variant>
    </vt:vector>
  </HeadingPairs>
  <TitlesOfParts>
    <vt:vector size="50" baseType="lpstr">
      <vt:lpstr>Arial</vt:lpstr>
      <vt:lpstr>Browallia New</vt:lpstr>
      <vt:lpstr>Calibri</vt:lpstr>
      <vt:lpstr>Calibri Light</vt:lpstr>
      <vt:lpstr>Tahoma</vt:lpstr>
      <vt:lpstr>Wingdings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เป้าหมาย ปัจจัยการขับเคลื่อน ตัวชี้วัด (Driver diagram stroke )</vt:lpstr>
      <vt:lpstr>เป้าหมาย ปัจจัยการขับเคลื่อน ตัวชี้วัด Driver diagram stroke</vt:lpstr>
      <vt:lpstr>งานนำเสนอ PowerPoint</vt:lpstr>
      <vt:lpstr>การจัดกระบวนการ การดูแลผู้ป่วย STROKE</vt:lpstr>
      <vt:lpstr>การจัดกระบวนการ การดูแลผู้ป่วย STROKE</vt:lpstr>
      <vt:lpstr>การจัดกระบวนการ การดูแลผู้ป่วย STROKE</vt:lpstr>
      <vt:lpstr>งานนำเสนอ PowerPoint</vt:lpstr>
      <vt:lpstr>งานนำเสนอ PowerPoint</vt:lpstr>
      <vt:lpstr>ผลลัพธ์การดูแลรักษาผู้ป่วย Stroke</vt:lpstr>
      <vt:lpstr>งานนำเสนอ PowerPoint</vt:lpstr>
      <vt:lpstr>งานนำเสนอ PowerPoint</vt:lpstr>
      <vt:lpstr>การพัฒนาคุณภาพ การวิจัย นวัตกรรม</vt:lpstr>
      <vt:lpstr>การพัฒนาคุณภาพ การวิจัย นวัตกรรม</vt:lpstr>
      <vt:lpstr>แผนการพัฒนาคุณภาพ การวิจัย นวัตกรรม</vt:lpstr>
      <vt:lpstr>แนวทางการพัฒนาคุณภาพ การวิจัย นวัตกรรม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Profile Clinical Tracer</dc:title>
  <dc:creator>Pop pc35</dc:creator>
  <cp:lastModifiedBy>Friend PC222</cp:lastModifiedBy>
  <cp:revision>10</cp:revision>
  <dcterms:created xsi:type="dcterms:W3CDTF">2023-11-07T09:26:53Z</dcterms:created>
  <dcterms:modified xsi:type="dcterms:W3CDTF">2023-11-08T04:15:01Z</dcterms:modified>
</cp:coreProperties>
</file>