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ppt/drawings/drawing3.xml" ContentType="application/vnd.openxmlformats-officedocument.drawingml.chartshapes+xml"/>
  <Override PartName="/ppt/charts/chart22.xml" ContentType="application/vnd.openxmlformats-officedocument.drawingml.chart+xml"/>
  <Override PartName="/ppt/theme/themeOverride15.xml" ContentType="application/vnd.openxmlformats-officedocument.themeOverride+xml"/>
  <Override PartName="/ppt/drawings/drawing4.xml" ContentType="application/vnd.openxmlformats-officedocument.drawingml.chartshapes+xml"/>
  <Override PartName="/ppt/charts/chart23.xml" ContentType="application/vnd.openxmlformats-officedocument.drawingml.chart+xml"/>
  <Override PartName="/ppt/theme/themeOverride16.xml" ContentType="application/vnd.openxmlformats-officedocument.themeOverride+xml"/>
  <Override PartName="/ppt/charts/chart24.xml" ContentType="application/vnd.openxmlformats-officedocument.drawingml.chart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charts/chart25.xml" ContentType="application/vnd.openxmlformats-officedocument.drawingml.chart+xml"/>
  <Override PartName="/ppt/theme/themeOverride18.xml" ContentType="application/vnd.openxmlformats-officedocument.themeOverride+xml"/>
  <Override PartName="/ppt/charts/chart26.xml" ContentType="application/vnd.openxmlformats-officedocument.drawingml.chart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charts/chart30.xml" ContentType="application/vnd.openxmlformats-officedocument.drawingml.chart+xml"/>
  <Override PartName="/ppt/theme/themeOverride21.xml" ContentType="application/vnd.openxmlformats-officedocument.themeOverride+xml"/>
  <Override PartName="/ppt/drawings/drawing5.xml" ContentType="application/vnd.openxmlformats-officedocument.drawingml.chartshape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1.xml" ContentType="application/vnd.openxmlformats-officedocument.drawingml.chart+xml"/>
  <Override PartName="/ppt/theme/themeOverride22.xml" ContentType="application/vnd.openxmlformats-officedocument.themeOverride+xml"/>
  <Override PartName="/ppt/charts/chart32.xml" ContentType="application/vnd.openxmlformats-officedocument.drawingml.chart+xml"/>
  <Override PartName="/ppt/theme/themeOverride23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4089" r:id="rId2"/>
    <p:sldId id="3927" r:id="rId3"/>
    <p:sldId id="3928" r:id="rId4"/>
    <p:sldId id="3929" r:id="rId5"/>
    <p:sldId id="3930" r:id="rId6"/>
    <p:sldId id="3931" r:id="rId7"/>
    <p:sldId id="3932" r:id="rId8"/>
    <p:sldId id="3933" r:id="rId9"/>
    <p:sldId id="3999" r:id="rId10"/>
    <p:sldId id="3934" r:id="rId11"/>
    <p:sldId id="3935" r:id="rId12"/>
    <p:sldId id="3936" r:id="rId13"/>
    <p:sldId id="3937" r:id="rId14"/>
    <p:sldId id="3938" r:id="rId15"/>
    <p:sldId id="3939" r:id="rId16"/>
    <p:sldId id="3940" r:id="rId17"/>
    <p:sldId id="3941" r:id="rId18"/>
    <p:sldId id="3942" r:id="rId19"/>
    <p:sldId id="3943" r:id="rId20"/>
    <p:sldId id="3944" r:id="rId21"/>
    <p:sldId id="3945" r:id="rId22"/>
    <p:sldId id="3946" r:id="rId23"/>
    <p:sldId id="3947" r:id="rId24"/>
    <p:sldId id="3948" r:id="rId25"/>
    <p:sldId id="3949" r:id="rId26"/>
    <p:sldId id="3950" r:id="rId27"/>
    <p:sldId id="3951" r:id="rId28"/>
    <p:sldId id="3952" r:id="rId29"/>
    <p:sldId id="3953" r:id="rId30"/>
    <p:sldId id="3954" r:id="rId31"/>
    <p:sldId id="3955" r:id="rId32"/>
    <p:sldId id="3956" r:id="rId33"/>
    <p:sldId id="3957" r:id="rId34"/>
    <p:sldId id="3958" r:id="rId35"/>
    <p:sldId id="3959" r:id="rId36"/>
    <p:sldId id="3960" r:id="rId37"/>
    <p:sldId id="3961" r:id="rId38"/>
    <p:sldId id="3962" r:id="rId39"/>
    <p:sldId id="3963" r:id="rId40"/>
    <p:sldId id="3964" r:id="rId41"/>
    <p:sldId id="3965" r:id="rId42"/>
    <p:sldId id="3966" r:id="rId43"/>
    <p:sldId id="3967" r:id="rId44"/>
    <p:sldId id="3968" r:id="rId45"/>
    <p:sldId id="3969" r:id="rId46"/>
    <p:sldId id="3970" r:id="rId47"/>
    <p:sldId id="3971" r:id="rId48"/>
    <p:sldId id="3972" r:id="rId49"/>
    <p:sldId id="3973" r:id="rId50"/>
    <p:sldId id="3974" r:id="rId51"/>
    <p:sldId id="3975" r:id="rId52"/>
    <p:sldId id="3976" r:id="rId53"/>
    <p:sldId id="3977" r:id="rId54"/>
    <p:sldId id="3978" r:id="rId55"/>
    <p:sldId id="3979" r:id="rId56"/>
    <p:sldId id="3980" r:id="rId57"/>
    <p:sldId id="3981" r:id="rId58"/>
    <p:sldId id="3982" r:id="rId59"/>
    <p:sldId id="3983" r:id="rId60"/>
    <p:sldId id="3984" r:id="rId61"/>
    <p:sldId id="3985" r:id="rId62"/>
    <p:sldId id="3986" r:id="rId63"/>
    <p:sldId id="3987" r:id="rId64"/>
    <p:sldId id="3988" r:id="rId65"/>
    <p:sldId id="3989" r:id="rId66"/>
    <p:sldId id="3990" r:id="rId67"/>
    <p:sldId id="3991" r:id="rId68"/>
    <p:sldId id="3992" r:id="rId69"/>
    <p:sldId id="3993" r:id="rId70"/>
    <p:sldId id="3994" r:id="rId71"/>
    <p:sldId id="3995" r:id="rId72"/>
    <p:sldId id="3996" r:id="rId73"/>
    <p:sldId id="3997" r:id="rId74"/>
    <p:sldId id="3998" r:id="rId75"/>
    <p:sldId id="3168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9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5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6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1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18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9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9.xlsx"/><Relationship Id="rId1" Type="http://schemas.openxmlformats.org/officeDocument/2006/relationships/themeOverride" Target="../theme/themeOverride21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22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1.xlsx"/><Relationship Id="rId1" Type="http://schemas.openxmlformats.org/officeDocument/2006/relationships/themeOverride" Target="../theme/themeOverride2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solidFill>
          <a:srgbClr val="FFC000">
            <a:lumMod val="40000"/>
            <a:lumOff val="60000"/>
          </a:srgbClr>
        </a:solidFill>
        <a:ln>
          <a:noFill/>
        </a:ln>
        <a:effectLst/>
        <a:sp3d/>
      </c:spPr>
    </c:sideWall>
    <c:backWall>
      <c:thickness val="0"/>
      <c:spPr>
        <a:solidFill>
          <a:srgbClr val="FFC000">
            <a:lumMod val="40000"/>
            <a:lumOff val="60000"/>
          </a:srgb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จำนวนผู้ป่วย Hip fracture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Sheet1!$C$6:$G$6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Sheet1!$C$7:$G$7</c:f>
              <c:numCache>
                <c:formatCode>General</c:formatCode>
                <c:ptCount val="5"/>
                <c:pt idx="0">
                  <c:v>139</c:v>
                </c:pt>
                <c:pt idx="1">
                  <c:v>121</c:v>
                </c:pt>
                <c:pt idx="2">
                  <c:v>168</c:v>
                </c:pt>
                <c:pt idx="3">
                  <c:v>153</c:v>
                </c:pt>
                <c:pt idx="4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7-4949-BC71-0030AC7D84A8}"/>
            </c:ext>
          </c:extLst>
        </c:ser>
        <c:ser>
          <c:idx val="1"/>
          <c:order val="1"/>
          <c:tx>
            <c:strRef>
              <c:f>Sheet1!$B$8</c:f>
              <c:strCache>
                <c:ptCount val="1"/>
                <c:pt idx="0">
                  <c:v>จำนวนได้รับการผ่าตัด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64E-2"/>
                  <c:y val="-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77-4949-BC71-0030AC7D84A8}"/>
                </c:ext>
              </c:extLst>
            </c:dLbl>
            <c:dLbl>
              <c:idx val="1"/>
              <c:layout>
                <c:manualLayout>
                  <c:x val="1.9444444444444445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77-4949-BC71-0030AC7D84A8}"/>
                </c:ext>
              </c:extLst>
            </c:dLbl>
            <c:dLbl>
              <c:idx val="2"/>
              <c:layout>
                <c:manualLayout>
                  <c:x val="1.9444444444444445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77-4949-BC71-0030AC7D84A8}"/>
                </c:ext>
              </c:extLst>
            </c:dLbl>
            <c:dLbl>
              <c:idx val="3"/>
              <c:layout>
                <c:manualLayout>
                  <c:x val="2.2222222222222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77-4949-BC71-0030AC7D84A8}"/>
                </c:ext>
              </c:extLst>
            </c:dLbl>
            <c:dLbl>
              <c:idx val="4"/>
              <c:layout>
                <c:manualLayout>
                  <c:x val="1.9444444444444445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77-4949-BC71-0030AC7D8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Sheet1!$C$6:$G$6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Sheet1!$C$8:$G$8</c:f>
              <c:numCache>
                <c:formatCode>General</c:formatCode>
                <c:ptCount val="5"/>
                <c:pt idx="0">
                  <c:v>99</c:v>
                </c:pt>
                <c:pt idx="1">
                  <c:v>103</c:v>
                </c:pt>
                <c:pt idx="2">
                  <c:v>149</c:v>
                </c:pt>
                <c:pt idx="3">
                  <c:v>134</c:v>
                </c:pt>
                <c:pt idx="4">
                  <c:v>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77-4949-BC71-0030AC7D84A8}"/>
            </c:ext>
          </c:extLst>
        </c:ser>
        <c:ser>
          <c:idx val="2"/>
          <c:order val="2"/>
          <c:tx>
            <c:strRef>
              <c:f>Sheet1!$B$9</c:f>
              <c:strCache>
                <c:ptCount val="1"/>
                <c:pt idx="0">
                  <c:v>จำนวนไม่ได้รับการผ่าตัด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77-4949-BC71-0030AC7D84A8}"/>
                </c:ext>
              </c:extLst>
            </c:dLbl>
            <c:dLbl>
              <c:idx val="1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77-4949-BC71-0030AC7D84A8}"/>
                </c:ext>
              </c:extLst>
            </c:dLbl>
            <c:dLbl>
              <c:idx val="2"/>
              <c:layout>
                <c:manualLayout>
                  <c:x val="1.9444444444444445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77-4949-BC71-0030AC7D84A8}"/>
                </c:ext>
              </c:extLst>
            </c:dLbl>
            <c:dLbl>
              <c:idx val="3"/>
              <c:layout>
                <c:manualLayout>
                  <c:x val="1.3888888888888888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77-4949-BC71-0030AC7D84A8}"/>
                </c:ext>
              </c:extLst>
            </c:dLbl>
            <c:dLbl>
              <c:idx val="4"/>
              <c:layout>
                <c:manualLayout>
                  <c:x val="2.5000000000000001E-2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77-4949-BC71-0030AC7D84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Sheet1!$C$6:$G$6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Sheet1!$C$9:$G$9</c:f>
              <c:numCache>
                <c:formatCode>General</c:formatCode>
                <c:ptCount val="5"/>
                <c:pt idx="0">
                  <c:v>40</c:v>
                </c:pt>
                <c:pt idx="1">
                  <c:v>18</c:v>
                </c:pt>
                <c:pt idx="2">
                  <c:v>19</c:v>
                </c:pt>
                <c:pt idx="3">
                  <c:v>19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177-4949-BC71-0030AC7D84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2128512"/>
        <c:axId val="192130048"/>
        <c:axId val="0"/>
      </c:bar3DChart>
      <c:catAx>
        <c:axId val="1921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2130048"/>
        <c:crosses val="autoZero"/>
        <c:auto val="1"/>
        <c:lblAlgn val="ctr"/>
        <c:lblOffset val="100"/>
        <c:noMultiLvlLbl val="0"/>
      </c:catAx>
      <c:valAx>
        <c:axId val="192130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2128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002060"/>
      </a:solidFill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Sheet1!$B$199</c:f>
              <c:strCache>
                <c:ptCount val="1"/>
                <c:pt idx="0">
                  <c:v>ร้อยละความพึงพอใจต่อการจัดการความปวด</c:v>
                </c:pt>
              </c:strCache>
            </c:strRef>
          </c:tx>
          <c:dLbls>
            <c:dLbl>
              <c:idx val="0"/>
              <c:layout>
                <c:manualLayout>
                  <c:x val="-6.3636535722756266E-2"/>
                  <c:y val="-5.744949728605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6F-4EF7-BD0A-76EB23B2BE23}"/>
                </c:ext>
              </c:extLst>
            </c:dLbl>
            <c:dLbl>
              <c:idx val="3"/>
              <c:layout>
                <c:manualLayout>
                  <c:x val="-7.7777988105591001E-2"/>
                  <c:y val="-3.655877100021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6F-4EF7-BD0A-76EB23B2BE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Sheet1!$C$198:$G$198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Sheet1!$C$199:$G$199</c:f>
              <c:numCache>
                <c:formatCode>General</c:formatCode>
                <c:ptCount val="5"/>
                <c:pt idx="0">
                  <c:v>81.06</c:v>
                </c:pt>
                <c:pt idx="1">
                  <c:v>81.23</c:v>
                </c:pt>
                <c:pt idx="2">
                  <c:v>84.33</c:v>
                </c:pt>
                <c:pt idx="3">
                  <c:v>86.76</c:v>
                </c:pt>
                <c:pt idx="4">
                  <c:v>86.42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6F-4EF7-BD0A-76EB23B2BE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776064"/>
        <c:axId val="192783104"/>
      </c:lineChart>
      <c:catAx>
        <c:axId val="19277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783104"/>
        <c:crosses val="autoZero"/>
        <c:auto val="1"/>
        <c:lblAlgn val="ctr"/>
        <c:lblOffset val="100"/>
        <c:noMultiLvlLbl val="0"/>
      </c:catAx>
      <c:valAx>
        <c:axId val="192783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277606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70AD47">
        <a:lumMod val="20000"/>
        <a:lumOff val="80000"/>
      </a:srgbClr>
    </a:solidFill>
    <a:ln w="25400" cap="flat" cmpd="sng" algn="ctr">
      <a:solidFill>
        <a:srgbClr val="70AD47"/>
      </a:solidFill>
      <a:prstDash val="solid"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Sheet1!$B$208</c:f>
              <c:strCache>
                <c:ptCount val="1"/>
                <c:pt idx="0">
                  <c:v>อัตราการเกิดแผลกดทับ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Sheet1!$C$207:$G$207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Sheet1!$C$208:$G$208</c:f>
              <c:numCache>
                <c:formatCode>General</c:formatCode>
                <c:ptCount val="5"/>
                <c:pt idx="0">
                  <c:v>0.36</c:v>
                </c:pt>
                <c:pt idx="1">
                  <c:v>0.48</c:v>
                </c:pt>
                <c:pt idx="2">
                  <c:v>0.43</c:v>
                </c:pt>
                <c:pt idx="3">
                  <c:v>0.28000000000000003</c:v>
                </c:pt>
                <c:pt idx="4">
                  <c:v>0.21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0F-4541-A0A3-0D7DB90E40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360640"/>
        <c:axId val="193362176"/>
      </c:lineChart>
      <c:catAx>
        <c:axId val="1933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362176"/>
        <c:crosses val="autoZero"/>
        <c:auto val="1"/>
        <c:lblAlgn val="ctr"/>
        <c:lblOffset val="100"/>
        <c:noMultiLvlLbl val="0"/>
      </c:catAx>
      <c:valAx>
        <c:axId val="193362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360640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A5A5A5">
        <a:lumMod val="20000"/>
        <a:lumOff val="80000"/>
      </a:srgbClr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Sheet1!$B$214</c:f>
              <c:strCache>
                <c:ptCount val="1"/>
                <c:pt idx="0">
                  <c:v>อัตราการเกิดปอดอักเสบ</c:v>
                </c:pt>
              </c:strCache>
            </c:strRef>
          </c:tx>
          <c:dLbls>
            <c:dLbl>
              <c:idx val="0"/>
              <c:layout>
                <c:manualLayout>
                  <c:x val="-5.2273100785654711E-2"/>
                  <c:y val="6.3266345881686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63-4D17-9DD6-C329015EF3C3}"/>
                </c:ext>
              </c:extLst>
            </c:dLbl>
            <c:dLbl>
              <c:idx val="1"/>
              <c:layout>
                <c:manualLayout>
                  <c:x val="-5.6006893698915761E-2"/>
                  <c:y val="-5.7514859892442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63-4D17-9DD6-C329015EF3C3}"/>
                </c:ext>
              </c:extLst>
            </c:dLbl>
            <c:dLbl>
              <c:idx val="2"/>
              <c:layout>
                <c:manualLayout>
                  <c:x val="-3.3604136219349455E-2"/>
                  <c:y val="0.103526747806396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63-4D17-9DD6-C329015EF3C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Sheet1!$C$213:$G$213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Sheet1!$C$214:$G$214</c:f>
              <c:numCache>
                <c:formatCode>General</c:formatCode>
                <c:ptCount val="5"/>
                <c:pt idx="0">
                  <c:v>0.21</c:v>
                </c:pt>
                <c:pt idx="1">
                  <c:v>0.24</c:v>
                </c:pt>
                <c:pt idx="2">
                  <c:v>0.21</c:v>
                </c:pt>
                <c:pt idx="3">
                  <c:v>0.26</c:v>
                </c:pt>
                <c:pt idx="4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063-4D17-9DD6-C329015EF3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955904"/>
        <c:axId val="193016192"/>
      </c:lineChart>
      <c:catAx>
        <c:axId val="19295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016192"/>
        <c:crosses val="autoZero"/>
        <c:auto val="1"/>
        <c:lblAlgn val="ctr"/>
        <c:lblOffset val="100"/>
        <c:noMultiLvlLbl val="0"/>
      </c:catAx>
      <c:valAx>
        <c:axId val="193016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295590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FFFFCC"/>
    </a:solidFill>
    <a:ln w="25400" cap="flat" cmpd="sng" algn="ctr">
      <a:solidFill>
        <a:srgbClr val="A5A5A5"/>
      </a:solidFill>
      <a:prstDash val="solid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Sheet1!$B$221</c:f>
              <c:strCache>
                <c:ptCount val="1"/>
                <c:pt idx="0">
                  <c:v>อัตราการเกิด UTI</c:v>
                </c:pt>
              </c:strCache>
            </c:strRef>
          </c:tx>
          <c:dLbls>
            <c:dLbl>
              <c:idx val="1"/>
              <c:layout>
                <c:manualLayout>
                  <c:x val="-7.6252713500843131E-2"/>
                  <c:y val="6.025691270149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27-4365-9794-5A0C30FB875D}"/>
                </c:ext>
              </c:extLst>
            </c:dLbl>
            <c:dLbl>
              <c:idx val="2"/>
              <c:layout>
                <c:manualLayout>
                  <c:x val="-2.6688449725295098E-2"/>
                  <c:y val="-6.6282603971642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27-4365-9794-5A0C30FB875D}"/>
                </c:ext>
              </c:extLst>
            </c:dLbl>
            <c:dLbl>
              <c:idx val="3"/>
              <c:layout>
                <c:manualLayout>
                  <c:x val="-1.1437907025126469E-2"/>
                  <c:y val="-5.4231221431343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27-4365-9794-5A0C30FB875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Sheet1!$C$220:$G$220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Sheet1!$C$221:$G$221</c:f>
              <c:numCache>
                <c:formatCode>General</c:formatCode>
                <c:ptCount val="5"/>
                <c:pt idx="0">
                  <c:v>0.78</c:v>
                </c:pt>
                <c:pt idx="1">
                  <c:v>0.56000000000000005</c:v>
                </c:pt>
                <c:pt idx="2">
                  <c:v>0.61</c:v>
                </c:pt>
                <c:pt idx="3">
                  <c:v>0.32</c:v>
                </c:pt>
                <c:pt idx="4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27-4365-9794-5A0C30FB87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068416"/>
        <c:axId val="193214720"/>
      </c:lineChart>
      <c:catAx>
        <c:axId val="19306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214720"/>
        <c:crosses val="autoZero"/>
        <c:auto val="1"/>
        <c:lblAlgn val="ctr"/>
        <c:lblOffset val="100"/>
        <c:noMultiLvlLbl val="0"/>
      </c:catAx>
      <c:valAx>
        <c:axId val="193214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06841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FFC000">
        <a:lumMod val="20000"/>
        <a:lumOff val="80000"/>
      </a:srgbClr>
    </a:solidFill>
    <a:ln w="25400" cap="flat" cmpd="sng" algn="ctr">
      <a:solidFill>
        <a:srgbClr val="4472C4"/>
      </a:solidFill>
      <a:prstDash val="solid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Sheet1!$B$228</c:f>
              <c:strCache>
                <c:ptCount val="1"/>
                <c:pt idx="0">
                  <c:v>อัตราการเกิด DVT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Sheet1!$C$227:$G$227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Sheet1!$C$228:$G$228</c:f>
              <c:numCache>
                <c:formatCode>General</c:formatCode>
                <c:ptCount val="5"/>
                <c:pt idx="0">
                  <c:v>0.72</c:v>
                </c:pt>
                <c:pt idx="1">
                  <c:v>0.56000000000000005</c:v>
                </c:pt>
                <c:pt idx="2">
                  <c:v>0</c:v>
                </c:pt>
                <c:pt idx="3">
                  <c:v>0.66</c:v>
                </c:pt>
                <c:pt idx="4">
                  <c:v>0.46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31-491D-BA4D-DCACDF510B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121664"/>
        <c:axId val="193127552"/>
      </c:lineChart>
      <c:catAx>
        <c:axId val="19312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127552"/>
        <c:crosses val="autoZero"/>
        <c:auto val="1"/>
        <c:lblAlgn val="ctr"/>
        <c:lblOffset val="100"/>
        <c:noMultiLvlLbl val="0"/>
      </c:catAx>
      <c:valAx>
        <c:axId val="193127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12166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70AD47">
        <a:lumMod val="20000"/>
        <a:lumOff val="80000"/>
      </a:srgbClr>
    </a:solidFill>
    <a:ln w="25400" cap="flat" cmpd="sng" algn="ctr">
      <a:solidFill>
        <a:srgbClr val="70AD47"/>
      </a:solidFill>
      <a:prstDash val="solid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Sheet1!$B$234</c:f>
              <c:strCache>
                <c:ptCount val="1"/>
                <c:pt idx="0">
                  <c:v>อัตราการเกิดการหักซ้ำ</c:v>
                </c:pt>
              </c:strCache>
            </c:strRef>
          </c:tx>
          <c:dLbls>
            <c:dLbl>
              <c:idx val="0"/>
              <c:layout>
                <c:manualLayout>
                  <c:x val="-4.7374561991799242E-2"/>
                  <c:y val="5.58905521362433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1F-4D19-9FBA-A50071A0D48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Sheet1!$C$233:$G$233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Sheet1!$C$234:$G$234</c:f>
              <c:numCache>
                <c:formatCode>General</c:formatCode>
                <c:ptCount val="5"/>
                <c:pt idx="0">
                  <c:v>1.43</c:v>
                </c:pt>
                <c:pt idx="1">
                  <c:v>1.65</c:v>
                </c:pt>
                <c:pt idx="2">
                  <c:v>0.59</c:v>
                </c:pt>
                <c:pt idx="3">
                  <c:v>2.61</c:v>
                </c:pt>
                <c:pt idx="4">
                  <c:v>3.22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1F-4D19-9FBA-A50071A0D4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682816"/>
        <c:axId val="193714432"/>
      </c:lineChart>
      <c:catAx>
        <c:axId val="19368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714432"/>
        <c:crosses val="autoZero"/>
        <c:auto val="1"/>
        <c:lblAlgn val="ctr"/>
        <c:lblOffset val="100"/>
        <c:noMultiLvlLbl val="0"/>
      </c:catAx>
      <c:valAx>
        <c:axId val="193714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68281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FFFECE"/>
    </a:solidFill>
    <a:ln w="25400" cap="flat" cmpd="sng" algn="ctr">
      <a:solidFill>
        <a:srgbClr val="002060"/>
      </a:solidFill>
      <a:prstDash val="solid"/>
    </a:ln>
    <a:effectLst/>
  </c:spPr>
  <c:txPr>
    <a:bodyPr/>
    <a:lstStyle/>
    <a:p>
      <a:pPr>
        <a:defRPr sz="20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Sheet1!$B$238</c:f>
              <c:strCache>
                <c:ptCount val="1"/>
                <c:pt idx="0">
                  <c:v>อัตราการเกิดแผลผ่าตัดติดเชื้อ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90756606325026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66-4D66-AFD8-33567A3AF8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Sheet1!$C$237:$G$237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Sheet1!$C$238:$G$238</c:f>
              <c:numCache>
                <c:formatCode>General</c:formatCode>
                <c:ptCount val="5"/>
                <c:pt idx="0">
                  <c:v>1.43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66-4D66-AFD8-33567A3AF8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3472000"/>
        <c:axId val="193491328"/>
      </c:lineChart>
      <c:catAx>
        <c:axId val="1934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3491328"/>
        <c:crosses val="autoZero"/>
        <c:auto val="1"/>
        <c:lblAlgn val="ctr"/>
        <c:lblOffset val="100"/>
        <c:noMultiLvlLbl val="0"/>
      </c:catAx>
      <c:valAx>
        <c:axId val="193491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472000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A5A5A5">
        <a:lumMod val="20000"/>
        <a:lumOff val="80000"/>
      </a:srgbClr>
    </a:solidFill>
    <a:ln w="25400" cap="flat" cmpd="sng" algn="ctr">
      <a:solidFill>
        <a:srgbClr val="4472C4"/>
      </a:solidFill>
      <a:prstDash val="solid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ysClr val="window" lastClr="FFFFFF"/>
        </a:solidFill>
        <a:ln w="25400" cap="flat" cmpd="sng" algn="ctr">
          <a:solidFill>
            <a:srgbClr val="ED7D31"/>
          </a:solidFill>
          <a:prstDash val="solid"/>
        </a:ln>
        <a:effectLst/>
      </c:spPr>
    </c:sideWall>
    <c:backWall>
      <c:thickness val="0"/>
      <c:spPr>
        <a:solidFill>
          <a:sysClr val="window" lastClr="FFFFFF"/>
        </a:solidFill>
        <a:ln w="25400" cap="flat" cmpd="sng" algn="ctr">
          <a:solidFill>
            <a:srgbClr val="ED7D31"/>
          </a:solidFill>
          <a:prstDash val="solid"/>
        </a:ln>
        <a:effectLst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Sheet1!$B$56</c:f>
              <c:strCache>
                <c:ptCount val="1"/>
                <c:pt idx="0">
                  <c:v>อัตราการปฏิบัติตามแนวทางในกลุ่มที่มีภาวะ Neurogenic shock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4956010442294162E-2"/>
                  <c:y val="-2.37315949916107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4B-4052-A236-52ADD7D8228B}"/>
                </c:ext>
              </c:extLst>
            </c:dLbl>
            <c:dLbl>
              <c:idx val="1"/>
              <c:layout>
                <c:manualLayout>
                  <c:x val="3.3360894548650613E-2"/>
                  <c:y val="-2.20198234801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4B-4052-A236-52ADD7D8228B}"/>
                </c:ext>
              </c:extLst>
            </c:dLbl>
            <c:dLbl>
              <c:idx val="2"/>
              <c:layout>
                <c:manualLayout>
                  <c:x val="2.8190421816095469E-2"/>
                  <c:y val="-3.5597392487416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4B-4052-A236-52ADD7D8228B}"/>
                </c:ext>
              </c:extLst>
            </c:dLbl>
            <c:dLbl>
              <c:idx val="3"/>
              <c:layout>
                <c:manualLayout>
                  <c:x val="5.2392772373921516E-2"/>
                  <c:y val="-3.3846912574925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4B-4052-A236-52ADD7D822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Sheet1!$C$55:$F$55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Sheet1!$C$56:$F$56</c:f>
              <c:numCache>
                <c:formatCode>General</c:formatCode>
                <c:ptCount val="4"/>
                <c:pt idx="0">
                  <c:v>87.5</c:v>
                </c:pt>
                <c:pt idx="1">
                  <c:v>83.33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4B-4052-A236-52ADD7D822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1048320"/>
        <c:axId val="191075840"/>
        <c:axId val="0"/>
      </c:bar3DChart>
      <c:catAx>
        <c:axId val="19104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075840"/>
        <c:crosses val="autoZero"/>
        <c:auto val="1"/>
        <c:lblAlgn val="ctr"/>
        <c:lblOffset val="100"/>
        <c:noMultiLvlLbl val="0"/>
      </c:catAx>
      <c:valAx>
        <c:axId val="191075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10483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ED7D31"/>
      </a:solidFill>
      <a:prstDash val="solid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C000"/>
        </a:solidFill>
      </c:spPr>
    </c:sideWall>
    <c:backWall>
      <c:thickness val="0"/>
      <c:spPr>
        <a:solidFill>
          <a:srgbClr val="FFC00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อัตราการทำผ่าตัดในกลุ่มที่มีข้อชี้บ่ง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444444444444445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6B-42C9-9A9F-947030248878}"/>
                </c:ext>
              </c:extLst>
            </c:dLbl>
            <c:dLbl>
              <c:idx val="1"/>
              <c:layout>
                <c:manualLayout>
                  <c:x val="2.5000000000000001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6B-42C9-9A9F-947030248878}"/>
                </c:ext>
              </c:extLst>
            </c:dLbl>
            <c:dLbl>
              <c:idx val="2"/>
              <c:layout>
                <c:manualLayout>
                  <c:x val="1.3888888888888888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6B-42C9-9A9F-947030248878}"/>
                </c:ext>
              </c:extLst>
            </c:dLbl>
            <c:dLbl>
              <c:idx val="3"/>
              <c:layout>
                <c:manualLayout>
                  <c:x val="4.166666666666666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6B-42C9-9A9F-94703024887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Sheet1!$C$33:$F$33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Sheet1!$C$34:$F$34</c:f>
              <c:numCache>
                <c:formatCode>General</c:formatCode>
                <c:ptCount val="4"/>
                <c:pt idx="0">
                  <c:v>33.33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6B-42C9-9A9F-9470302488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1230720"/>
        <c:axId val="191233408"/>
        <c:axId val="0"/>
      </c:bar3DChart>
      <c:catAx>
        <c:axId val="19123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233408"/>
        <c:crosses val="autoZero"/>
        <c:auto val="1"/>
        <c:lblAlgn val="ctr"/>
        <c:lblOffset val="100"/>
        <c:noMultiLvlLbl val="0"/>
      </c:catAx>
      <c:valAx>
        <c:axId val="191233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12307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5B9BD5"/>
      </a:solidFill>
      <a:prstDash val="solid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solidFill>
          <a:srgbClr val="5B9BD5">
            <a:lumMod val="40000"/>
            <a:lumOff val="60000"/>
          </a:srgbClr>
        </a:solidFill>
        <a:ln>
          <a:noFill/>
        </a:ln>
        <a:effectLst/>
        <a:sp3d/>
      </c:spPr>
    </c:sideWall>
    <c:backWall>
      <c:thickness val="0"/>
      <c:spPr>
        <a:solidFill>
          <a:srgbClr val="5B9BD5">
            <a:lumMod val="40000"/>
            <a:lumOff val="60000"/>
          </a:srgb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Sheet1!$B$70</c:f>
              <c:strCache>
                <c:ptCount val="1"/>
                <c:pt idx="0">
                  <c:v>อัตราการเกิดแผลกดทับระดับ2-4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C1-4341-AB1D-FD4CA03EFBE8}"/>
                </c:ext>
              </c:extLst>
            </c:dLbl>
            <c:dLbl>
              <c:idx val="1"/>
              <c:layout>
                <c:manualLayout>
                  <c:x val="3.0555555555555555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C1-4341-AB1D-FD4CA03EFBE8}"/>
                </c:ext>
              </c:extLst>
            </c:dLbl>
            <c:dLbl>
              <c:idx val="2"/>
              <c:layout>
                <c:manualLayout>
                  <c:x val="2.777777777777777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C1-4341-AB1D-FD4CA03EFBE8}"/>
                </c:ext>
              </c:extLst>
            </c:dLbl>
            <c:dLbl>
              <c:idx val="3"/>
              <c:layout>
                <c:manualLayout>
                  <c:x val="2.7777777777777776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C1-4341-AB1D-FD4CA03EFB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Sheet1!$C$69:$F$69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Sheet1!$C$70:$F$70</c:f>
              <c:numCache>
                <c:formatCode>General</c:formatCode>
                <c:ptCount val="4"/>
                <c:pt idx="0">
                  <c:v>0.43</c:v>
                </c:pt>
                <c:pt idx="1">
                  <c:v>0.79</c:v>
                </c:pt>
                <c:pt idx="2">
                  <c:v>0.41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C1-4341-AB1D-FD4CA03EFB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4189952"/>
        <c:axId val="194229760"/>
        <c:axId val="0"/>
      </c:bar3DChart>
      <c:catAx>
        <c:axId val="1941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4229760"/>
        <c:crosses val="autoZero"/>
        <c:auto val="1"/>
        <c:lblAlgn val="ctr"/>
        <c:lblOffset val="100"/>
        <c:noMultiLvlLbl val="0"/>
      </c:catAx>
      <c:valAx>
        <c:axId val="19422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418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70AD47"/>
      </a:solidFill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solidFill>
          <a:srgbClr val="FFC000">
            <a:lumMod val="60000"/>
            <a:lumOff val="40000"/>
          </a:srgbClr>
        </a:solidFill>
        <a:ln>
          <a:noFill/>
        </a:ln>
        <a:effectLst/>
        <a:sp3d/>
      </c:spPr>
    </c:sideWall>
    <c:backWall>
      <c:thickness val="0"/>
      <c:spPr>
        <a:solidFill>
          <a:srgbClr val="FFC000">
            <a:lumMod val="60000"/>
            <a:lumOff val="40000"/>
          </a:srgb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Sheet1!$B$23</c:f>
              <c:strCache>
                <c:ptCount val="1"/>
                <c:pt idx="0">
                  <c:v>อัตราการทำผ่าตัดรับการผ่าตัด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809684201947596E-2"/>
                  <c:y val="-2.3148148148148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D0-4778-B570-8DCBAB7952C5}"/>
                </c:ext>
              </c:extLst>
            </c:dLbl>
            <c:dLbl>
              <c:idx val="1"/>
              <c:layout>
                <c:manualLayout>
                  <c:x val="2.0495494723116153E-2"/>
                  <c:y val="-5.092592592592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D0-4778-B570-8DCBAB7952C5}"/>
                </c:ext>
              </c:extLst>
            </c:dLbl>
            <c:dLbl>
              <c:idx val="2"/>
              <c:layout>
                <c:manualLayout>
                  <c:x val="2.3057431563505672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D0-4778-B570-8DCBAB7952C5}"/>
                </c:ext>
              </c:extLst>
            </c:dLbl>
            <c:dLbl>
              <c:idx val="3"/>
              <c:layout>
                <c:manualLayout>
                  <c:x val="7.6858105211685575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D0-4778-B570-8DCBAB7952C5}"/>
                </c:ext>
              </c:extLst>
            </c:dLbl>
            <c:dLbl>
              <c:idx val="4"/>
              <c:layout>
                <c:manualLayout>
                  <c:x val="1.024774736155807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D0-4778-B570-8DCBAB795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Sheet1!$C$22:$G$22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Sheet1!$C$23:$G$23</c:f>
              <c:numCache>
                <c:formatCode>General</c:formatCode>
                <c:ptCount val="5"/>
                <c:pt idx="0">
                  <c:v>71.23</c:v>
                </c:pt>
                <c:pt idx="1">
                  <c:v>85.15</c:v>
                </c:pt>
                <c:pt idx="2">
                  <c:v>88.69</c:v>
                </c:pt>
                <c:pt idx="3">
                  <c:v>87.59</c:v>
                </c:pt>
                <c:pt idx="4">
                  <c:v>85.73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7D0-4778-B570-8DCBAB7952C5}"/>
            </c:ext>
          </c:extLst>
        </c:ser>
        <c:ser>
          <c:idx val="1"/>
          <c:order val="1"/>
          <c:tx>
            <c:strRef>
              <c:f>Sheet1!$B$24</c:f>
              <c:strCache>
                <c:ptCount val="1"/>
                <c:pt idx="0">
                  <c:v>อัตราการไม่ได้รับการผ่าตัด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22222222222247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D0-4778-B570-8DCBAB7952C5}"/>
                </c:ext>
              </c:extLst>
            </c:dLbl>
            <c:dLbl>
              <c:idx val="1"/>
              <c:layout>
                <c:manualLayout>
                  <c:x val="2.2222222222222223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D0-4778-B570-8DCBAB7952C5}"/>
                </c:ext>
              </c:extLst>
            </c:dLbl>
            <c:dLbl>
              <c:idx val="2"/>
              <c:layout>
                <c:manualLayout>
                  <c:x val="3.888888888888889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D0-4778-B570-8DCBAB7952C5}"/>
                </c:ext>
              </c:extLst>
            </c:dLbl>
            <c:dLbl>
              <c:idx val="3"/>
              <c:layout>
                <c:manualLayout>
                  <c:x val="2.5000000000000001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D0-4778-B570-8DCBAB7952C5}"/>
                </c:ext>
              </c:extLst>
            </c:dLbl>
            <c:dLbl>
              <c:idx val="4"/>
              <c:layout>
                <c:manualLayout>
                  <c:x val="3.8888888888888994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D0-4778-B570-8DCBAB795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Sheet1!$C$22:$G$22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Sheet1!$C$24:$G$24</c:f>
              <c:numCache>
                <c:formatCode>General</c:formatCode>
                <c:ptCount val="5"/>
                <c:pt idx="0">
                  <c:v>28.16</c:v>
                </c:pt>
                <c:pt idx="1">
                  <c:v>14.85</c:v>
                </c:pt>
                <c:pt idx="2">
                  <c:v>11.31</c:v>
                </c:pt>
                <c:pt idx="3">
                  <c:v>12.41</c:v>
                </c:pt>
                <c:pt idx="4">
                  <c:v>14.27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7D0-4778-B570-8DCBAB7952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1913984"/>
        <c:axId val="191915520"/>
        <c:axId val="0"/>
      </c:bar3DChart>
      <c:catAx>
        <c:axId val="19191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1915520"/>
        <c:crosses val="autoZero"/>
        <c:auto val="1"/>
        <c:lblAlgn val="ctr"/>
        <c:lblOffset val="100"/>
        <c:noMultiLvlLbl val="0"/>
      </c:catAx>
      <c:valAx>
        <c:axId val="191915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191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ysClr val="windowText" lastClr="000000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rgbClr val="A5A5A5">
        <a:lumMod val="20000"/>
        <a:lumOff val="80000"/>
      </a:srgbClr>
    </a:solidFill>
    <a:ln w="25400" cap="flat" cmpd="sng" algn="ctr">
      <a:solidFill>
        <a:srgbClr val="002060"/>
      </a:solidFill>
      <a:prstDash val="solid"/>
      <a:miter lim="800000"/>
    </a:ln>
    <a:effectLst/>
  </c:spPr>
  <c:txPr>
    <a:bodyPr/>
    <a:lstStyle/>
    <a:p>
      <a:pPr>
        <a:defRPr sz="2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70AD47">
            <a:lumMod val="60000"/>
            <a:lumOff val="40000"/>
          </a:srgbClr>
        </a:solidFill>
      </c:spPr>
    </c:sideWall>
    <c:backWall>
      <c:thickness val="0"/>
      <c:spPr>
        <a:solidFill>
          <a:srgbClr val="70AD47">
            <a:lumMod val="60000"/>
            <a:lumOff val="40000"/>
          </a:srgbClr>
        </a:solidFill>
      </c:spPr>
    </c:backWall>
    <c:plotArea>
      <c:layout>
        <c:manualLayout>
          <c:layoutTarget val="inner"/>
          <c:xMode val="edge"/>
          <c:yMode val="edge"/>
          <c:x val="0.12113714592852659"/>
          <c:y val="0.1264020898122068"/>
          <c:w val="0.83742375145793269"/>
          <c:h val="0.62143667982159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Sheet1!$B$95</c:f>
              <c:strCache>
                <c:ptCount val="1"/>
                <c:pt idx="0">
                  <c:v>อัตรา Neurological improve ในกลุ่ม incomplete cord injury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35955733427657E-2"/>
                  <c:y val="-5.768786857572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3-43D1-A194-DE7A14024662}"/>
                </c:ext>
              </c:extLst>
            </c:dLbl>
            <c:dLbl>
              <c:idx val="1"/>
              <c:layout>
                <c:manualLayout>
                  <c:x val="2.6370338026798671E-2"/>
                  <c:y val="-5.768786857572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3-43D1-A194-DE7A14024662}"/>
                </c:ext>
              </c:extLst>
            </c:dLbl>
            <c:dLbl>
              <c:idx val="2"/>
              <c:layout>
                <c:manualLayout>
                  <c:x val="1.1301573440056573E-2"/>
                  <c:y val="-5.768786857572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3-43D1-A194-DE7A14024662}"/>
                </c:ext>
              </c:extLst>
            </c:dLbl>
            <c:dLbl>
              <c:idx val="3"/>
              <c:layout>
                <c:manualLayout>
                  <c:x val="2.6370338026798671E-2"/>
                  <c:y val="-5.7687868575720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3-43D1-A194-DE7A1402466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Sheet1!$C$94:$F$94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Sheet1!$C$95:$F$95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F3-43D1-A194-DE7A140246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4311296"/>
        <c:axId val="194379776"/>
        <c:axId val="0"/>
      </c:bar3DChart>
      <c:catAx>
        <c:axId val="19431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379776"/>
        <c:crosses val="autoZero"/>
        <c:auto val="1"/>
        <c:lblAlgn val="ctr"/>
        <c:lblOffset val="100"/>
        <c:noMultiLvlLbl val="0"/>
      </c:catAx>
      <c:valAx>
        <c:axId val="194379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43112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70AD47"/>
      </a:solidFill>
      <a:prstDash val="solid"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183996304754612"/>
          <c:y val="0.31284696232381431"/>
          <c:w val="0.56368528407513374"/>
          <c:h val="0.55755573151539084"/>
        </c:manualLayout>
      </c:layout>
      <c:lineChart>
        <c:grouping val="stacked"/>
        <c:varyColors val="0"/>
        <c:ser>
          <c:idx val="0"/>
          <c:order val="0"/>
          <c:tx>
            <c:strRef>
              <c:f>Sheet1!$B$85</c:f>
              <c:strCache>
                <c:ptCount val="1"/>
                <c:pt idx="0">
                  <c:v>อัตราการเกิด ปอดอักเสบ</c:v>
                </c:pt>
              </c:strCache>
            </c:strRef>
          </c:tx>
          <c:dLbls>
            <c:dLbl>
              <c:idx val="1"/>
              <c:layout>
                <c:manualLayout>
                  <c:x val="-4.4444444444444446E-2"/>
                  <c:y val="-5.09259259259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AA-42B0-B2B9-81E4D28F06B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Sheet1!$C$84:$F$84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Sheet1!$C$85:$F$85</c:f>
              <c:numCache>
                <c:formatCode>General</c:formatCode>
                <c:ptCount val="4"/>
                <c:pt idx="0">
                  <c:v>0</c:v>
                </c:pt>
                <c:pt idx="1">
                  <c:v>0.24</c:v>
                </c:pt>
                <c:pt idx="2">
                  <c:v>0.23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AA-42B0-B2B9-81E4D28F06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439424"/>
        <c:axId val="194729088"/>
      </c:lineChart>
      <c:catAx>
        <c:axId val="19443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729088"/>
        <c:crosses val="autoZero"/>
        <c:auto val="1"/>
        <c:lblAlgn val="ctr"/>
        <c:lblOffset val="100"/>
        <c:noMultiLvlLbl val="0"/>
      </c:catAx>
      <c:valAx>
        <c:axId val="194729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443942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FFE6CB"/>
    </a:solidFill>
    <a:ln w="25400" cap="flat" cmpd="sng" algn="ctr">
      <a:solidFill>
        <a:srgbClr val="002060"/>
      </a:solidFill>
      <a:prstDash val="solid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614072552458411"/>
          <c:y val="0.24899499758507254"/>
          <c:w val="0.5735736202034758"/>
          <c:h val="0.60654714677919896"/>
        </c:manualLayout>
      </c:layout>
      <c:lineChart>
        <c:grouping val="stacked"/>
        <c:varyColors val="0"/>
        <c:ser>
          <c:idx val="0"/>
          <c:order val="0"/>
          <c:tx>
            <c:strRef>
              <c:f>Sheet1!$B$81</c:f>
              <c:strCache>
                <c:ptCount val="1"/>
                <c:pt idx="0">
                  <c:v>อัตราการเกิด UTI</c:v>
                </c:pt>
              </c:strCache>
            </c:strRef>
          </c:tx>
          <c:dLbls>
            <c:dLbl>
              <c:idx val="1"/>
              <c:layout>
                <c:manualLayout>
                  <c:x val="-6.812450664079836E-2"/>
                  <c:y val="5.7976519053275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86-4E77-AB15-6E9416C286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Sheet1!$C$80:$F$80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Sheet1!$C$81:$F$81</c:f>
              <c:numCache>
                <c:formatCode>General</c:formatCode>
                <c:ptCount val="4"/>
                <c:pt idx="0">
                  <c:v>0.2</c:v>
                </c:pt>
                <c:pt idx="1">
                  <c:v>0.1</c:v>
                </c:pt>
                <c:pt idx="2">
                  <c:v>0.12</c:v>
                </c:pt>
                <c:pt idx="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86-4E77-AB15-6E9416C286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532096"/>
        <c:axId val="194534784"/>
      </c:lineChart>
      <c:catAx>
        <c:axId val="19453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534784"/>
        <c:crosses val="autoZero"/>
        <c:auto val="1"/>
        <c:lblAlgn val="ctr"/>
        <c:lblOffset val="100"/>
        <c:noMultiLvlLbl val="0"/>
      </c:catAx>
      <c:valAx>
        <c:axId val="194534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4532096"/>
        <c:crosses val="autoZero"/>
        <c:crossBetween val="between"/>
      </c:valAx>
      <c:spPr>
        <a:solidFill>
          <a:srgbClr val="ED7D31">
            <a:lumMod val="20000"/>
            <a:lumOff val="80000"/>
          </a:srgbClr>
        </a:solidFill>
      </c:spPr>
    </c:plotArea>
    <c:legend>
      <c:legendPos val="r"/>
      <c:overlay val="0"/>
    </c:legend>
    <c:plotVisOnly val="1"/>
    <c:dispBlanksAs val="zero"/>
    <c:showDLblsOverMax val="0"/>
  </c:chart>
  <c:spPr>
    <a:solidFill>
      <a:srgbClr val="5B9BD5">
        <a:lumMod val="20000"/>
        <a:lumOff val="80000"/>
      </a:srgbClr>
    </a:solidFill>
    <a:ln w="25400" cap="flat" cmpd="sng" algn="ctr">
      <a:solidFill>
        <a:srgbClr val="5B9BD5"/>
      </a:solidFill>
      <a:prstDash val="solid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Sheet1!$B$245</c:f>
              <c:strCache>
                <c:ptCount val="1"/>
                <c:pt idx="0">
                  <c:v>อัตราการเกิดแผลกดทับ</c:v>
                </c:pt>
              </c:strCache>
            </c:strRef>
          </c:tx>
          <c:dLbls>
            <c:dLbl>
              <c:idx val="2"/>
              <c:layout>
                <c:manualLayout>
                  <c:x val="-1.8724278075875494E-2"/>
                  <c:y val="-7.73809572166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7E-449D-8DFA-5A1498B6A10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Sheet1!$C$244:$G$244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Sheet1!$C$245:$G$245</c:f>
              <c:numCache>
                <c:formatCode>General</c:formatCode>
                <c:ptCount val="5"/>
                <c:pt idx="0">
                  <c:v>0.43</c:v>
                </c:pt>
                <c:pt idx="1">
                  <c:v>0.79</c:v>
                </c:pt>
                <c:pt idx="2">
                  <c:v>0.43</c:v>
                </c:pt>
                <c:pt idx="3">
                  <c:v>0.41</c:v>
                </c:pt>
                <c:pt idx="4">
                  <c:v>0.24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7E-449D-8DFA-5A1498B6A10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571264"/>
        <c:axId val="194615168"/>
      </c:lineChart>
      <c:catAx>
        <c:axId val="1945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615168"/>
        <c:crosses val="autoZero"/>
        <c:auto val="1"/>
        <c:lblAlgn val="ctr"/>
        <c:lblOffset val="100"/>
        <c:noMultiLvlLbl val="0"/>
      </c:catAx>
      <c:valAx>
        <c:axId val="194615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457126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FFC000">
        <a:lumMod val="20000"/>
        <a:lumOff val="80000"/>
      </a:srgbClr>
    </a:solidFill>
    <a:ln w="25400" cap="flat" cmpd="sng" algn="ctr">
      <a:solidFill>
        <a:srgbClr val="FFC000"/>
      </a:solidFill>
      <a:prstDash val="solid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Sheet1!$B$255</c:f>
              <c:strCache>
                <c:ptCount val="1"/>
                <c:pt idx="0">
                  <c:v>ร้อยละความพึงพอใจต่อการจัดการความปวด</c:v>
                </c:pt>
              </c:strCache>
            </c:strRef>
          </c:tx>
          <c:dLbls>
            <c:dLbl>
              <c:idx val="0"/>
              <c:layout>
                <c:manualLayout>
                  <c:x val="-3.2923304255401888E-2"/>
                  <c:y val="4.47889826156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2E-4931-AE87-0D8AB0386FA0}"/>
                </c:ext>
              </c:extLst>
            </c:dLbl>
            <c:dLbl>
              <c:idx val="1"/>
              <c:layout>
                <c:manualLayout>
                  <c:x val="-6.5846608510803775E-2"/>
                  <c:y val="-6.1584851096470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2E-4931-AE87-0D8AB0386F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Sheet1!$C$254:$G$254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Sheet1!$C$255:$G$255</c:f>
              <c:numCache>
                <c:formatCode>General</c:formatCode>
                <c:ptCount val="5"/>
                <c:pt idx="0">
                  <c:v>75.680000000000007</c:v>
                </c:pt>
                <c:pt idx="1">
                  <c:v>78.66</c:v>
                </c:pt>
                <c:pt idx="2">
                  <c:v>81.319999999999993</c:v>
                </c:pt>
                <c:pt idx="3">
                  <c:v>86.76</c:v>
                </c:pt>
                <c:pt idx="4">
                  <c:v>82.45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2E-4931-AE87-0D8AB0386F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5056768"/>
        <c:axId val="195063808"/>
      </c:lineChart>
      <c:catAx>
        <c:axId val="19505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5063808"/>
        <c:crosses val="autoZero"/>
        <c:auto val="1"/>
        <c:lblAlgn val="ctr"/>
        <c:lblOffset val="100"/>
        <c:noMultiLvlLbl val="0"/>
      </c:catAx>
      <c:valAx>
        <c:axId val="195063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5056768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70AD47">
        <a:lumMod val="20000"/>
        <a:lumOff val="80000"/>
      </a:srgbClr>
    </a:solidFill>
    <a:ln w="25400" cap="flat" cmpd="sng" algn="ctr">
      <a:solidFill>
        <a:srgbClr val="70AD47"/>
      </a:solidFill>
      <a:prstDash val="solid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solidFill>
          <a:srgbClr val="002060"/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th-TH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Sheet1!$B$263</c:f>
              <c:strCache>
                <c:ptCount val="1"/>
                <c:pt idx="0">
                  <c:v>ร้อยละผู้ป่วยและผู้ดูแลมีความรู้และทักษะในการดูแลตนเอง</c:v>
                </c:pt>
              </c:strCache>
            </c:strRef>
          </c:tx>
          <c:dLbls>
            <c:dLbl>
              <c:idx val="0"/>
              <c:layout>
                <c:manualLayout>
                  <c:x val="-5.4713802296198988E-2"/>
                  <c:y val="5.3114720191502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C5-43EB-81A7-A92659C6F281}"/>
                </c:ext>
              </c:extLst>
            </c:dLbl>
            <c:dLbl>
              <c:idx val="1"/>
              <c:layout>
                <c:manualLayout>
                  <c:x val="-4.0123455017212588E-2"/>
                  <c:y val="-6.760055297100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C5-43EB-81A7-A92659C6F28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Sheet1!$C$262:$F$262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Sheet1!$C$263:$F$263</c:f>
              <c:numCache>
                <c:formatCode>General</c:formatCode>
                <c:ptCount val="4"/>
                <c:pt idx="0">
                  <c:v>94.62</c:v>
                </c:pt>
                <c:pt idx="1">
                  <c:v>95.91</c:v>
                </c:pt>
                <c:pt idx="2">
                  <c:v>94.44</c:v>
                </c:pt>
                <c:pt idx="3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C5-43EB-81A7-A92659C6F2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647936"/>
        <c:axId val="194663168"/>
      </c:lineChart>
      <c:catAx>
        <c:axId val="19464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663168"/>
        <c:crosses val="autoZero"/>
        <c:auto val="1"/>
        <c:lblAlgn val="ctr"/>
        <c:lblOffset val="100"/>
        <c:noMultiLvlLbl val="0"/>
      </c:catAx>
      <c:valAx>
        <c:axId val="194663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464793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FFC000">
        <a:lumMod val="20000"/>
        <a:lumOff val="80000"/>
      </a:srgbClr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solidFill>
          <a:srgbClr val="70AD47">
            <a:lumMod val="50000"/>
          </a:srgbClr>
        </a:solidFill>
      </c:spPr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th-TH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Sheet1!$B$267</c:f>
              <c:strCache>
                <c:ptCount val="1"/>
                <c:pt idx="0">
                  <c:v>ร้อยละผู้ป่วยที่มีข้อชี้บ่งได้รับการผ่าตัดใน 72 ชม.</c:v>
                </c:pt>
              </c:strCache>
            </c:strRef>
          </c:tx>
          <c:dLbls>
            <c:dLbl>
              <c:idx val="0"/>
              <c:layout>
                <c:manualLayout>
                  <c:x val="-3.5196807344719597E-2"/>
                  <c:y val="-5.7747770799635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50-4441-9068-24B7EA6C3D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Sheet1!$C$266:$F$266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Sheet1!$C$267:$F$267</c:f>
              <c:numCache>
                <c:formatCode>General</c:formatCode>
                <c:ptCount val="4"/>
                <c:pt idx="0">
                  <c:v>33.33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50-4441-9068-24B7EA6C3D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4813952"/>
        <c:axId val="194816640"/>
      </c:lineChart>
      <c:catAx>
        <c:axId val="19481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816640"/>
        <c:crosses val="autoZero"/>
        <c:auto val="1"/>
        <c:lblAlgn val="ctr"/>
        <c:lblOffset val="100"/>
        <c:noMultiLvlLbl val="0"/>
      </c:catAx>
      <c:valAx>
        <c:axId val="194816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4813952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70AD47">
        <a:lumMod val="20000"/>
        <a:lumOff val="80000"/>
      </a:srgbClr>
    </a:solidFill>
    <a:ln w="25400" cap="flat" cmpd="sng" algn="ctr">
      <a:solidFill>
        <a:srgbClr val="70AD47"/>
      </a:solidFill>
      <a:prstDash val="solid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solidFill>
          <a:srgbClr val="70AD47">
            <a:lumMod val="40000"/>
            <a:lumOff val="60000"/>
          </a:srgbClr>
        </a:solidFill>
        <a:ln>
          <a:noFill/>
        </a:ln>
        <a:effectLst/>
        <a:sp3d/>
      </c:spPr>
    </c:sideWall>
    <c:backWall>
      <c:thickness val="0"/>
      <c:spPr>
        <a:solidFill>
          <a:srgbClr val="70AD47">
            <a:lumMod val="40000"/>
            <a:lumOff val="60000"/>
          </a:srgb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Sheet1!$B$104</c:f>
              <c:strCache>
                <c:ptCount val="1"/>
                <c:pt idx="0">
                  <c:v>อัตราผลการตรวจ H/C positive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111111111111108E-2"/>
                  <c:y val="-4.1666666666666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C8-4CCC-9AFE-82B5294581C5}"/>
                </c:ext>
              </c:extLst>
            </c:dLbl>
            <c:dLbl>
              <c:idx val="1"/>
              <c:layout>
                <c:manualLayout>
                  <c:x val="4.2161451255362026E-2"/>
                  <c:y val="-5.2372430825903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C8-4CCC-9AFE-82B5294581C5}"/>
                </c:ext>
              </c:extLst>
            </c:dLbl>
            <c:dLbl>
              <c:idx val="2"/>
              <c:layout>
                <c:manualLayout>
                  <c:x val="3.8888800067288155E-2"/>
                  <c:y val="-7.7449147821494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C8-4CCC-9AFE-82B529458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Sheet1!$C$103:$E$103</c:f>
              <c:numCache>
                <c:formatCode>General</c:formatCode>
                <c:ptCount val="3"/>
                <c:pt idx="0">
                  <c:v>2564</c:v>
                </c:pt>
                <c:pt idx="1">
                  <c:v>2565</c:v>
                </c:pt>
                <c:pt idx="2">
                  <c:v>2566</c:v>
                </c:pt>
              </c:numCache>
            </c:numRef>
          </c:cat>
          <c:val>
            <c:numRef>
              <c:f>Sheet1!$C$104:$E$104</c:f>
              <c:numCache>
                <c:formatCode>General</c:formatCode>
                <c:ptCount val="3"/>
                <c:pt idx="0">
                  <c:v>14.29</c:v>
                </c:pt>
                <c:pt idx="1">
                  <c:v>24.34</c:v>
                </c:pt>
                <c:pt idx="2">
                  <c:v>23.18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C8-4CCC-9AFE-82B5294581C5}"/>
            </c:ext>
          </c:extLst>
        </c:ser>
        <c:ser>
          <c:idx val="1"/>
          <c:order val="1"/>
          <c:tx>
            <c:strRef>
              <c:f>Sheet1!$B$105</c:f>
              <c:strCache>
                <c:ptCount val="1"/>
                <c:pt idx="0">
                  <c:v>อัตราผลการตรวจ synovial fluid positive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666666666666664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C8-4CCC-9AFE-82B5294581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Sheet1!$C$103:$E$103</c:f>
              <c:numCache>
                <c:formatCode>General</c:formatCode>
                <c:ptCount val="3"/>
                <c:pt idx="0">
                  <c:v>2564</c:v>
                </c:pt>
                <c:pt idx="1">
                  <c:v>2565</c:v>
                </c:pt>
                <c:pt idx="2">
                  <c:v>2566</c:v>
                </c:pt>
              </c:numCache>
            </c:numRef>
          </c:cat>
          <c:val>
            <c:numRef>
              <c:f>Sheet1!$C$105:$E$105</c:f>
              <c:numCache>
                <c:formatCode>General</c:formatCode>
                <c:ptCount val="3"/>
                <c:pt idx="0">
                  <c:v>2.86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C8-4CCC-9AFE-82B5294581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4011136"/>
        <c:axId val="194012672"/>
        <c:axId val="0"/>
      </c:bar3DChart>
      <c:catAx>
        <c:axId val="19401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4012672"/>
        <c:crosses val="autoZero"/>
        <c:auto val="1"/>
        <c:lblAlgn val="ctr"/>
        <c:lblOffset val="100"/>
        <c:noMultiLvlLbl val="0"/>
      </c:catAx>
      <c:valAx>
        <c:axId val="19401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401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25400" cap="flat" cmpd="sng" algn="ctr">
      <a:solidFill>
        <a:srgbClr val="ED7D31"/>
      </a:solidFill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solidFill>
          <a:srgbClr val="44546A">
            <a:lumMod val="40000"/>
            <a:lumOff val="60000"/>
          </a:srgbClr>
        </a:solidFill>
        <a:ln>
          <a:noFill/>
        </a:ln>
        <a:effectLst/>
        <a:sp3d/>
      </c:spPr>
    </c:sideWall>
    <c:backWall>
      <c:thickness val="0"/>
      <c:spPr>
        <a:solidFill>
          <a:srgbClr val="44546A">
            <a:lumMod val="40000"/>
            <a:lumOff val="60000"/>
          </a:srgb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Sheet1!$B$109</c:f>
              <c:strCache>
                <c:ptCount val="1"/>
                <c:pt idx="0">
                  <c:v>อัตราการเจาะ H/C ก่อนให้ ATB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379783414549294E-2"/>
                  <c:y val="-4.4651611950537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98-4C71-8EAD-40DEA0DDCA15}"/>
                </c:ext>
              </c:extLst>
            </c:dLbl>
            <c:dLbl>
              <c:idx val="1"/>
              <c:layout>
                <c:manualLayout>
                  <c:x val="1.5172737434225531E-2"/>
                  <c:y val="-6.9458063034168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98-4C71-8EAD-40DEA0DDCA15}"/>
                </c:ext>
              </c:extLst>
            </c:dLbl>
            <c:dLbl>
              <c:idx val="2"/>
              <c:layout>
                <c:manualLayout>
                  <c:x val="2.4276379894760936E-2"/>
                  <c:y val="-8.4341933684347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98-4C71-8EAD-40DEA0DDC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Sheet1!$C$108:$E$108</c:f>
              <c:numCache>
                <c:formatCode>General</c:formatCode>
                <c:ptCount val="3"/>
                <c:pt idx="0">
                  <c:v>2564</c:v>
                </c:pt>
                <c:pt idx="1">
                  <c:v>2565</c:v>
                </c:pt>
                <c:pt idx="2">
                  <c:v>2566</c:v>
                </c:pt>
              </c:numCache>
            </c:numRef>
          </c:cat>
          <c:val>
            <c:numRef>
              <c:f>Sheet1!$C$109:$E$109</c:f>
              <c:numCache>
                <c:formatCode>General</c:formatCode>
                <c:ptCount val="3"/>
                <c:pt idx="0">
                  <c:v>97.15</c:v>
                </c:pt>
                <c:pt idx="1">
                  <c:v>86.95</c:v>
                </c:pt>
                <c:pt idx="2">
                  <c:v>89.19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98-4C71-8EAD-40DEA0DDCA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5584768"/>
        <c:axId val="195587456"/>
        <c:axId val="0"/>
      </c:bar3DChart>
      <c:catAx>
        <c:axId val="19558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5587456"/>
        <c:crosses val="autoZero"/>
        <c:auto val="1"/>
        <c:lblAlgn val="ctr"/>
        <c:lblOffset val="100"/>
        <c:noMultiLvlLbl val="0"/>
      </c:catAx>
      <c:valAx>
        <c:axId val="19558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558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25400" cap="flat" cmpd="sng" algn="ctr">
      <a:solidFill>
        <a:srgbClr val="002060"/>
      </a:solidFill>
      <a:prstDash val="solid"/>
      <a:miter lim="800000"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FFC000"/>
        </a:solidFill>
      </c:spPr>
    </c:sideWall>
    <c:backWall>
      <c:thickness val="0"/>
      <c:spPr>
        <a:solidFill>
          <a:srgbClr val="FFC000"/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Sheet1!$B$118</c:f>
              <c:strCache>
                <c:ptCount val="1"/>
                <c:pt idx="0">
                  <c:v>ร้อยละผู้ป่วยขาดสุราระยะรุนแรง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BED-404B-9532-A366A5185D1C}"/>
                </c:ext>
              </c:extLst>
            </c:dLbl>
            <c:dLbl>
              <c:idx val="1"/>
              <c:layout>
                <c:manualLayout>
                  <c:x val="3.0555555555555607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ED-404B-9532-A366A5185D1C}"/>
                </c:ext>
              </c:extLst>
            </c:dLbl>
            <c:dLbl>
              <c:idx val="2"/>
              <c:layout>
                <c:manualLayout>
                  <c:x val="1.9444444444444445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ED-404B-9532-A366A5185D1C}"/>
                </c:ext>
              </c:extLst>
            </c:dLbl>
            <c:dLbl>
              <c:idx val="3"/>
              <c:layout>
                <c:manualLayout>
                  <c:x val="2.7777777777777776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ED-404B-9532-A366A5185D1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Sheet1!$C$117:$F$117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Sheet1!$C$118:$F$118</c:f>
              <c:numCache>
                <c:formatCode>General</c:formatCode>
                <c:ptCount val="4"/>
                <c:pt idx="0">
                  <c:v>9.23</c:v>
                </c:pt>
                <c:pt idx="1">
                  <c:v>8.6999999999999993</c:v>
                </c:pt>
                <c:pt idx="2">
                  <c:v>6.32</c:v>
                </c:pt>
                <c:pt idx="3">
                  <c:v>6.47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ED-404B-9532-A366A5185D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8135808"/>
        <c:axId val="178727936"/>
        <c:axId val="0"/>
      </c:bar3DChart>
      <c:catAx>
        <c:axId val="17813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8727936"/>
        <c:crosses val="autoZero"/>
        <c:auto val="1"/>
        <c:lblAlgn val="ctr"/>
        <c:lblOffset val="100"/>
        <c:noMultiLvlLbl val="0"/>
      </c:catAx>
      <c:valAx>
        <c:axId val="178727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81358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ysClr val="windowText" lastClr="000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th-TH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Sheet1!$B$144</c:f>
              <c:strCache>
                <c:ptCount val="1"/>
                <c:pt idx="0">
                  <c:v>อัตราการผ่าตัดใน 48 ชม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Sheet1!$C$143:$G$143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Sheet1!$C$144:$G$144</c:f>
              <c:numCache>
                <c:formatCode>General</c:formatCode>
                <c:ptCount val="5"/>
                <c:pt idx="1">
                  <c:v>25.13</c:v>
                </c:pt>
                <c:pt idx="2">
                  <c:v>30.95</c:v>
                </c:pt>
                <c:pt idx="3">
                  <c:v>30.71</c:v>
                </c:pt>
                <c:pt idx="4">
                  <c:v>34.11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52-4F8E-B4C2-1075FBBFFF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2005248"/>
        <c:axId val="192006784"/>
        <c:axId val="0"/>
      </c:bar3DChart>
      <c:catAx>
        <c:axId val="1920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2006784"/>
        <c:crosses val="autoZero"/>
        <c:auto val="1"/>
        <c:lblAlgn val="ctr"/>
        <c:lblOffset val="100"/>
        <c:noMultiLvlLbl val="0"/>
      </c:catAx>
      <c:valAx>
        <c:axId val="19200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200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002060"/>
      </a:solidFill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70AD47">
            <a:lumMod val="20000"/>
            <a:lumOff val="80000"/>
          </a:srgbClr>
        </a:solidFill>
      </c:spPr>
    </c:sideWall>
    <c:backWall>
      <c:thickness val="0"/>
      <c:spPr>
        <a:solidFill>
          <a:srgbClr val="70AD47">
            <a:lumMod val="20000"/>
            <a:lumOff val="80000"/>
          </a:srgb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Sheet1!$B$127</c:f>
              <c:strCache>
                <c:ptCount val="1"/>
                <c:pt idx="0">
                  <c:v>ร้อยละผู้ป่วยได้รับการประเมิน CIWA-ar ใน 1-7วันแรกรับ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666666666666666E-2"/>
                  <c:y val="-6.893941148541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84-4F0C-B4FD-9EF627F4B123}"/>
                </c:ext>
              </c:extLst>
            </c:dLbl>
            <c:dLbl>
              <c:idx val="1"/>
              <c:layout>
                <c:manualLayout>
                  <c:x val="2.7777777777777779E-3"/>
                  <c:y val="-3.217172535986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84-4F0C-B4FD-9EF627F4B123}"/>
                </c:ext>
              </c:extLst>
            </c:dLbl>
            <c:dLbl>
              <c:idx val="2"/>
              <c:layout>
                <c:manualLayout>
                  <c:x val="8.3333333333333332E-3"/>
                  <c:y val="-3.2171725359860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84-4F0C-B4FD-9EF627F4B123}"/>
                </c:ext>
              </c:extLst>
            </c:dLbl>
            <c:dLbl>
              <c:idx val="3"/>
              <c:layout>
                <c:manualLayout>
                  <c:x val="8.3333333333334356E-3"/>
                  <c:y val="-3.6767686125554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84-4F0C-B4FD-9EF627F4B1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Sheet1!$C$126:$F$126</c:f>
              <c:numCache>
                <c:formatCode>General</c:formatCode>
                <c:ptCount val="4"/>
                <c:pt idx="0">
                  <c:v>2563</c:v>
                </c:pt>
                <c:pt idx="1">
                  <c:v>2564</c:v>
                </c:pt>
                <c:pt idx="2">
                  <c:v>2565</c:v>
                </c:pt>
                <c:pt idx="3">
                  <c:v>2566</c:v>
                </c:pt>
              </c:numCache>
            </c:numRef>
          </c:cat>
          <c:val>
            <c:numRef>
              <c:f>Sheet1!$C$127:$F$127</c:f>
              <c:numCache>
                <c:formatCode>General</c:formatCode>
                <c:ptCount val="4"/>
                <c:pt idx="0">
                  <c:v>95.5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84-4F0C-B4FD-9EF627F4B1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83025664"/>
        <c:axId val="183028736"/>
        <c:axId val="0"/>
      </c:bar3DChart>
      <c:catAx>
        <c:axId val="1830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3028736"/>
        <c:crosses val="autoZero"/>
        <c:auto val="1"/>
        <c:lblAlgn val="ctr"/>
        <c:lblOffset val="100"/>
        <c:noMultiLvlLbl val="0"/>
      </c:catAx>
      <c:valAx>
        <c:axId val="18302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3025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425853018372708E-2"/>
          <c:y val="0.87552799265804315"/>
          <c:w val="0.77848162729658787"/>
          <c:h val="8.3108360450708144E-2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ED7D31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th-TH"/>
    </a:p>
  </c:txPr>
  <c:externalData r:id="rId2">
    <c:autoUpdate val="0"/>
  </c:externalData>
  <c:userShapes r:id="rId3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70AD47">
            <a:lumMod val="60000"/>
            <a:lumOff val="40000"/>
          </a:srgbClr>
        </a:solidFill>
      </c:spPr>
    </c:sideWall>
    <c:backWall>
      <c:thickness val="0"/>
      <c:spPr>
        <a:solidFill>
          <a:srgbClr val="70AD47">
            <a:lumMod val="60000"/>
            <a:lumOff val="40000"/>
          </a:srgb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Sheet1!$B$133</c:f>
              <c:strCache>
                <c:ptCount val="1"/>
                <c:pt idx="0">
                  <c:v>อัตราการได้รับการรักษาใน 6 ชม.ในผู้ป่วย vascular injury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1666666666666664E-2"/>
                  <c:y val="-6.0185185185185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E7-4513-A98A-A0E422696426}"/>
                </c:ext>
              </c:extLst>
            </c:dLbl>
            <c:dLbl>
              <c:idx val="1"/>
              <c:layout>
                <c:manualLayout>
                  <c:x val="6.666666666666666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E7-4513-A98A-A0E422696426}"/>
                </c:ext>
              </c:extLst>
            </c:dLbl>
            <c:dLbl>
              <c:idx val="2"/>
              <c:layout>
                <c:manualLayout>
                  <c:x val="6.9444444444444545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E7-4513-A98A-A0E42269642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Sheet1!$C$132:$E$132</c:f>
              <c:numCache>
                <c:formatCode>General</c:formatCode>
                <c:ptCount val="3"/>
                <c:pt idx="0">
                  <c:v>2564</c:v>
                </c:pt>
                <c:pt idx="1">
                  <c:v>2565</c:v>
                </c:pt>
                <c:pt idx="2">
                  <c:v>2566</c:v>
                </c:pt>
              </c:numCache>
            </c:numRef>
          </c:cat>
          <c:val>
            <c:numRef>
              <c:f>Sheet1!$C$133:$E$133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E7-4513-A98A-A0E4226964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20112768"/>
        <c:axId val="220119808"/>
        <c:axId val="0"/>
      </c:bar3DChart>
      <c:catAx>
        <c:axId val="22011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119808"/>
        <c:crosses val="autoZero"/>
        <c:auto val="1"/>
        <c:lblAlgn val="ctr"/>
        <c:lblOffset val="100"/>
        <c:noMultiLvlLbl val="0"/>
      </c:catAx>
      <c:valAx>
        <c:axId val="220119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1127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FFC000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th-TH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rgbClr val="ED7D31">
            <a:lumMod val="40000"/>
            <a:lumOff val="60000"/>
          </a:srgbClr>
        </a:solidFill>
      </c:spPr>
    </c:sideWall>
    <c:backWall>
      <c:thickness val="0"/>
      <c:spPr>
        <a:solidFill>
          <a:srgbClr val="ED7D31">
            <a:lumMod val="40000"/>
            <a:lumOff val="60000"/>
          </a:srgb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Sheet1!$B$137</c:f>
              <c:strCache>
                <c:ptCount val="1"/>
                <c:pt idx="0">
                  <c:v>อัตราการวินิจฉันถูกต้องในผู้ป่วย vascular injury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5"/>
                  <c:y val="-5.555555555555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27-4EB6-892E-3943DD19C005}"/>
                </c:ext>
              </c:extLst>
            </c:dLbl>
            <c:dLbl>
              <c:idx val="1"/>
              <c:layout>
                <c:manualLayout>
                  <c:x val="5.2777777777777778E-2"/>
                  <c:y val="-5.5555555555555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27-4EB6-892E-3943DD19C005}"/>
                </c:ext>
              </c:extLst>
            </c:dLbl>
            <c:dLbl>
              <c:idx val="2"/>
              <c:layout>
                <c:manualLayout>
                  <c:x val="2.2222222222222324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27-4EB6-892E-3943DD19C0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Sheet1!$C$136:$E$136</c:f>
              <c:numCache>
                <c:formatCode>General</c:formatCode>
                <c:ptCount val="3"/>
                <c:pt idx="0">
                  <c:v>2564</c:v>
                </c:pt>
                <c:pt idx="1">
                  <c:v>2565</c:v>
                </c:pt>
                <c:pt idx="2">
                  <c:v>2566</c:v>
                </c:pt>
              </c:numCache>
            </c:numRef>
          </c:cat>
          <c:val>
            <c:numRef>
              <c:f>Sheet1!$C$137:$E$137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27-4EB6-892E-3943DD19C0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9710592"/>
        <c:axId val="220274688"/>
        <c:axId val="0"/>
      </c:bar3DChart>
      <c:catAx>
        <c:axId val="2197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274688"/>
        <c:crosses val="autoZero"/>
        <c:auto val="1"/>
        <c:lblAlgn val="ctr"/>
        <c:lblOffset val="100"/>
        <c:noMultiLvlLbl val="0"/>
      </c:catAx>
      <c:valAx>
        <c:axId val="22027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71059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ED7D31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th-TH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Sheet1!$B$148</c:f>
              <c:strCache>
                <c:ptCount val="1"/>
                <c:pt idx="0">
                  <c:v>อัตราการผ่าตัดใน 72 ชม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Sheet1!$C$147:$G$147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Sheet1!$C$148:$G$148</c:f>
              <c:numCache>
                <c:formatCode>General</c:formatCode>
                <c:ptCount val="5"/>
                <c:pt idx="0">
                  <c:v>49.16</c:v>
                </c:pt>
                <c:pt idx="1">
                  <c:v>51.54</c:v>
                </c:pt>
                <c:pt idx="2">
                  <c:v>52.97</c:v>
                </c:pt>
                <c:pt idx="3">
                  <c:v>58.82</c:v>
                </c:pt>
                <c:pt idx="4">
                  <c:v>70.05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6F-44C9-B93C-2D99C80505F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1831424"/>
        <c:axId val="191841408"/>
        <c:axId val="0"/>
      </c:bar3DChart>
      <c:catAx>
        <c:axId val="1918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1841408"/>
        <c:crosses val="autoZero"/>
        <c:auto val="1"/>
        <c:lblAlgn val="ctr"/>
        <c:lblOffset val="100"/>
        <c:noMultiLvlLbl val="0"/>
      </c:catAx>
      <c:valAx>
        <c:axId val="19184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1831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002060"/>
      </a:solidFill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Sheet1!$B$162</c:f>
              <c:strCache>
                <c:ptCount val="1"/>
                <c:pt idx="0">
                  <c:v>อัตราการผ่าตัด หลัง  72 ชม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Sheet1!$C$161:$G$161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Sheet1!$C$162:$G$162</c:f>
              <c:numCache>
                <c:formatCode>General</c:formatCode>
                <c:ptCount val="5"/>
                <c:pt idx="0">
                  <c:v>22.68</c:v>
                </c:pt>
                <c:pt idx="1">
                  <c:v>34.19</c:v>
                </c:pt>
                <c:pt idx="2">
                  <c:v>35.71</c:v>
                </c:pt>
                <c:pt idx="3">
                  <c:v>28.75</c:v>
                </c:pt>
                <c:pt idx="4">
                  <c:v>15.67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54-4098-B62D-F98BECC44D0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2038784"/>
        <c:axId val="192040320"/>
        <c:axId val="0"/>
      </c:bar3DChart>
      <c:catAx>
        <c:axId val="19203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2040320"/>
        <c:crosses val="autoZero"/>
        <c:auto val="1"/>
        <c:lblAlgn val="ctr"/>
        <c:lblOffset val="100"/>
        <c:noMultiLvlLbl val="0"/>
      </c:catAx>
      <c:valAx>
        <c:axId val="192040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203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002060"/>
      </a:solidFill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Sheet1!$B$170</c:f>
              <c:strCache>
                <c:ptCount val="1"/>
                <c:pt idx="0">
                  <c:v>ไม่ได้รับการผ่าตัด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Browallia New" panose="020B0604020202020204" pitchFamily="34" charset="-34"/>
                    <a:ea typeface="+mn-ea"/>
                    <a:cs typeface="Browallia New" panose="020B0604020202020204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Sheet1!$C$169:$G$169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Sheet1!$C$170:$G$170</c:f>
              <c:numCache>
                <c:formatCode>General</c:formatCode>
                <c:ptCount val="5"/>
                <c:pt idx="0">
                  <c:v>28.16</c:v>
                </c:pt>
                <c:pt idx="1">
                  <c:v>14.28</c:v>
                </c:pt>
                <c:pt idx="2">
                  <c:v>11.3</c:v>
                </c:pt>
                <c:pt idx="3">
                  <c:v>12.41</c:v>
                </c:pt>
                <c:pt idx="4">
                  <c:v>14.69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EA-419B-8F47-FF36EBFCB2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2201088"/>
        <c:axId val="192202624"/>
        <c:axId val="0"/>
      </c:bar3DChart>
      <c:catAx>
        <c:axId val="19220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2202624"/>
        <c:crosses val="autoZero"/>
        <c:auto val="1"/>
        <c:lblAlgn val="ctr"/>
        <c:lblOffset val="100"/>
        <c:noMultiLvlLbl val="0"/>
      </c:catAx>
      <c:valAx>
        <c:axId val="192202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defRPr>
            </a:pPr>
            <a:endParaRPr lang="th-TH"/>
          </a:p>
        </c:txPr>
        <c:crossAx val="19220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002060"/>
      </a:solidFill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Sheet1!$B$176</c:f>
              <c:strCache>
                <c:ptCount val="1"/>
                <c:pt idx="0">
                  <c:v>อัตราการเสียชีวิตใน โรงพยาบาล</c:v>
                </c:pt>
              </c:strCache>
            </c:strRef>
          </c:tx>
          <c:dLbls>
            <c:dLbl>
              <c:idx val="2"/>
              <c:layout>
                <c:manualLayout>
                  <c:x val="-3.814205334754537E-2"/>
                  <c:y val="-4.5913221200098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FD-4CDE-AB7C-800992BC163B}"/>
                </c:ext>
              </c:extLst>
            </c:dLbl>
            <c:dLbl>
              <c:idx val="3"/>
              <c:layout>
                <c:manualLayout>
                  <c:x val="-1.0402378185694127E-2"/>
                  <c:y val="-5.101469022233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FD-4CDE-AB7C-800992BC163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Sheet1!$C$175:$G$175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Sheet1!$C$176:$G$176</c:f>
              <c:numCache>
                <c:formatCode>General</c:formatCode>
                <c:ptCount val="5"/>
                <c:pt idx="0">
                  <c:v>1.44</c:v>
                </c:pt>
                <c:pt idx="1">
                  <c:v>0.83</c:v>
                </c:pt>
                <c:pt idx="2">
                  <c:v>1.19</c:v>
                </c:pt>
                <c:pt idx="3">
                  <c:v>1.31</c:v>
                </c:pt>
                <c:pt idx="4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1FD-4CDE-AB7C-800992BC16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269696"/>
        <c:axId val="192366848"/>
      </c:lineChart>
      <c:catAx>
        <c:axId val="19226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366848"/>
        <c:crosses val="autoZero"/>
        <c:auto val="1"/>
        <c:lblAlgn val="ctr"/>
        <c:lblOffset val="100"/>
        <c:noMultiLvlLbl val="0"/>
      </c:catAx>
      <c:valAx>
        <c:axId val="192366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226969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FFFFCC"/>
    </a:solidFill>
    <a:ln w="25400" cap="flat" cmpd="sng" algn="ctr">
      <a:solidFill>
        <a:srgbClr val="002060"/>
      </a:solidFill>
      <a:prstDash val="solid"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Sheet1!$B$186</c:f>
              <c:strCache>
                <c:ptCount val="1"/>
                <c:pt idx="0">
                  <c:v>อัตราการเข้าถึง ICU ตามเกณฑ์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Sheet1!$C$185:$G$185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Sheet1!$C$186:$G$186</c:f>
              <c:numCache>
                <c:formatCode>General</c:formatCode>
                <c:ptCount val="5"/>
                <c:pt idx="2">
                  <c:v>52.24</c:v>
                </c:pt>
                <c:pt idx="3">
                  <c:v>68.67</c:v>
                </c:pt>
                <c:pt idx="4">
                  <c:v>93.65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63-4C18-A6AD-B9553ABA6E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338944"/>
        <c:axId val="192414464"/>
      </c:lineChart>
      <c:catAx>
        <c:axId val="19233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414464"/>
        <c:crosses val="autoZero"/>
        <c:auto val="1"/>
        <c:lblAlgn val="ctr"/>
        <c:lblOffset val="100"/>
        <c:noMultiLvlLbl val="0"/>
      </c:catAx>
      <c:valAx>
        <c:axId val="192414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233894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A5A5A5">
        <a:lumMod val="20000"/>
        <a:lumOff val="80000"/>
      </a:srgbClr>
    </a:solidFill>
    <a:ln w="25400" cap="flat" cmpd="sng" algn="ctr">
      <a:solidFill>
        <a:srgbClr val="5B9BD5"/>
      </a:solidFill>
      <a:prstDash val="solid"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Sheet1!$B$196</c:f>
              <c:strCache>
                <c:ptCount val="1"/>
                <c:pt idx="0">
                  <c:v>ร้อยละความพึงพอใจต่อบริการ</c:v>
                </c:pt>
              </c:strCache>
            </c:strRef>
          </c:tx>
          <c:dLbls>
            <c:dLbl>
              <c:idx val="1"/>
              <c:layout>
                <c:manualLayout>
                  <c:x val="3.3569509369725855E-3"/>
                  <c:y val="5.2882359236112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B9-409A-AC7F-1F066554D5DA}"/>
                </c:ext>
              </c:extLst>
            </c:dLbl>
            <c:dLbl>
              <c:idx val="2"/>
              <c:layout>
                <c:manualLayout>
                  <c:x val="-7.0495969676424297E-2"/>
                  <c:y val="-5.2882359236112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B9-409A-AC7F-1F066554D5DA}"/>
                </c:ext>
              </c:extLst>
            </c:dLbl>
            <c:dLbl>
              <c:idx val="3"/>
              <c:layout>
                <c:manualLayout>
                  <c:x val="-4.0283411243671026E-2"/>
                  <c:y val="6.3458831083334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B9-409A-AC7F-1F066554D5D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Sheet1!$C$195:$G$195</c:f>
              <c:numCache>
                <c:formatCode>General</c:formatCode>
                <c:ptCount val="5"/>
                <c:pt idx="0">
                  <c:v>2562</c:v>
                </c:pt>
                <c:pt idx="1">
                  <c:v>2563</c:v>
                </c:pt>
                <c:pt idx="2">
                  <c:v>2564</c:v>
                </c:pt>
                <c:pt idx="3">
                  <c:v>2565</c:v>
                </c:pt>
                <c:pt idx="4">
                  <c:v>2566</c:v>
                </c:pt>
              </c:numCache>
            </c:numRef>
          </c:cat>
          <c:val>
            <c:numRef>
              <c:f>Sheet1!$C$196:$G$196</c:f>
              <c:numCache>
                <c:formatCode>General</c:formatCode>
                <c:ptCount val="5"/>
                <c:pt idx="0">
                  <c:v>85.38</c:v>
                </c:pt>
                <c:pt idx="1">
                  <c:v>87.65</c:v>
                </c:pt>
                <c:pt idx="2">
                  <c:v>88.92</c:v>
                </c:pt>
                <c:pt idx="3">
                  <c:v>88.79</c:v>
                </c:pt>
                <c:pt idx="4">
                  <c:v>89.13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B9-409A-AC7F-1F066554D5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2479232"/>
        <c:axId val="192481920"/>
      </c:lineChart>
      <c:catAx>
        <c:axId val="1924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2481920"/>
        <c:crosses val="autoZero"/>
        <c:auto val="1"/>
        <c:lblAlgn val="ctr"/>
        <c:lblOffset val="100"/>
        <c:noMultiLvlLbl val="0"/>
      </c:catAx>
      <c:valAx>
        <c:axId val="1924819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2479232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spPr>
    <a:solidFill>
      <a:srgbClr val="FFC000">
        <a:lumMod val="20000"/>
        <a:lumOff val="80000"/>
      </a:srgbClr>
    </a:solidFill>
    <a:ln w="25400" cap="flat" cmpd="sng" algn="ctr">
      <a:solidFill>
        <a:srgbClr val="FFC000"/>
      </a:solidFill>
      <a:prstDash val="solid"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Browallia New" panose="020B0604020202020204" pitchFamily="34" charset="-34"/>
          <a:ea typeface="+mn-ea"/>
          <a:cs typeface="Browallia New" panose="020B0604020202020204" pitchFamily="34" charset="-34"/>
        </a:defRPr>
      </a:pPr>
      <a:endParaRPr lang="th-TH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5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3E8BD3-BE31-4D3D-B9C3-FADFF9CDF81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2C878407-061D-4673-A145-7D72CD9CF878}">
      <dgm:prSet phldrT="[Text]" custT="1"/>
      <dgm:spPr/>
      <dgm:t>
        <a:bodyPr/>
        <a:lstStyle/>
        <a:p>
          <a:r>
            <a:rPr lang="th-TH" sz="24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1.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1F18B7D-4387-4472-9317-AEDB5FC2876C}" type="parTrans" cxnId="{70581CDB-ABD6-4E4A-A7F2-05E48B77A004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1E758E7-7AA4-4315-BB80-61895C3E9F00}" type="sibTrans" cxnId="{70581CDB-ABD6-4E4A-A7F2-05E48B77A004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97BEBC9-9115-4ABA-8D9E-25F9F796294E}">
      <dgm:prSet phldrT="[Text]" custT="1"/>
      <dgm:spPr/>
      <dgm:t>
        <a:bodyPr/>
        <a:lstStyle/>
        <a:p>
          <a:pPr>
            <a:buFontTx/>
            <a:buNone/>
          </a:pPr>
          <a:r>
            <a:rPr lang="th-TH" sz="24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การเตรียมผู้ป่วยในกลุ่มที่ซับซ้อนให้สามารถเข้ารับการผ่าตัด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6F4BB1F4-5468-4964-AB8D-46D05D527034}" type="parTrans" cxnId="{9D008183-2983-413B-BC1E-B6BB60D3333A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5ACC12D-AA90-4866-BF35-3901514BD36D}" type="sibTrans" cxnId="{9D008183-2983-413B-BC1E-B6BB60D3333A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79F7F3F-CC76-4033-B105-654B43B55524}">
      <dgm:prSet phldrT="[Text]" custT="1"/>
      <dgm:spPr/>
      <dgm:t>
        <a:bodyPr/>
        <a:lstStyle/>
        <a:p>
          <a:r>
            <a:rPr lang="en-US" sz="2400" dirty="0">
              <a:latin typeface="Browallia New" panose="020B0604020202020204" pitchFamily="34" charset="-34"/>
              <a:cs typeface="Browallia New" panose="020B0604020202020204" pitchFamily="34" charset="-34"/>
            </a:rPr>
            <a:t>2.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EBA49F4-09FB-4EC8-9832-14DC7A98CF7B}" type="parTrans" cxnId="{9505D704-F92F-4DE7-8839-298E3B0622FD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827EE6E9-0D31-491C-9F40-B0F2F04124B9}" type="sibTrans" cxnId="{9505D704-F92F-4DE7-8839-298E3B0622FD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4797203-DCB4-4B15-AACC-2A10F826D17C}">
      <dgm:prSet phldrT="[Text]" custT="1"/>
      <dgm:spPr/>
      <dgm:t>
        <a:bodyPr/>
        <a:lstStyle/>
        <a:p>
          <a:pPr>
            <a:buFontTx/>
            <a:buNone/>
          </a:pPr>
          <a:r>
            <a:rPr lang="th-TH" sz="24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การดูแลผู้ป่วยก่อนและหลังผ่าตั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5F10859-A2B7-40D1-A797-E09ADA7B5937}" type="parTrans" cxnId="{334C0FA8-7E93-41FB-9C02-8B503BFE48AC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D3F41626-9A43-4BF5-81BA-A93EED2F71A1}" type="sibTrans" cxnId="{334C0FA8-7E93-41FB-9C02-8B503BFE48AC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412F21DC-96D4-4BAE-A5A7-605F08D326BF}">
      <dgm:prSet phldrT="[Text]" custT="1"/>
      <dgm:spPr/>
      <dgm:t>
        <a:bodyPr/>
        <a:lstStyle/>
        <a:p>
          <a:r>
            <a:rPr lang="en-US" sz="2400" dirty="0">
              <a:latin typeface="Browallia New" panose="020B0604020202020204" pitchFamily="34" charset="-34"/>
              <a:cs typeface="Browallia New" panose="020B0604020202020204" pitchFamily="34" charset="-34"/>
            </a:rPr>
            <a:t>3.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564DDC9-EC56-4A5E-89E5-1A68103D0806}" type="parTrans" cxnId="{43BA08BA-0A86-4888-A5DD-8B04F9612438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63BBC9E-2862-4E8A-A5F7-13FD0CFAA218}" type="sibTrans" cxnId="{43BA08BA-0A86-4888-A5DD-8B04F9612438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C1905F6-48EF-453C-9157-87937BF13C25}">
      <dgm:prSet phldrT="[Text]" custT="1"/>
      <dgm:spPr/>
      <dgm:t>
        <a:bodyPr/>
        <a:lstStyle/>
        <a:p>
          <a:pPr>
            <a:buNone/>
          </a:pPr>
          <a:r>
            <a:rPr lang="th-TH" sz="24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การฟื้นฟูสภาพผู้ป่วย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F939D6A-173A-4B54-B24A-95A91E13A284}" type="parTrans" cxnId="{2607DDBB-3C95-4B47-B9F0-3DA91B7286CA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5C9D6F5C-23A7-4421-8388-126411A89102}" type="sibTrans" cxnId="{2607DDBB-3C95-4B47-B9F0-3DA91B7286CA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F4280B8-1AEC-4E17-9764-40AF852E80D4}">
      <dgm:prSet phldrT="[Text]" custT="1"/>
      <dgm:spPr/>
      <dgm:t>
        <a:bodyPr/>
        <a:lstStyle/>
        <a:p>
          <a:r>
            <a:rPr lang="en-US" sz="2400" dirty="0">
              <a:latin typeface="Browallia New" panose="020B0604020202020204" pitchFamily="34" charset="-34"/>
              <a:cs typeface="Browallia New" panose="020B0604020202020204" pitchFamily="34" charset="-34"/>
            </a:rPr>
            <a:t>4.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19CBC94-41B0-4A43-AB61-6A1CC9E92A1C}" type="parTrans" cxnId="{F0526017-F966-4A26-8922-04909D3D33C3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A0559B97-F6C6-4DAD-B305-C1811BD2BE87}" type="sibTrans" cxnId="{F0526017-F966-4A26-8922-04909D3D33C3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678919E-A094-4C25-A66E-763AE17DC2CE}">
      <dgm:prSet phldrT="[Text]" custT="1"/>
      <dgm:spPr/>
      <dgm:t>
        <a:bodyPr/>
        <a:lstStyle/>
        <a:p>
          <a:r>
            <a:rPr lang="en-US" sz="2400" dirty="0">
              <a:latin typeface="Browallia New" panose="020B0604020202020204" pitchFamily="34" charset="-34"/>
              <a:cs typeface="Browallia New" panose="020B0604020202020204" pitchFamily="34" charset="-34"/>
            </a:rPr>
            <a:t>5.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3DE2943-AAF4-441F-9B63-32CE844F8C92}" type="parTrans" cxnId="{E06B97A0-1CCD-49C0-9A9F-0F0C818E8FEA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BAEBEB4D-B56C-42CB-88A3-A48160072864}" type="sibTrans" cxnId="{E06B97A0-1CCD-49C0-9A9F-0F0C818E8FEA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D3DEA70-BB92-40CC-B862-23FD38A606F5}">
      <dgm:prSet custT="1"/>
      <dgm:spPr/>
      <dgm:t>
        <a:bodyPr/>
        <a:lstStyle/>
        <a:p>
          <a:pPr>
            <a:buNone/>
          </a:pPr>
          <a:r>
            <a:rPr lang="th-TH" sz="2400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การดูแลต่อเนื่อง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4AEE33D4-EA35-450A-8A1C-91A2BB774E4E}" type="parTrans" cxnId="{9D80A3FA-7359-43E4-8DCF-C67E6187F226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F9765141-F5E4-4547-A6F8-283F4329ABD7}" type="sibTrans" cxnId="{9D80A3FA-7359-43E4-8DCF-C67E6187F226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FB09F7A-B1F6-46F8-9752-7CF8C1E2D08E}">
      <dgm:prSet custT="1"/>
      <dgm:spPr/>
      <dgm:t>
        <a:bodyPr/>
        <a:lstStyle/>
        <a:p>
          <a:pPr>
            <a:buNone/>
          </a:pPr>
          <a:r>
            <a:rPr lang="th-TH" sz="2400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คุณภาพชีวิตผู้สูงอายุกระดูกข้อสะโพกหัก</a:t>
          </a:r>
          <a:endParaRPr lang="th-TH" sz="24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408B918-1D29-487C-9642-7922EE45E116}" type="parTrans" cxnId="{525F84BF-4DA5-45B0-9B3F-B9A286614BA6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E27C4702-B637-4699-8607-1B02FF7B056A}" type="sibTrans" cxnId="{525F84BF-4DA5-45B0-9B3F-B9A286614BA6}">
      <dgm:prSet/>
      <dgm:spPr/>
      <dgm:t>
        <a:bodyPr/>
        <a:lstStyle/>
        <a:p>
          <a:endParaRPr lang="th-TH" sz="240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061591D-AF66-46D4-AB83-E6F3439F3766}" type="pres">
      <dgm:prSet presAssocID="{EE3E8BD3-BE31-4D3D-B9C3-FADFF9CDF811}" presName="linearFlow" presStyleCnt="0">
        <dgm:presLayoutVars>
          <dgm:dir/>
          <dgm:animLvl val="lvl"/>
          <dgm:resizeHandles val="exact"/>
        </dgm:presLayoutVars>
      </dgm:prSet>
      <dgm:spPr/>
    </dgm:pt>
    <dgm:pt modelId="{9F19374E-F8CC-41A2-98AA-0B0310F8659E}" type="pres">
      <dgm:prSet presAssocID="{2C878407-061D-4673-A145-7D72CD9CF878}" presName="composite" presStyleCnt="0"/>
      <dgm:spPr/>
    </dgm:pt>
    <dgm:pt modelId="{A15F128C-8160-48D6-9D51-6E5C7D4793C9}" type="pres">
      <dgm:prSet presAssocID="{2C878407-061D-4673-A145-7D72CD9CF87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D74E066-BB93-4500-8BA8-91B5602BF88E}" type="pres">
      <dgm:prSet presAssocID="{2C878407-061D-4673-A145-7D72CD9CF878}" presName="descendantText" presStyleLbl="alignAcc1" presStyleIdx="0" presStyleCnt="5">
        <dgm:presLayoutVars>
          <dgm:bulletEnabled val="1"/>
        </dgm:presLayoutVars>
      </dgm:prSet>
      <dgm:spPr/>
    </dgm:pt>
    <dgm:pt modelId="{E47E1934-F6FF-45AE-9A53-FBF54D78DCC9}" type="pres">
      <dgm:prSet presAssocID="{01E758E7-7AA4-4315-BB80-61895C3E9F00}" presName="sp" presStyleCnt="0"/>
      <dgm:spPr/>
    </dgm:pt>
    <dgm:pt modelId="{F1C4594F-5A80-45B9-AC79-2A1E293810A1}" type="pres">
      <dgm:prSet presAssocID="{279F7F3F-CC76-4033-B105-654B43B55524}" presName="composite" presStyleCnt="0"/>
      <dgm:spPr/>
    </dgm:pt>
    <dgm:pt modelId="{198F8BBD-7C5F-426D-9463-B10AB47EF991}" type="pres">
      <dgm:prSet presAssocID="{279F7F3F-CC76-4033-B105-654B43B55524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875B522-FE8A-4CFE-B4FA-6BA0BEC97C78}" type="pres">
      <dgm:prSet presAssocID="{279F7F3F-CC76-4033-B105-654B43B55524}" presName="descendantText" presStyleLbl="alignAcc1" presStyleIdx="1" presStyleCnt="5">
        <dgm:presLayoutVars>
          <dgm:bulletEnabled val="1"/>
        </dgm:presLayoutVars>
      </dgm:prSet>
      <dgm:spPr/>
    </dgm:pt>
    <dgm:pt modelId="{C17B19B1-2998-4F64-9207-7D29E7532E14}" type="pres">
      <dgm:prSet presAssocID="{827EE6E9-0D31-491C-9F40-B0F2F04124B9}" presName="sp" presStyleCnt="0"/>
      <dgm:spPr/>
    </dgm:pt>
    <dgm:pt modelId="{093137A7-CBA9-4A7D-8A37-07E2A102E1F7}" type="pres">
      <dgm:prSet presAssocID="{412F21DC-96D4-4BAE-A5A7-605F08D326BF}" presName="composite" presStyleCnt="0"/>
      <dgm:spPr/>
    </dgm:pt>
    <dgm:pt modelId="{764F13A4-5C1C-46A7-B371-D4D2DC19EB61}" type="pres">
      <dgm:prSet presAssocID="{412F21DC-96D4-4BAE-A5A7-605F08D326B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DBCB6A4B-E8FE-4406-AFA9-D9A620C439E1}" type="pres">
      <dgm:prSet presAssocID="{412F21DC-96D4-4BAE-A5A7-605F08D326BF}" presName="descendantText" presStyleLbl="alignAcc1" presStyleIdx="2" presStyleCnt="5">
        <dgm:presLayoutVars>
          <dgm:bulletEnabled val="1"/>
        </dgm:presLayoutVars>
      </dgm:prSet>
      <dgm:spPr/>
    </dgm:pt>
    <dgm:pt modelId="{351B6872-A545-4A3F-8FD8-B55F736FA73B}" type="pres">
      <dgm:prSet presAssocID="{063BBC9E-2862-4E8A-A5F7-13FD0CFAA218}" presName="sp" presStyleCnt="0"/>
      <dgm:spPr/>
    </dgm:pt>
    <dgm:pt modelId="{2995C8C5-7F7D-4DFD-8481-0CB57E381318}" type="pres">
      <dgm:prSet presAssocID="{9F4280B8-1AEC-4E17-9764-40AF852E80D4}" presName="composite" presStyleCnt="0"/>
      <dgm:spPr/>
    </dgm:pt>
    <dgm:pt modelId="{CA5BEA9C-8F35-4BF1-9D3D-F4AD4B2D63AC}" type="pres">
      <dgm:prSet presAssocID="{9F4280B8-1AEC-4E17-9764-40AF852E80D4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23B1A72-7EAF-48CF-8378-A209A0497327}" type="pres">
      <dgm:prSet presAssocID="{9F4280B8-1AEC-4E17-9764-40AF852E80D4}" presName="descendantText" presStyleLbl="alignAcc1" presStyleIdx="3" presStyleCnt="5">
        <dgm:presLayoutVars>
          <dgm:bulletEnabled val="1"/>
        </dgm:presLayoutVars>
      </dgm:prSet>
      <dgm:spPr/>
    </dgm:pt>
    <dgm:pt modelId="{DB6412E0-DF28-4E96-9AD1-DAAAB1C99AED}" type="pres">
      <dgm:prSet presAssocID="{A0559B97-F6C6-4DAD-B305-C1811BD2BE87}" presName="sp" presStyleCnt="0"/>
      <dgm:spPr/>
    </dgm:pt>
    <dgm:pt modelId="{C143CFC1-0E5F-4DFF-B1BB-C168142041E7}" type="pres">
      <dgm:prSet presAssocID="{E678919E-A094-4C25-A66E-763AE17DC2CE}" presName="composite" presStyleCnt="0"/>
      <dgm:spPr/>
    </dgm:pt>
    <dgm:pt modelId="{9DB8C674-64C1-40D7-9A4C-1C3C7A6D22BF}" type="pres">
      <dgm:prSet presAssocID="{E678919E-A094-4C25-A66E-763AE17DC2C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ED9600A-44FD-45D0-9437-DF01167291D7}" type="pres">
      <dgm:prSet presAssocID="{E678919E-A094-4C25-A66E-763AE17DC2C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7B66200-86A4-48AF-90ED-5F986627A0C4}" type="presOf" srcId="{412F21DC-96D4-4BAE-A5A7-605F08D326BF}" destId="{764F13A4-5C1C-46A7-B371-D4D2DC19EB61}" srcOrd="0" destOrd="0" presId="urn:microsoft.com/office/officeart/2005/8/layout/chevron2"/>
    <dgm:cxn modelId="{9505D704-F92F-4DE7-8839-298E3B0622FD}" srcId="{EE3E8BD3-BE31-4D3D-B9C3-FADFF9CDF811}" destId="{279F7F3F-CC76-4033-B105-654B43B55524}" srcOrd="1" destOrd="0" parTransId="{CEBA49F4-09FB-4EC8-9832-14DC7A98CF7B}" sibTransId="{827EE6E9-0D31-491C-9F40-B0F2F04124B9}"/>
    <dgm:cxn modelId="{E917F00D-0FC8-49CC-8B9F-63725C916C63}" type="presOf" srcId="{9F4280B8-1AEC-4E17-9764-40AF852E80D4}" destId="{CA5BEA9C-8F35-4BF1-9D3D-F4AD4B2D63AC}" srcOrd="0" destOrd="0" presId="urn:microsoft.com/office/officeart/2005/8/layout/chevron2"/>
    <dgm:cxn modelId="{F0526017-F966-4A26-8922-04909D3D33C3}" srcId="{EE3E8BD3-BE31-4D3D-B9C3-FADFF9CDF811}" destId="{9F4280B8-1AEC-4E17-9764-40AF852E80D4}" srcOrd="3" destOrd="0" parTransId="{C19CBC94-41B0-4A43-AB61-6A1CC9E92A1C}" sibTransId="{A0559B97-F6C6-4DAD-B305-C1811BD2BE87}"/>
    <dgm:cxn modelId="{8ACD071E-536F-48FF-8BA4-9C5481FC0D93}" type="presOf" srcId="{EE3E8BD3-BE31-4D3D-B9C3-FADFF9CDF811}" destId="{2061591D-AF66-46D4-AB83-E6F3439F3766}" srcOrd="0" destOrd="0" presId="urn:microsoft.com/office/officeart/2005/8/layout/chevron2"/>
    <dgm:cxn modelId="{9A76EE35-CC8E-482C-9022-7008DF646D97}" type="presOf" srcId="{ED3DEA70-BB92-40CC-B862-23FD38A606F5}" destId="{D23B1A72-7EAF-48CF-8378-A209A0497327}" srcOrd="0" destOrd="0" presId="urn:microsoft.com/office/officeart/2005/8/layout/chevron2"/>
    <dgm:cxn modelId="{4ED8A369-AEEF-40DA-8769-E3D6340CE834}" type="presOf" srcId="{04797203-DCB4-4B15-AACC-2A10F826D17C}" destId="{4875B522-FE8A-4CFE-B4FA-6BA0BEC97C78}" srcOrd="0" destOrd="0" presId="urn:microsoft.com/office/officeart/2005/8/layout/chevron2"/>
    <dgm:cxn modelId="{A5D5A576-751A-45EF-B50A-26428B67AC28}" type="presOf" srcId="{1FB09F7A-B1F6-46F8-9752-7CF8C1E2D08E}" destId="{DED9600A-44FD-45D0-9437-DF01167291D7}" srcOrd="0" destOrd="0" presId="urn:microsoft.com/office/officeart/2005/8/layout/chevron2"/>
    <dgm:cxn modelId="{92DAB07D-F425-4E8F-8B89-A2DEF0747996}" type="presOf" srcId="{E678919E-A094-4C25-A66E-763AE17DC2CE}" destId="{9DB8C674-64C1-40D7-9A4C-1C3C7A6D22BF}" srcOrd="0" destOrd="0" presId="urn:microsoft.com/office/officeart/2005/8/layout/chevron2"/>
    <dgm:cxn modelId="{9D008183-2983-413B-BC1E-B6BB60D3333A}" srcId="{2C878407-061D-4673-A145-7D72CD9CF878}" destId="{197BEBC9-9115-4ABA-8D9E-25F9F796294E}" srcOrd="0" destOrd="0" parTransId="{6F4BB1F4-5468-4964-AB8D-46D05D527034}" sibTransId="{C5ACC12D-AA90-4866-BF35-3901514BD36D}"/>
    <dgm:cxn modelId="{E06B97A0-1CCD-49C0-9A9F-0F0C818E8FEA}" srcId="{EE3E8BD3-BE31-4D3D-B9C3-FADFF9CDF811}" destId="{E678919E-A094-4C25-A66E-763AE17DC2CE}" srcOrd="4" destOrd="0" parTransId="{F3DE2943-AAF4-441F-9B63-32CE844F8C92}" sibTransId="{BAEBEB4D-B56C-42CB-88A3-A48160072864}"/>
    <dgm:cxn modelId="{334C0FA8-7E93-41FB-9C02-8B503BFE48AC}" srcId="{279F7F3F-CC76-4033-B105-654B43B55524}" destId="{04797203-DCB4-4B15-AACC-2A10F826D17C}" srcOrd="0" destOrd="0" parTransId="{25F10859-A2B7-40D1-A797-E09ADA7B5937}" sibTransId="{D3F41626-9A43-4BF5-81BA-A93EED2F71A1}"/>
    <dgm:cxn modelId="{43BA08BA-0A86-4888-A5DD-8B04F9612438}" srcId="{EE3E8BD3-BE31-4D3D-B9C3-FADFF9CDF811}" destId="{412F21DC-96D4-4BAE-A5A7-605F08D326BF}" srcOrd="2" destOrd="0" parTransId="{2564DDC9-EC56-4A5E-89E5-1A68103D0806}" sibTransId="{063BBC9E-2862-4E8A-A5F7-13FD0CFAA218}"/>
    <dgm:cxn modelId="{2607DDBB-3C95-4B47-B9F0-3DA91B7286CA}" srcId="{412F21DC-96D4-4BAE-A5A7-605F08D326BF}" destId="{1C1905F6-48EF-453C-9157-87937BF13C25}" srcOrd="0" destOrd="0" parTransId="{CF939D6A-173A-4B54-B24A-95A91E13A284}" sibTransId="{5C9D6F5C-23A7-4421-8388-126411A89102}"/>
    <dgm:cxn modelId="{525F84BF-4DA5-45B0-9B3F-B9A286614BA6}" srcId="{E678919E-A094-4C25-A66E-763AE17DC2CE}" destId="{1FB09F7A-B1F6-46F8-9752-7CF8C1E2D08E}" srcOrd="0" destOrd="0" parTransId="{0408B918-1D29-487C-9642-7922EE45E116}" sibTransId="{E27C4702-B637-4699-8607-1B02FF7B056A}"/>
    <dgm:cxn modelId="{70581CDB-ABD6-4E4A-A7F2-05E48B77A004}" srcId="{EE3E8BD3-BE31-4D3D-B9C3-FADFF9CDF811}" destId="{2C878407-061D-4673-A145-7D72CD9CF878}" srcOrd="0" destOrd="0" parTransId="{91F18B7D-4387-4472-9317-AEDB5FC2876C}" sibTransId="{01E758E7-7AA4-4315-BB80-61895C3E9F00}"/>
    <dgm:cxn modelId="{0761B8DF-FA77-40D8-B4FF-EC34676438EA}" type="presOf" srcId="{1C1905F6-48EF-453C-9157-87937BF13C25}" destId="{DBCB6A4B-E8FE-4406-AFA9-D9A620C439E1}" srcOrd="0" destOrd="0" presId="urn:microsoft.com/office/officeart/2005/8/layout/chevron2"/>
    <dgm:cxn modelId="{B7E6DBF3-1D36-4DAE-B963-6C98AC062F24}" type="presOf" srcId="{2C878407-061D-4673-A145-7D72CD9CF878}" destId="{A15F128C-8160-48D6-9D51-6E5C7D4793C9}" srcOrd="0" destOrd="0" presId="urn:microsoft.com/office/officeart/2005/8/layout/chevron2"/>
    <dgm:cxn modelId="{6A2065F7-6E48-4B8F-AC18-436248013531}" type="presOf" srcId="{197BEBC9-9115-4ABA-8D9E-25F9F796294E}" destId="{CD74E066-BB93-4500-8BA8-91B5602BF88E}" srcOrd="0" destOrd="0" presId="urn:microsoft.com/office/officeart/2005/8/layout/chevron2"/>
    <dgm:cxn modelId="{9D80A3FA-7359-43E4-8DCF-C67E6187F226}" srcId="{9F4280B8-1AEC-4E17-9764-40AF852E80D4}" destId="{ED3DEA70-BB92-40CC-B862-23FD38A606F5}" srcOrd="0" destOrd="0" parTransId="{4AEE33D4-EA35-450A-8A1C-91A2BB774E4E}" sibTransId="{F9765141-F5E4-4547-A6F8-283F4329ABD7}"/>
    <dgm:cxn modelId="{30B0BFFD-4ECE-411C-85A2-7BB1EB2976D5}" type="presOf" srcId="{279F7F3F-CC76-4033-B105-654B43B55524}" destId="{198F8BBD-7C5F-426D-9463-B10AB47EF991}" srcOrd="0" destOrd="0" presId="urn:microsoft.com/office/officeart/2005/8/layout/chevron2"/>
    <dgm:cxn modelId="{AE87ABE9-EB96-4254-9598-081F0F5CA216}" type="presParOf" srcId="{2061591D-AF66-46D4-AB83-E6F3439F3766}" destId="{9F19374E-F8CC-41A2-98AA-0B0310F8659E}" srcOrd="0" destOrd="0" presId="urn:microsoft.com/office/officeart/2005/8/layout/chevron2"/>
    <dgm:cxn modelId="{6CD3C73C-4421-4C6D-B864-A77533B588EA}" type="presParOf" srcId="{9F19374E-F8CC-41A2-98AA-0B0310F8659E}" destId="{A15F128C-8160-48D6-9D51-6E5C7D4793C9}" srcOrd="0" destOrd="0" presId="urn:microsoft.com/office/officeart/2005/8/layout/chevron2"/>
    <dgm:cxn modelId="{95C72A8D-5A31-40D4-A57D-1B125C10E119}" type="presParOf" srcId="{9F19374E-F8CC-41A2-98AA-0B0310F8659E}" destId="{CD74E066-BB93-4500-8BA8-91B5602BF88E}" srcOrd="1" destOrd="0" presId="urn:microsoft.com/office/officeart/2005/8/layout/chevron2"/>
    <dgm:cxn modelId="{DF68DDC6-20A8-407C-A461-050FE1F87573}" type="presParOf" srcId="{2061591D-AF66-46D4-AB83-E6F3439F3766}" destId="{E47E1934-F6FF-45AE-9A53-FBF54D78DCC9}" srcOrd="1" destOrd="0" presId="urn:microsoft.com/office/officeart/2005/8/layout/chevron2"/>
    <dgm:cxn modelId="{020E90DE-AEE7-496F-B708-C56671A55169}" type="presParOf" srcId="{2061591D-AF66-46D4-AB83-E6F3439F3766}" destId="{F1C4594F-5A80-45B9-AC79-2A1E293810A1}" srcOrd="2" destOrd="0" presId="urn:microsoft.com/office/officeart/2005/8/layout/chevron2"/>
    <dgm:cxn modelId="{C66DD0EA-7269-4D8F-AE49-995BDBB34F30}" type="presParOf" srcId="{F1C4594F-5A80-45B9-AC79-2A1E293810A1}" destId="{198F8BBD-7C5F-426D-9463-B10AB47EF991}" srcOrd="0" destOrd="0" presId="urn:microsoft.com/office/officeart/2005/8/layout/chevron2"/>
    <dgm:cxn modelId="{4406E1DA-E9C3-441F-97DC-6F443CE48AF1}" type="presParOf" srcId="{F1C4594F-5A80-45B9-AC79-2A1E293810A1}" destId="{4875B522-FE8A-4CFE-B4FA-6BA0BEC97C78}" srcOrd="1" destOrd="0" presId="urn:microsoft.com/office/officeart/2005/8/layout/chevron2"/>
    <dgm:cxn modelId="{DB2DFAC3-501B-4762-B506-2CC424F0AE6A}" type="presParOf" srcId="{2061591D-AF66-46D4-AB83-E6F3439F3766}" destId="{C17B19B1-2998-4F64-9207-7D29E7532E14}" srcOrd="3" destOrd="0" presId="urn:microsoft.com/office/officeart/2005/8/layout/chevron2"/>
    <dgm:cxn modelId="{16DDBA92-A300-49A8-9ECF-6E036E98A49E}" type="presParOf" srcId="{2061591D-AF66-46D4-AB83-E6F3439F3766}" destId="{093137A7-CBA9-4A7D-8A37-07E2A102E1F7}" srcOrd="4" destOrd="0" presId="urn:microsoft.com/office/officeart/2005/8/layout/chevron2"/>
    <dgm:cxn modelId="{DAA369B9-20F9-4A56-9C11-0993F6E0354C}" type="presParOf" srcId="{093137A7-CBA9-4A7D-8A37-07E2A102E1F7}" destId="{764F13A4-5C1C-46A7-B371-D4D2DC19EB61}" srcOrd="0" destOrd="0" presId="urn:microsoft.com/office/officeart/2005/8/layout/chevron2"/>
    <dgm:cxn modelId="{CA5AC759-BDFB-48E1-8BB9-563D9B3FA5C1}" type="presParOf" srcId="{093137A7-CBA9-4A7D-8A37-07E2A102E1F7}" destId="{DBCB6A4B-E8FE-4406-AFA9-D9A620C439E1}" srcOrd="1" destOrd="0" presId="urn:microsoft.com/office/officeart/2005/8/layout/chevron2"/>
    <dgm:cxn modelId="{496C4FD2-18F0-448F-8892-2BE99571FA7D}" type="presParOf" srcId="{2061591D-AF66-46D4-AB83-E6F3439F3766}" destId="{351B6872-A545-4A3F-8FD8-B55F736FA73B}" srcOrd="5" destOrd="0" presId="urn:microsoft.com/office/officeart/2005/8/layout/chevron2"/>
    <dgm:cxn modelId="{4832C302-0158-4A68-95CF-82991486F76F}" type="presParOf" srcId="{2061591D-AF66-46D4-AB83-E6F3439F3766}" destId="{2995C8C5-7F7D-4DFD-8481-0CB57E381318}" srcOrd="6" destOrd="0" presId="urn:microsoft.com/office/officeart/2005/8/layout/chevron2"/>
    <dgm:cxn modelId="{BC945375-4EFF-40DE-8A98-5DF9BCC2F56E}" type="presParOf" srcId="{2995C8C5-7F7D-4DFD-8481-0CB57E381318}" destId="{CA5BEA9C-8F35-4BF1-9D3D-F4AD4B2D63AC}" srcOrd="0" destOrd="0" presId="urn:microsoft.com/office/officeart/2005/8/layout/chevron2"/>
    <dgm:cxn modelId="{471B0062-59AD-4CBF-A867-B03A621E2E31}" type="presParOf" srcId="{2995C8C5-7F7D-4DFD-8481-0CB57E381318}" destId="{D23B1A72-7EAF-48CF-8378-A209A0497327}" srcOrd="1" destOrd="0" presId="urn:microsoft.com/office/officeart/2005/8/layout/chevron2"/>
    <dgm:cxn modelId="{9BE4BC09-AFE5-4A72-88C0-96AEF8D4F36F}" type="presParOf" srcId="{2061591D-AF66-46D4-AB83-E6F3439F3766}" destId="{DB6412E0-DF28-4E96-9AD1-DAAAB1C99AED}" srcOrd="7" destOrd="0" presId="urn:microsoft.com/office/officeart/2005/8/layout/chevron2"/>
    <dgm:cxn modelId="{A0246B41-50D0-4401-BD40-43AD2D0028AE}" type="presParOf" srcId="{2061591D-AF66-46D4-AB83-E6F3439F3766}" destId="{C143CFC1-0E5F-4DFF-B1BB-C168142041E7}" srcOrd="8" destOrd="0" presId="urn:microsoft.com/office/officeart/2005/8/layout/chevron2"/>
    <dgm:cxn modelId="{2C9D2761-C4E9-4DB1-9315-FC45097C5E84}" type="presParOf" srcId="{C143CFC1-0E5F-4DFF-B1BB-C168142041E7}" destId="{9DB8C674-64C1-40D7-9A4C-1C3C7A6D22BF}" srcOrd="0" destOrd="0" presId="urn:microsoft.com/office/officeart/2005/8/layout/chevron2"/>
    <dgm:cxn modelId="{AA100454-8D11-4051-8CEF-945C8B93A428}" type="presParOf" srcId="{C143CFC1-0E5F-4DFF-B1BB-C168142041E7}" destId="{DED9600A-44FD-45D0-9437-DF01167291D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E8BD3-BE31-4D3D-B9C3-FADFF9CDF811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2C878407-061D-4673-A145-7D72CD9CF878}">
      <dgm:prSet phldrT="[Text]" custT="1"/>
      <dgm:spPr/>
      <dgm:t>
        <a:bodyPr/>
        <a:lstStyle/>
        <a:p>
          <a:r>
            <a:rPr lang="th-TH" sz="2000" b="1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1.</a:t>
          </a:r>
          <a:endParaRPr lang="th-TH" sz="20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91F18B7D-4387-4472-9317-AEDB5FC2876C}" type="parTrans" cxnId="{70581CDB-ABD6-4E4A-A7F2-05E48B77A004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1E758E7-7AA4-4315-BB80-61895C3E9F00}" type="sibTrans" cxnId="{70581CDB-ABD6-4E4A-A7F2-05E48B77A004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97BEBC9-9115-4ABA-8D9E-25F9F796294E}">
      <dgm:prSet phldrT="[Text]" custT="1"/>
      <dgm:spPr/>
      <dgm:t>
        <a:bodyPr/>
        <a:lstStyle/>
        <a:p>
          <a:pPr>
            <a:buFontTx/>
            <a:buNone/>
          </a:pPr>
          <a:r>
            <a:rPr lang="th-TH" sz="2000" b="1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การเตรียมความพร้อมของผู้ป่วยในกลุ่มที่มีความซับซ้อน</a:t>
          </a:r>
          <a:endParaRPr lang="th-TH" sz="20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6F4BB1F4-5468-4964-AB8D-46D05D527034}" type="parTrans" cxnId="{9D008183-2983-413B-BC1E-B6BB60D3333A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5ACC12D-AA90-4866-BF35-3901514BD36D}" type="sibTrans" cxnId="{9D008183-2983-413B-BC1E-B6BB60D3333A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79F7F3F-CC76-4033-B105-654B43B55524}">
      <dgm:prSet phldrT="[Text]" custT="1"/>
      <dgm:spPr/>
      <dgm:t>
        <a:bodyPr/>
        <a:lstStyle/>
        <a:p>
          <a:r>
            <a:rPr lang="en-US" sz="2000" b="1" dirty="0">
              <a:latin typeface="Browallia New" panose="020B0604020202020204" pitchFamily="34" charset="-34"/>
              <a:cs typeface="Browallia New" panose="020B0604020202020204" pitchFamily="34" charset="-34"/>
            </a:rPr>
            <a:t>2.</a:t>
          </a:r>
          <a:endParaRPr lang="th-TH" sz="20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EBA49F4-09FB-4EC8-9832-14DC7A98CF7B}" type="parTrans" cxnId="{9505D704-F92F-4DE7-8839-298E3B0622FD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827EE6E9-0D31-491C-9F40-B0F2F04124B9}" type="sibTrans" cxnId="{9505D704-F92F-4DE7-8839-298E3B0622FD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4797203-DCB4-4B15-AACC-2A10F826D17C}">
      <dgm:prSet phldrT="[Text]" custT="1"/>
      <dgm:spPr/>
      <dgm:t>
        <a:bodyPr/>
        <a:lstStyle/>
        <a:p>
          <a:pPr>
            <a:buFontTx/>
            <a:buNone/>
          </a:pPr>
          <a:r>
            <a:rPr lang="th-TH" sz="2000" b="1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ให้ข้อมูลผู้ป่วยและญาติ</a:t>
          </a:r>
          <a:endParaRPr lang="th-TH" sz="20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5F10859-A2B7-40D1-A797-E09ADA7B5937}" type="parTrans" cxnId="{334C0FA8-7E93-41FB-9C02-8B503BFE48AC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D3F41626-9A43-4BF5-81BA-A93EED2F71A1}" type="sibTrans" cxnId="{334C0FA8-7E93-41FB-9C02-8B503BFE48AC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412F21DC-96D4-4BAE-A5A7-605F08D326BF}">
      <dgm:prSet phldrT="[Text]" custT="1"/>
      <dgm:spPr/>
      <dgm:t>
        <a:bodyPr/>
        <a:lstStyle/>
        <a:p>
          <a:r>
            <a:rPr lang="en-US" sz="2000" b="1" dirty="0">
              <a:latin typeface="Browallia New" panose="020B0604020202020204" pitchFamily="34" charset="-34"/>
              <a:cs typeface="Browallia New" panose="020B0604020202020204" pitchFamily="34" charset="-34"/>
            </a:rPr>
            <a:t>3.</a:t>
          </a:r>
          <a:endParaRPr lang="th-TH" sz="20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564DDC9-EC56-4A5E-89E5-1A68103D0806}" type="parTrans" cxnId="{43BA08BA-0A86-4888-A5DD-8B04F9612438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063BBC9E-2862-4E8A-A5F7-13FD0CFAA218}" type="sibTrans" cxnId="{43BA08BA-0A86-4888-A5DD-8B04F9612438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1C1905F6-48EF-453C-9157-87937BF13C25}">
      <dgm:prSet phldrT="[Text]" custT="1"/>
      <dgm:spPr/>
      <dgm:t>
        <a:bodyPr/>
        <a:lstStyle/>
        <a:p>
          <a:pPr algn="l">
            <a:buNone/>
          </a:pPr>
          <a:r>
            <a:rPr lang="th-TH" sz="2000" b="1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การทบทวนกระบวนการรักษาพยาบาลร่วมกัน </a:t>
          </a:r>
          <a:r>
            <a:rPr lang="en-US" sz="2000" b="1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Grand round</a:t>
          </a:r>
          <a:endParaRPr lang="th-TH" sz="2000" b="1" dirty="0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CF939D6A-173A-4B54-B24A-95A91E13A284}" type="parTrans" cxnId="{2607DDBB-3C95-4B47-B9F0-3DA91B7286CA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5C9D6F5C-23A7-4421-8388-126411A89102}" type="sibTrans" cxnId="{2607DDBB-3C95-4B47-B9F0-3DA91B7286CA}">
      <dgm:prSet/>
      <dgm:spPr/>
      <dgm:t>
        <a:bodyPr/>
        <a:lstStyle/>
        <a:p>
          <a:endParaRPr lang="th-TH" sz="2000" b="1">
            <a:latin typeface="Browallia New" panose="020B0604020202020204" pitchFamily="34" charset="-34"/>
            <a:cs typeface="Browallia New" panose="020B0604020202020204" pitchFamily="34" charset="-34"/>
          </a:endParaRPr>
        </a:p>
      </dgm:t>
    </dgm:pt>
    <dgm:pt modelId="{2061591D-AF66-46D4-AB83-E6F3439F3766}" type="pres">
      <dgm:prSet presAssocID="{EE3E8BD3-BE31-4D3D-B9C3-FADFF9CDF811}" presName="linearFlow" presStyleCnt="0">
        <dgm:presLayoutVars>
          <dgm:dir/>
          <dgm:animLvl val="lvl"/>
          <dgm:resizeHandles val="exact"/>
        </dgm:presLayoutVars>
      </dgm:prSet>
      <dgm:spPr/>
    </dgm:pt>
    <dgm:pt modelId="{9F19374E-F8CC-41A2-98AA-0B0310F8659E}" type="pres">
      <dgm:prSet presAssocID="{2C878407-061D-4673-A145-7D72CD9CF878}" presName="composite" presStyleCnt="0"/>
      <dgm:spPr/>
    </dgm:pt>
    <dgm:pt modelId="{A15F128C-8160-48D6-9D51-6E5C7D4793C9}" type="pres">
      <dgm:prSet presAssocID="{2C878407-061D-4673-A145-7D72CD9CF87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D74E066-BB93-4500-8BA8-91B5602BF88E}" type="pres">
      <dgm:prSet presAssocID="{2C878407-061D-4673-A145-7D72CD9CF878}" presName="descendantText" presStyleLbl="alignAcc1" presStyleIdx="0" presStyleCnt="3">
        <dgm:presLayoutVars>
          <dgm:bulletEnabled val="1"/>
        </dgm:presLayoutVars>
      </dgm:prSet>
      <dgm:spPr/>
    </dgm:pt>
    <dgm:pt modelId="{E47E1934-F6FF-45AE-9A53-FBF54D78DCC9}" type="pres">
      <dgm:prSet presAssocID="{01E758E7-7AA4-4315-BB80-61895C3E9F00}" presName="sp" presStyleCnt="0"/>
      <dgm:spPr/>
    </dgm:pt>
    <dgm:pt modelId="{F1C4594F-5A80-45B9-AC79-2A1E293810A1}" type="pres">
      <dgm:prSet presAssocID="{279F7F3F-CC76-4033-B105-654B43B55524}" presName="composite" presStyleCnt="0"/>
      <dgm:spPr/>
    </dgm:pt>
    <dgm:pt modelId="{198F8BBD-7C5F-426D-9463-B10AB47EF991}" type="pres">
      <dgm:prSet presAssocID="{279F7F3F-CC76-4033-B105-654B43B5552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875B522-FE8A-4CFE-B4FA-6BA0BEC97C78}" type="pres">
      <dgm:prSet presAssocID="{279F7F3F-CC76-4033-B105-654B43B55524}" presName="descendantText" presStyleLbl="alignAcc1" presStyleIdx="1" presStyleCnt="3">
        <dgm:presLayoutVars>
          <dgm:bulletEnabled val="1"/>
        </dgm:presLayoutVars>
      </dgm:prSet>
      <dgm:spPr/>
    </dgm:pt>
    <dgm:pt modelId="{C17B19B1-2998-4F64-9207-7D29E7532E14}" type="pres">
      <dgm:prSet presAssocID="{827EE6E9-0D31-491C-9F40-B0F2F04124B9}" presName="sp" presStyleCnt="0"/>
      <dgm:spPr/>
    </dgm:pt>
    <dgm:pt modelId="{093137A7-CBA9-4A7D-8A37-07E2A102E1F7}" type="pres">
      <dgm:prSet presAssocID="{412F21DC-96D4-4BAE-A5A7-605F08D326BF}" presName="composite" presStyleCnt="0"/>
      <dgm:spPr/>
    </dgm:pt>
    <dgm:pt modelId="{764F13A4-5C1C-46A7-B371-D4D2DC19EB61}" type="pres">
      <dgm:prSet presAssocID="{412F21DC-96D4-4BAE-A5A7-605F08D326B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BCB6A4B-E8FE-4406-AFA9-D9A620C439E1}" type="pres">
      <dgm:prSet presAssocID="{412F21DC-96D4-4BAE-A5A7-605F08D326B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7B66200-86A4-48AF-90ED-5F986627A0C4}" type="presOf" srcId="{412F21DC-96D4-4BAE-A5A7-605F08D326BF}" destId="{764F13A4-5C1C-46A7-B371-D4D2DC19EB61}" srcOrd="0" destOrd="0" presId="urn:microsoft.com/office/officeart/2005/8/layout/chevron2"/>
    <dgm:cxn modelId="{9505D704-F92F-4DE7-8839-298E3B0622FD}" srcId="{EE3E8BD3-BE31-4D3D-B9C3-FADFF9CDF811}" destId="{279F7F3F-CC76-4033-B105-654B43B55524}" srcOrd="1" destOrd="0" parTransId="{CEBA49F4-09FB-4EC8-9832-14DC7A98CF7B}" sibTransId="{827EE6E9-0D31-491C-9F40-B0F2F04124B9}"/>
    <dgm:cxn modelId="{8ACD071E-536F-48FF-8BA4-9C5481FC0D93}" type="presOf" srcId="{EE3E8BD3-BE31-4D3D-B9C3-FADFF9CDF811}" destId="{2061591D-AF66-46D4-AB83-E6F3439F3766}" srcOrd="0" destOrd="0" presId="urn:microsoft.com/office/officeart/2005/8/layout/chevron2"/>
    <dgm:cxn modelId="{4ED8A369-AEEF-40DA-8769-E3D6340CE834}" type="presOf" srcId="{04797203-DCB4-4B15-AACC-2A10F826D17C}" destId="{4875B522-FE8A-4CFE-B4FA-6BA0BEC97C78}" srcOrd="0" destOrd="0" presId="urn:microsoft.com/office/officeart/2005/8/layout/chevron2"/>
    <dgm:cxn modelId="{9D008183-2983-413B-BC1E-B6BB60D3333A}" srcId="{2C878407-061D-4673-A145-7D72CD9CF878}" destId="{197BEBC9-9115-4ABA-8D9E-25F9F796294E}" srcOrd="0" destOrd="0" parTransId="{6F4BB1F4-5468-4964-AB8D-46D05D527034}" sibTransId="{C5ACC12D-AA90-4866-BF35-3901514BD36D}"/>
    <dgm:cxn modelId="{334C0FA8-7E93-41FB-9C02-8B503BFE48AC}" srcId="{279F7F3F-CC76-4033-B105-654B43B55524}" destId="{04797203-DCB4-4B15-AACC-2A10F826D17C}" srcOrd="0" destOrd="0" parTransId="{25F10859-A2B7-40D1-A797-E09ADA7B5937}" sibTransId="{D3F41626-9A43-4BF5-81BA-A93EED2F71A1}"/>
    <dgm:cxn modelId="{43BA08BA-0A86-4888-A5DD-8B04F9612438}" srcId="{EE3E8BD3-BE31-4D3D-B9C3-FADFF9CDF811}" destId="{412F21DC-96D4-4BAE-A5A7-605F08D326BF}" srcOrd="2" destOrd="0" parTransId="{2564DDC9-EC56-4A5E-89E5-1A68103D0806}" sibTransId="{063BBC9E-2862-4E8A-A5F7-13FD0CFAA218}"/>
    <dgm:cxn modelId="{2607DDBB-3C95-4B47-B9F0-3DA91B7286CA}" srcId="{412F21DC-96D4-4BAE-A5A7-605F08D326BF}" destId="{1C1905F6-48EF-453C-9157-87937BF13C25}" srcOrd="0" destOrd="0" parTransId="{CF939D6A-173A-4B54-B24A-95A91E13A284}" sibTransId="{5C9D6F5C-23A7-4421-8388-126411A89102}"/>
    <dgm:cxn modelId="{70581CDB-ABD6-4E4A-A7F2-05E48B77A004}" srcId="{EE3E8BD3-BE31-4D3D-B9C3-FADFF9CDF811}" destId="{2C878407-061D-4673-A145-7D72CD9CF878}" srcOrd="0" destOrd="0" parTransId="{91F18B7D-4387-4472-9317-AEDB5FC2876C}" sibTransId="{01E758E7-7AA4-4315-BB80-61895C3E9F00}"/>
    <dgm:cxn modelId="{0761B8DF-FA77-40D8-B4FF-EC34676438EA}" type="presOf" srcId="{1C1905F6-48EF-453C-9157-87937BF13C25}" destId="{DBCB6A4B-E8FE-4406-AFA9-D9A620C439E1}" srcOrd="0" destOrd="0" presId="urn:microsoft.com/office/officeart/2005/8/layout/chevron2"/>
    <dgm:cxn modelId="{B7E6DBF3-1D36-4DAE-B963-6C98AC062F24}" type="presOf" srcId="{2C878407-061D-4673-A145-7D72CD9CF878}" destId="{A15F128C-8160-48D6-9D51-6E5C7D4793C9}" srcOrd="0" destOrd="0" presId="urn:microsoft.com/office/officeart/2005/8/layout/chevron2"/>
    <dgm:cxn modelId="{6A2065F7-6E48-4B8F-AC18-436248013531}" type="presOf" srcId="{197BEBC9-9115-4ABA-8D9E-25F9F796294E}" destId="{CD74E066-BB93-4500-8BA8-91B5602BF88E}" srcOrd="0" destOrd="0" presId="urn:microsoft.com/office/officeart/2005/8/layout/chevron2"/>
    <dgm:cxn modelId="{30B0BFFD-4ECE-411C-85A2-7BB1EB2976D5}" type="presOf" srcId="{279F7F3F-CC76-4033-B105-654B43B55524}" destId="{198F8BBD-7C5F-426D-9463-B10AB47EF991}" srcOrd="0" destOrd="0" presId="urn:microsoft.com/office/officeart/2005/8/layout/chevron2"/>
    <dgm:cxn modelId="{AE87ABE9-EB96-4254-9598-081F0F5CA216}" type="presParOf" srcId="{2061591D-AF66-46D4-AB83-E6F3439F3766}" destId="{9F19374E-F8CC-41A2-98AA-0B0310F8659E}" srcOrd="0" destOrd="0" presId="urn:microsoft.com/office/officeart/2005/8/layout/chevron2"/>
    <dgm:cxn modelId="{6CD3C73C-4421-4C6D-B864-A77533B588EA}" type="presParOf" srcId="{9F19374E-F8CC-41A2-98AA-0B0310F8659E}" destId="{A15F128C-8160-48D6-9D51-6E5C7D4793C9}" srcOrd="0" destOrd="0" presId="urn:microsoft.com/office/officeart/2005/8/layout/chevron2"/>
    <dgm:cxn modelId="{95C72A8D-5A31-40D4-A57D-1B125C10E119}" type="presParOf" srcId="{9F19374E-F8CC-41A2-98AA-0B0310F8659E}" destId="{CD74E066-BB93-4500-8BA8-91B5602BF88E}" srcOrd="1" destOrd="0" presId="urn:microsoft.com/office/officeart/2005/8/layout/chevron2"/>
    <dgm:cxn modelId="{DF68DDC6-20A8-407C-A461-050FE1F87573}" type="presParOf" srcId="{2061591D-AF66-46D4-AB83-E6F3439F3766}" destId="{E47E1934-F6FF-45AE-9A53-FBF54D78DCC9}" srcOrd="1" destOrd="0" presId="urn:microsoft.com/office/officeart/2005/8/layout/chevron2"/>
    <dgm:cxn modelId="{020E90DE-AEE7-496F-B708-C56671A55169}" type="presParOf" srcId="{2061591D-AF66-46D4-AB83-E6F3439F3766}" destId="{F1C4594F-5A80-45B9-AC79-2A1E293810A1}" srcOrd="2" destOrd="0" presId="urn:microsoft.com/office/officeart/2005/8/layout/chevron2"/>
    <dgm:cxn modelId="{C66DD0EA-7269-4D8F-AE49-995BDBB34F30}" type="presParOf" srcId="{F1C4594F-5A80-45B9-AC79-2A1E293810A1}" destId="{198F8BBD-7C5F-426D-9463-B10AB47EF991}" srcOrd="0" destOrd="0" presId="urn:microsoft.com/office/officeart/2005/8/layout/chevron2"/>
    <dgm:cxn modelId="{4406E1DA-E9C3-441F-97DC-6F443CE48AF1}" type="presParOf" srcId="{F1C4594F-5A80-45B9-AC79-2A1E293810A1}" destId="{4875B522-FE8A-4CFE-B4FA-6BA0BEC97C78}" srcOrd="1" destOrd="0" presId="urn:microsoft.com/office/officeart/2005/8/layout/chevron2"/>
    <dgm:cxn modelId="{DB2DFAC3-501B-4762-B506-2CC424F0AE6A}" type="presParOf" srcId="{2061591D-AF66-46D4-AB83-E6F3439F3766}" destId="{C17B19B1-2998-4F64-9207-7D29E7532E14}" srcOrd="3" destOrd="0" presId="urn:microsoft.com/office/officeart/2005/8/layout/chevron2"/>
    <dgm:cxn modelId="{16DDBA92-A300-49A8-9ECF-6E036E98A49E}" type="presParOf" srcId="{2061591D-AF66-46D4-AB83-E6F3439F3766}" destId="{093137A7-CBA9-4A7D-8A37-07E2A102E1F7}" srcOrd="4" destOrd="0" presId="urn:microsoft.com/office/officeart/2005/8/layout/chevron2"/>
    <dgm:cxn modelId="{DAA369B9-20F9-4A56-9C11-0993F6E0354C}" type="presParOf" srcId="{093137A7-CBA9-4A7D-8A37-07E2A102E1F7}" destId="{764F13A4-5C1C-46A7-B371-D4D2DC19EB61}" srcOrd="0" destOrd="0" presId="urn:microsoft.com/office/officeart/2005/8/layout/chevron2"/>
    <dgm:cxn modelId="{CA5AC759-BDFB-48E1-8BB9-563D9B3FA5C1}" type="presParOf" srcId="{093137A7-CBA9-4A7D-8A37-07E2A102E1F7}" destId="{DBCB6A4B-E8FE-4406-AFA9-D9A620C439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128C-8160-48D6-9D51-6E5C7D4793C9}">
      <dsp:nvSpPr>
        <dsp:cNvPr id="0" name=""/>
        <dsp:cNvSpPr/>
      </dsp:nvSpPr>
      <dsp:spPr>
        <a:xfrm rot="5400000">
          <a:off x="-93547" y="96150"/>
          <a:ext cx="623649" cy="43655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1.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" y="220879"/>
        <a:ext cx="436554" cy="187095"/>
      </dsp:txXfrm>
    </dsp:sp>
    <dsp:sp modelId="{CD74E066-BB93-4500-8BA8-91B5602BF88E}">
      <dsp:nvSpPr>
        <dsp:cNvPr id="0" name=""/>
        <dsp:cNvSpPr/>
      </dsp:nvSpPr>
      <dsp:spPr>
        <a:xfrm rot="5400000">
          <a:off x="3842240" y="-3403082"/>
          <a:ext cx="405585" cy="721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h-TH" sz="2400" kern="12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การเตรียมผู้ป่วยในกลุ่มที่ซับซ้อนให้สามารถเข้ารับการผ่าตัด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436555" y="22402"/>
        <a:ext cx="7197157" cy="365987"/>
      </dsp:txXfrm>
    </dsp:sp>
    <dsp:sp modelId="{198F8BBD-7C5F-426D-9463-B10AB47EF991}">
      <dsp:nvSpPr>
        <dsp:cNvPr id="0" name=""/>
        <dsp:cNvSpPr/>
      </dsp:nvSpPr>
      <dsp:spPr>
        <a:xfrm rot="5400000">
          <a:off x="-93547" y="591889"/>
          <a:ext cx="623649" cy="436554"/>
        </a:xfrm>
        <a:prstGeom prst="chevron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2.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" y="716618"/>
        <a:ext cx="436554" cy="187095"/>
      </dsp:txXfrm>
    </dsp:sp>
    <dsp:sp modelId="{4875B522-FE8A-4CFE-B4FA-6BA0BEC97C78}">
      <dsp:nvSpPr>
        <dsp:cNvPr id="0" name=""/>
        <dsp:cNvSpPr/>
      </dsp:nvSpPr>
      <dsp:spPr>
        <a:xfrm rot="5400000">
          <a:off x="3842346" y="-2907450"/>
          <a:ext cx="405371" cy="721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h-TH" sz="2400" kern="12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การดูแลผู้ป่วยก่อนและหลังผ่าตั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436554" y="518131"/>
        <a:ext cx="7197167" cy="365793"/>
      </dsp:txXfrm>
    </dsp:sp>
    <dsp:sp modelId="{764F13A4-5C1C-46A7-B371-D4D2DC19EB61}">
      <dsp:nvSpPr>
        <dsp:cNvPr id="0" name=""/>
        <dsp:cNvSpPr/>
      </dsp:nvSpPr>
      <dsp:spPr>
        <a:xfrm rot="5400000">
          <a:off x="-93547" y="1087628"/>
          <a:ext cx="623649" cy="436554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3.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" y="1212357"/>
        <a:ext cx="436554" cy="187095"/>
      </dsp:txXfrm>
    </dsp:sp>
    <dsp:sp modelId="{DBCB6A4B-E8FE-4406-AFA9-D9A620C439E1}">
      <dsp:nvSpPr>
        <dsp:cNvPr id="0" name=""/>
        <dsp:cNvSpPr/>
      </dsp:nvSpPr>
      <dsp:spPr>
        <a:xfrm rot="5400000">
          <a:off x="3842346" y="-2411710"/>
          <a:ext cx="405371" cy="721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400" kern="12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การฟื้นฟูสภาพผู้ป่วย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436554" y="1013871"/>
        <a:ext cx="7197167" cy="365793"/>
      </dsp:txXfrm>
    </dsp:sp>
    <dsp:sp modelId="{CA5BEA9C-8F35-4BF1-9D3D-F4AD4B2D63AC}">
      <dsp:nvSpPr>
        <dsp:cNvPr id="0" name=""/>
        <dsp:cNvSpPr/>
      </dsp:nvSpPr>
      <dsp:spPr>
        <a:xfrm rot="5400000">
          <a:off x="-93547" y="1583368"/>
          <a:ext cx="623649" cy="436554"/>
        </a:xfrm>
        <a:prstGeom prst="chevron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4.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" y="1708097"/>
        <a:ext cx="436554" cy="187095"/>
      </dsp:txXfrm>
    </dsp:sp>
    <dsp:sp modelId="{D23B1A72-7EAF-48CF-8378-A209A0497327}">
      <dsp:nvSpPr>
        <dsp:cNvPr id="0" name=""/>
        <dsp:cNvSpPr/>
      </dsp:nvSpPr>
      <dsp:spPr>
        <a:xfrm rot="5400000">
          <a:off x="3842346" y="-1915971"/>
          <a:ext cx="405371" cy="721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400" kern="1200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การดูแลต่อเนื่อง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436554" y="1509610"/>
        <a:ext cx="7197167" cy="365793"/>
      </dsp:txXfrm>
    </dsp:sp>
    <dsp:sp modelId="{9DB8C674-64C1-40D7-9A4C-1C3C7A6D22BF}">
      <dsp:nvSpPr>
        <dsp:cNvPr id="0" name=""/>
        <dsp:cNvSpPr/>
      </dsp:nvSpPr>
      <dsp:spPr>
        <a:xfrm rot="5400000">
          <a:off x="-93547" y="2079107"/>
          <a:ext cx="623649" cy="436554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5.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" y="2203836"/>
        <a:ext cx="436554" cy="187095"/>
      </dsp:txXfrm>
    </dsp:sp>
    <dsp:sp modelId="{DED9600A-44FD-45D0-9437-DF01167291D7}">
      <dsp:nvSpPr>
        <dsp:cNvPr id="0" name=""/>
        <dsp:cNvSpPr/>
      </dsp:nvSpPr>
      <dsp:spPr>
        <a:xfrm rot="5400000">
          <a:off x="3842346" y="-1420232"/>
          <a:ext cx="405371" cy="72169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400" kern="1200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คุณภาพชีวิตผู้สูงอายุกระดูกข้อสะโพกหัก</a:t>
          </a:r>
          <a:endParaRPr lang="th-TH" sz="2400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436554" y="2005349"/>
        <a:ext cx="7197167" cy="365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F128C-8160-48D6-9D51-6E5C7D4793C9}">
      <dsp:nvSpPr>
        <dsp:cNvPr id="0" name=""/>
        <dsp:cNvSpPr/>
      </dsp:nvSpPr>
      <dsp:spPr>
        <a:xfrm rot="5400000">
          <a:off x="-215369" y="215838"/>
          <a:ext cx="1435798" cy="10050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1.</a:t>
          </a:r>
          <a:endParaRPr lang="th-TH" sz="2000" b="1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" y="502999"/>
        <a:ext cx="1005059" cy="430739"/>
      </dsp:txXfrm>
    </dsp:sp>
    <dsp:sp modelId="{CD74E066-BB93-4500-8BA8-91B5602BF88E}">
      <dsp:nvSpPr>
        <dsp:cNvPr id="0" name=""/>
        <dsp:cNvSpPr/>
      </dsp:nvSpPr>
      <dsp:spPr>
        <a:xfrm rot="5400000">
          <a:off x="2323743" y="-1318215"/>
          <a:ext cx="933269" cy="3570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h-TH" sz="2000" b="1" kern="12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การเตรียมความพร้อมของผู้ป่วยในกลุ่มที่มีความซับซ้อน</a:t>
          </a:r>
          <a:endParaRPr lang="th-TH" sz="2000" b="1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005059" y="46027"/>
        <a:ext cx="3525080" cy="842153"/>
      </dsp:txXfrm>
    </dsp:sp>
    <dsp:sp modelId="{198F8BBD-7C5F-426D-9463-B10AB47EF991}">
      <dsp:nvSpPr>
        <dsp:cNvPr id="0" name=""/>
        <dsp:cNvSpPr/>
      </dsp:nvSpPr>
      <dsp:spPr>
        <a:xfrm rot="5400000">
          <a:off x="-215369" y="1455203"/>
          <a:ext cx="1435798" cy="100505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2.</a:t>
          </a:r>
          <a:endParaRPr lang="th-TH" sz="2000" b="1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" y="1742364"/>
        <a:ext cx="1005059" cy="430739"/>
      </dsp:txXfrm>
    </dsp:sp>
    <dsp:sp modelId="{4875B522-FE8A-4CFE-B4FA-6BA0BEC97C78}">
      <dsp:nvSpPr>
        <dsp:cNvPr id="0" name=""/>
        <dsp:cNvSpPr/>
      </dsp:nvSpPr>
      <dsp:spPr>
        <a:xfrm rot="5400000">
          <a:off x="2323743" y="-78850"/>
          <a:ext cx="933269" cy="3570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th-TH" sz="2000" b="1" kern="12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ให้ข้อมูลผู้ป่วยและญาติ</a:t>
          </a:r>
          <a:endParaRPr lang="th-TH" sz="2000" b="1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005059" y="1285392"/>
        <a:ext cx="3525080" cy="842153"/>
      </dsp:txXfrm>
    </dsp:sp>
    <dsp:sp modelId="{764F13A4-5C1C-46A7-B371-D4D2DC19EB61}">
      <dsp:nvSpPr>
        <dsp:cNvPr id="0" name=""/>
        <dsp:cNvSpPr/>
      </dsp:nvSpPr>
      <dsp:spPr>
        <a:xfrm rot="5400000">
          <a:off x="-215369" y="2694569"/>
          <a:ext cx="1435798" cy="100505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rowallia New" panose="020B0604020202020204" pitchFamily="34" charset="-34"/>
              <a:cs typeface="Browallia New" panose="020B0604020202020204" pitchFamily="34" charset="-34"/>
            </a:rPr>
            <a:t>3.</a:t>
          </a:r>
          <a:endParaRPr lang="th-TH" sz="2000" b="1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" y="2981730"/>
        <a:ext cx="1005059" cy="430739"/>
      </dsp:txXfrm>
    </dsp:sp>
    <dsp:sp modelId="{DBCB6A4B-E8FE-4406-AFA9-D9A620C439E1}">
      <dsp:nvSpPr>
        <dsp:cNvPr id="0" name=""/>
        <dsp:cNvSpPr/>
      </dsp:nvSpPr>
      <dsp:spPr>
        <a:xfrm rot="5400000">
          <a:off x="2323743" y="1160514"/>
          <a:ext cx="933269" cy="35706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h-TH" sz="2000" b="1" kern="12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การทบทวนกระบวนการรักษาพยาบาลร่วมกัน </a:t>
          </a:r>
          <a:r>
            <a:rPr lang="en-US" sz="2000" b="1" kern="1200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Grand round</a:t>
          </a:r>
          <a:endParaRPr lang="th-TH" sz="2000" b="1" kern="1200" dirty="0">
            <a:latin typeface="Browallia New" panose="020B0604020202020204" pitchFamily="34" charset="-34"/>
            <a:cs typeface="Browallia New" panose="020B0604020202020204" pitchFamily="34" charset="-34"/>
          </a:endParaRPr>
        </a:p>
      </dsp:txBody>
      <dsp:txXfrm rot="-5400000">
        <a:off x="1005059" y="2524756"/>
        <a:ext cx="3525080" cy="842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0.72877</cdr:x>
      <cdr:y>0.75804</cdr:y>
    </cdr:from>
    <cdr:to>
      <cdr:x>0.98944</cdr:x>
      <cdr:y>0.99642</cdr:y>
    </cdr:to>
    <cdr:sp macro="" textlink="">
      <cdr:nvSpPr>
        <cdr:cNvPr id="2" name="สี่เหลี่ยมผืนผ้ามุมมน 1"/>
        <cdr:cNvSpPr/>
      </cdr:nvSpPr>
      <cdr:spPr>
        <a:xfrm xmlns:a="http://schemas.openxmlformats.org/drawingml/2006/main">
          <a:off x="3915283" y="1684958"/>
          <a:ext cx="1400407" cy="52986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เกณฑ์</a:t>
          </a:r>
          <a:r>
            <a:rPr lang="en-US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&lt;0.5:1000</a:t>
          </a:r>
          <a:r>
            <a:rPr lang="th-TH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วันใส่สายสวนปัสสาวะ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0.78581</cdr:x>
      <cdr:y>0.78041</cdr:y>
    </cdr:from>
    <cdr:to>
      <cdr:x>0.99459</cdr:x>
      <cdr:y>0.99687</cdr:y>
    </cdr:to>
    <cdr:sp macro="" textlink="">
      <cdr:nvSpPr>
        <cdr:cNvPr id="2" name="สี่เหลี่ยมผืนผ้ามุมมน 1"/>
        <cdr:cNvSpPr/>
      </cdr:nvSpPr>
      <cdr:spPr>
        <a:xfrm xmlns:a="http://schemas.openxmlformats.org/drawingml/2006/main">
          <a:off x="2838661" y="1738923"/>
          <a:ext cx="754183" cy="48232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เกณฑ์ 0.5</a:t>
          </a:r>
          <a:r>
            <a:rPr lang="en-US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:1000</a:t>
          </a:r>
        </a:p>
        <a:p xmlns:a="http://schemas.openxmlformats.org/drawingml/2006/main">
          <a:r>
            <a:rPr lang="th-TH" sz="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วันนอน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0.70458</cdr:x>
      <cdr:y>0.80734</cdr:y>
    </cdr:from>
    <cdr:to>
      <cdr:x>1</cdr:x>
      <cdr:y>0.98659</cdr:y>
    </cdr:to>
    <cdr:sp macro="" textlink="">
      <cdr:nvSpPr>
        <cdr:cNvPr id="2" name="สี่เหลี่ยมผืนผ้ามุมมน 1"/>
        <cdr:cNvSpPr/>
      </cdr:nvSpPr>
      <cdr:spPr>
        <a:xfrm xmlns:a="http://schemas.openxmlformats.org/drawingml/2006/main">
          <a:off x="2499186" y="2050418"/>
          <a:ext cx="1047872" cy="455244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เกณฑ์ </a:t>
          </a:r>
          <a:r>
            <a:rPr lang="en-US" sz="1400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&lt;</a:t>
          </a:r>
          <a:r>
            <a:rPr lang="th-TH" sz="1400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0.5</a:t>
          </a:r>
          <a:r>
            <a:rPr lang="en-US" sz="1400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:1000</a:t>
          </a:r>
        </a:p>
        <a:p xmlns:a="http://schemas.openxmlformats.org/drawingml/2006/main">
          <a:pPr algn="ctr"/>
          <a:r>
            <a:rPr lang="th-TH" sz="1400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วันใส่สายสวน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0.70213</cdr:x>
      <cdr:y>0.79816</cdr:y>
    </cdr:from>
    <cdr:to>
      <cdr:x>1</cdr:x>
      <cdr:y>0.99083</cdr:y>
    </cdr:to>
    <cdr:sp macro="" textlink="">
      <cdr:nvSpPr>
        <cdr:cNvPr id="2" name="สี่เหลี่ยมผืนผ้ามุมมน 1"/>
        <cdr:cNvSpPr/>
      </cdr:nvSpPr>
      <cdr:spPr>
        <a:xfrm xmlns:a="http://schemas.openxmlformats.org/drawingml/2006/main">
          <a:off x="2486969" y="1748413"/>
          <a:ext cx="1055075" cy="422031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100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เกณฑ์ 0.5</a:t>
          </a:r>
          <a:r>
            <a:rPr lang="en-US" sz="1100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:1000</a:t>
          </a:r>
        </a:p>
        <a:p xmlns:a="http://schemas.openxmlformats.org/drawingml/2006/main">
          <a:pPr algn="ctr"/>
          <a:r>
            <a:rPr lang="th-TH" sz="1100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rPr>
            <a:t>วันใส่สายสวน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0.78462</cdr:x>
      <cdr:y>0.82909</cdr:y>
    </cdr:from>
    <cdr:to>
      <cdr:x>1</cdr:x>
      <cdr:y>1</cdr:y>
    </cdr:to>
    <cdr:sp macro="" textlink="">
      <cdr:nvSpPr>
        <cdr:cNvPr id="2" name="สี่เหลี่ยมผืนผ้ามุมมน 1"/>
        <cdr:cNvSpPr/>
      </cdr:nvSpPr>
      <cdr:spPr>
        <a:xfrm xmlns:a="http://schemas.openxmlformats.org/drawingml/2006/main">
          <a:off x="5044616" y="2416179"/>
          <a:ext cx="1384759" cy="498075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C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0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เกณฑ์</a:t>
          </a:r>
          <a:endParaRPr lang="en-US" sz="105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 xmlns:a="http://schemas.openxmlformats.org/drawingml/2006/main">
          <a:pPr algn="ctr"/>
          <a:r>
            <a:rPr lang="en-US" sz="105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&lt;100%</a:t>
          </a:r>
          <a:endParaRPr lang="th-TH" sz="105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12522-2C95-439D-B024-9DA5B19B4E2F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2C8E4-2C91-436B-A90B-49DAAEBC7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1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832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99A7E-4A36-461C-9237-5BBF34F906A3}" type="slidenum">
              <a:rPr lang="th-TH" smtClean="0">
                <a:solidFill>
                  <a:prstClr val="black"/>
                </a:solidFill>
              </a:rPr>
              <a:pPr/>
              <a:t>47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4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100DC-7169-4755-83CA-EBF300ECEEC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833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13799-B24F-43A0-B1A7-C70EAC0F1BE3}" type="slidenum">
              <a:rPr lang="th-TH" smtClean="0">
                <a:solidFill>
                  <a:prstClr val="black"/>
                </a:solidFill>
              </a:rPr>
              <a:pPr/>
              <a:t>56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945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13799-B24F-43A0-B1A7-C70EAC0F1BE3}" type="slidenum">
              <a:rPr lang="th-TH" smtClean="0">
                <a:solidFill>
                  <a:prstClr val="black"/>
                </a:solidFill>
              </a:rPr>
              <a:pPr/>
              <a:t>57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40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99A7E-4A36-461C-9237-5BBF34F906A3}" type="slidenum">
              <a:rPr lang="th-TH" smtClean="0">
                <a:solidFill>
                  <a:prstClr val="black"/>
                </a:solidFill>
              </a:rPr>
              <a:pPr/>
              <a:t>70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44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C4DAE-4541-43CA-A4FF-DC618A162F89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818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35E6E-FB5B-485A-BEE1-352CABCD04F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40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01BF-A091-B10F-01CE-B8AA5E263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025E0-5968-E4F4-3AF3-0C93D1A10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932DC-B86D-306E-D081-E9C4E178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94E7-B86E-9856-9FD9-948E5E87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F3567-0946-A52F-7381-895393B8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6086-7DE6-4A72-A1E9-00ACC3EA4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8E5EE-2DB7-B28D-EC1B-458CC5EE7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390A5-5C90-0336-BBE1-4A86A93FD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1E35B-FDE1-2EFB-ACBC-B0F460A4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8E31-47CE-117B-4D32-E15C88FF7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9296EB-D0C4-A4BD-CA25-E9069177F9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1D279B-0295-17BE-CA79-C34F7DDC2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926D7-ADF3-A03C-FA78-73888649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F015B-1A96-5175-14F6-FF3E54464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E2D34-97B8-1F80-F53F-0829A6121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28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AF4F7DE-3723-E901-EA73-0D890E4F2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</p:spPr>
        <p:txBody>
          <a:bodyPr/>
          <a:lstStyle/>
          <a:p>
            <a:fld id="{45E68964-9426-4831-8F17-B89633F7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88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5CE6C-50D0-D26E-4E9A-1BD1355F7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BED2C-0FEB-7690-779A-4891894E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5484F-A224-F91F-CC0A-9D752991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841F0-47AB-62DA-0FEA-408DB7B6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81A63-EFEA-FB65-331F-93E0E371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5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F87D-8529-9B9A-32EA-5128C5049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70877-B480-9A78-0499-074E50E74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64DE9-F302-F475-F82C-EF8D859E6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5E63-8A0D-3E66-C870-02C50E75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A614D-E5DB-A146-D98B-81AADC7D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9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F2CE-3533-24FE-AC6F-10CAABC3E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C616B-6FDE-E8DB-A217-16CBDFA51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A3AD2C-747C-E09F-BAF8-D8647AC2E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42C18-2F17-63A3-A73F-C55902DC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AE0B34-9A85-D9DB-AF8D-03FB1C8F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60F719-F9B8-9431-E9CA-290C4289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9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1B6D-4CF8-BBD4-389C-C6B28A00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6B5E0-9FBF-9CEF-CED3-D357B25D9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E551B-2FAD-3B38-03AA-5B99411B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DE561-6B28-A755-0EC3-21BE071D8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3FE4-EC60-1E28-ED96-355346BFA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FDE37-04FC-4822-77DB-1617EB36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7913D0-CA1D-4E3C-31CD-E59543541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5DAA87-6E46-83B2-90D0-FC7CEC394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537DA-5F2D-364B-78F3-8D5CA58A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F14D00-652E-80AA-F381-2FE9F2610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3118E-D225-2C24-DAD3-53AA923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960804-FAEE-A077-3A31-25874A4DD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3B170-EF67-824A-09C6-97468213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81CA44-5161-4CF6-DF2D-71E7383A7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ECDE7E-006D-191E-DE8E-8486CA29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8888-9406-007F-C70C-9B067655E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BF39-B643-BCED-ACBD-925C1E9D2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3A0BD-2DDC-143A-005B-93AABDCBB6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6FC86-C655-1958-F9F5-CE32B417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03049-366A-3CA3-8A69-C79281F3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6DD55-5FAA-1439-330C-C50F2ABF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6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639A-B8CC-6C85-AF8A-E3B0B85C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B08C3-FD82-CA7B-3054-7225D7E54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5C37E-AD7D-1D46-FFCD-CB5320FE8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81018-1F38-51BD-D21C-DCDA110A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654D9-563A-CE84-33E7-566EBF99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263DF-C9A6-E8B3-1492-BDAF927F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5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401E3F-D22C-9A7C-170B-7A3473C7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71834-01D9-FD8A-4A49-E07D567D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35D00-DAC1-80D9-5F58-E3FE29678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30D7A-E6BD-473B-82C6-38A79988808E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AB20-0BC5-79F3-2C3F-946654A70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D3ADE-AA2D-899D-5861-9721EA4D7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49F33-A3E7-4B73-9D9E-EA0A2F2B6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emf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microsoft.com/office/2007/relationships/hdphoto" Target="../media/hdphoto3.wdp"/><Relationship Id="rId9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9.emf"/><Relationship Id="rId9" Type="http://schemas.openxmlformats.org/officeDocument/2006/relationships/diagramColors" Target="../diagrams/colors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chart" Target="../charts/chart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microsoft.com/office/2007/relationships/diagramDrawing" Target="../diagrams/drawing2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hart" Target="../charts/chart3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hart" Target="../charts/chart7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hart" Target="../charts/chart1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chart" Target="../charts/chart1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microsoft.com/office/2007/relationships/hdphoto" Target="../media/hdphoto3.wdp"/><Relationship Id="rId9" Type="http://schemas.openxmlformats.org/officeDocument/2006/relationships/image" Target="../media/image2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17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Relationship Id="rId9" Type="http://schemas.openxmlformats.org/officeDocument/2006/relationships/image" Target="../media/image9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chart" Target="../charts/chart2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chart" Target="../charts/chart25.xml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chart" Target="../charts/chart2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microsoft.com/office/2007/relationships/hdphoto" Target="../media/hdphoto3.wdp"/><Relationship Id="rId9" Type="http://schemas.openxmlformats.org/officeDocument/2006/relationships/image" Target="../media/image2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9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9.emf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hart" Target="../charts/chart27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3.png"/><Relationship Id="rId4" Type="http://schemas.openxmlformats.org/officeDocument/2006/relationships/chart" Target="../charts/chart28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emf"/><Relationship Id="rId4" Type="http://schemas.microsoft.com/office/2007/relationships/hdphoto" Target="../media/hdphoto3.wdp"/><Relationship Id="rId9" Type="http://schemas.openxmlformats.org/officeDocument/2006/relationships/image" Target="../media/image20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2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9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chart" Target="../charts/chart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9.emf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emf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image" Target="../media/image9.emf"/><Relationship Id="rId4" Type="http://schemas.openxmlformats.org/officeDocument/2006/relationships/image" Target="../media/image2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29.jpg"/><Relationship Id="rId4" Type="http://schemas.openxmlformats.org/officeDocument/2006/relationships/notesSlide" Target="../notesSlides/notesSlide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F00BEC-AC81-4311-F630-9DF278027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341" y="-33669"/>
            <a:ext cx="8531086" cy="6836398"/>
          </a:xfrm>
          <a:prstGeom prst="rect">
            <a:avLst/>
          </a:prstGeom>
        </p:spPr>
      </p:pic>
      <p:sp>
        <p:nvSpPr>
          <p:cNvPr id="6" name="PA_文本框 23"/>
          <p:cNvSpPr txBox="1"/>
          <p:nvPr>
            <p:custDataLst>
              <p:tags r:id="rId1"/>
            </p:custDataLst>
          </p:nvPr>
        </p:nvSpPr>
        <p:spPr>
          <a:xfrm>
            <a:off x="-426938" y="2413450"/>
            <a:ext cx="6486054" cy="213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85" b="1" dirty="0">
                <a:solidFill>
                  <a:srgbClr val="002060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PCT </a:t>
            </a:r>
            <a:r>
              <a:rPr lang="th-TH" altLang="zh-CN" sz="7585" b="1" dirty="0">
                <a:solidFill>
                  <a:srgbClr val="002060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 </a:t>
            </a:r>
            <a:r>
              <a:rPr lang="en-US" altLang="zh-CN" sz="7585" b="1" dirty="0">
                <a:solidFill>
                  <a:srgbClr val="002060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Profile</a:t>
            </a:r>
          </a:p>
          <a:p>
            <a:pPr algn="ctr"/>
            <a:r>
              <a:rPr lang="th-TH" altLang="zh-CN" sz="5689" b="1" dirty="0">
                <a:solidFill>
                  <a:srgbClr val="002060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ศัลยกรรมกระดูกและข้อ </a:t>
            </a:r>
            <a:endParaRPr lang="en-US" altLang="zh-CN" sz="5689" b="1" dirty="0">
              <a:solidFill>
                <a:srgbClr val="002060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DD0B89BA-75E2-EA2E-7CC4-C47254C8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35D36E-70F2-6230-C3C9-EF7D41945B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" y="283375"/>
            <a:ext cx="1988179" cy="1802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ABDB8C-0BBD-7FD0-0972-68BDD00A0B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9918" y="-54718"/>
            <a:ext cx="2926537" cy="1744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50DE5A-4BE9-BED4-949C-6E0B5EAD8B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" y="283375"/>
            <a:ext cx="1988179" cy="1802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13F555-C0E6-36D0-A1CC-3831DEAC34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36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91342" y="1153467"/>
          <a:ext cx="10809316" cy="4918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518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7227798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</a:tblGrid>
              <a:tr h="370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524929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1.การเตรียมความพร้อมก่อนทำผ่าตัด</a:t>
                      </a:r>
                    </a:p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2.การดูแลหลังผ่าตัด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1.ตรวจสอบความพร้อมก่อนผ่าตัดตามรายการที่กำหนด(</a:t>
                      </a:r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Triple check list)</a:t>
                      </a:r>
                    </a:p>
                    <a:p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ระบบ</a:t>
                      </a:r>
                      <a:r>
                        <a:rPr lang="th-TH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3 หมอต่อผู้ป่วย 1 คน(แพทย์</a:t>
                      </a:r>
                      <a:r>
                        <a:rPr lang="th-TH" sz="1400" b="1" baseline="0" dirty="0" err="1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ออร์โธ</a:t>
                      </a:r>
                      <a:r>
                        <a:rPr lang="th-TH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, อา</a:t>
                      </a:r>
                      <a:r>
                        <a:rPr lang="th-TH" sz="1400" b="1" baseline="0" dirty="0" err="1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ยุร</a:t>
                      </a:r>
                      <a:r>
                        <a:rPr lang="th-TH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แพทย์,วิสัญญีแพทย์)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85294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2.ผู้ป่วยหลังผ่าตัด </a:t>
                      </a:r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Need ICU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มีระบบการเตรียม</a:t>
                      </a:r>
                      <a:r>
                        <a:rPr lang="th-TH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ICU </a:t>
                      </a:r>
                      <a:r>
                        <a:rPr lang="th-TH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ก่อนทำผ่าตัด  กำหนดเกณฑ์คัดเข้าคัดออก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16887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3.ภาวะแทรกซ้อน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4.มีระบบการให้ความรู้และฝึกทักษะ สาธิตการปฏิบัติตัวเพื่อป้องกันภาวะแทรกซ้อน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82767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4.การหกล้ม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5.การประเมินปัจจัยที่เกี่ยวข้อง ทั้งภายในตัวผู้ป่วย</a:t>
                      </a:r>
                      <a:r>
                        <a:rPr lang="th-TH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สิ่งแวดล้อมที่บ้านและพฤติกรรมเสี่ยง รีบเร่ง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15924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5.ความพึงพอใจต่อการจัดการความปวด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6.มีระบบการประเมินความปวดและจัดการความปวด ตามระดับความปวด(</a:t>
                      </a:r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V/S</a:t>
                      </a:r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ที่5</a:t>
                      </a:r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)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51441"/>
                  </a:ext>
                </a:extLst>
              </a:tr>
              <a:tr h="1798222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6.</a:t>
                      </a:r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Re-Fracture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7.</a:t>
                      </a:r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การคัดกรองโรคกระดูกพรุนและพิจารณาให้การรักษา</a:t>
                      </a:r>
                    </a:p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8.การออกกำลังกล้ามเนื้อต้นขา</a:t>
                      </a:r>
                    </a:p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9.การป้องกันการหกล้ม โดยค้นหาปัจจัยเสี่ยงทั้งด้านตัวผู้ป่วยและสิ่งแวดล้อม</a:t>
                      </a:r>
                    </a:p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10.การสร้างเสริมสุขภาพให้รับประทานอาหารที่มีแคลเซียมสูง</a:t>
                      </a:r>
                    </a:p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11.</a:t>
                      </a:r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Fall</a:t>
                      </a:r>
                      <a:r>
                        <a:rPr lang="en-US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risk prevention </a:t>
                      </a:r>
                      <a:r>
                        <a:rPr lang="th-TH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ใช้แบบประเมินความเสี่ยงต่อการหกล้ม </a:t>
                      </a:r>
                      <a:r>
                        <a:rPr lang="en-US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Thai Fall Risk Assessment Test (Thai FRAT)</a:t>
                      </a:r>
                      <a:endParaRPr lang="th-TH" sz="1400" b="1" baseline="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12.พัฒนาศักยภาพเครือข่าย/การดูแลต่อเนื่อง</a:t>
                      </a:r>
                    </a:p>
                    <a:p>
                      <a:r>
                        <a:rPr lang="th-TH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13.การสอนและฝึกทักษะผู้ป่วยและผู้ดูแล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1676"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7.</a:t>
                      </a:r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Re-admit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14.ระบบการดูแลต่อเนื่อง </a:t>
                      </a:r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COC IMC Long term care</a:t>
                      </a:r>
                    </a:p>
                    <a:p>
                      <a:r>
                        <a:rPr lang="en-US" sz="14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15.Line</a:t>
                      </a:r>
                      <a:r>
                        <a:rPr lang="en-US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application</a:t>
                      </a:r>
                    </a:p>
                    <a:p>
                      <a:r>
                        <a:rPr lang="en-US" sz="14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15.Phone number</a:t>
                      </a:r>
                      <a:endParaRPr lang="en-US" sz="14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71032" y="6268301"/>
            <a:ext cx="4474196" cy="27040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0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ระบุความเสี่ยงที่สำคัญตามขั้นตอนกา6ดูแลต่างๆ ในโรค/ระบบ........รวมถึงความเสี่ยงในภาพรวมของกระบวนการดูแลทั่วไป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8CD2F494-0EA3-1E82-FB96-6C0A30E8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10</a:t>
            </a:fld>
            <a:endParaRPr lang="en-US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FDCCAFF-294F-95AB-45F6-AF8DF172D58F}"/>
              </a:ext>
            </a:extLst>
          </p:cNvPr>
          <p:cNvSpPr/>
          <p:nvPr/>
        </p:nvSpPr>
        <p:spPr>
          <a:xfrm>
            <a:off x="3228481" y="211975"/>
            <a:ext cx="6417780" cy="623785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57AD650-7B2E-FBBF-7C5B-C880961F03F1}"/>
              </a:ext>
            </a:extLst>
          </p:cNvPr>
          <p:cNvSpPr/>
          <p:nvPr/>
        </p:nvSpPr>
        <p:spPr>
          <a:xfrm>
            <a:off x="3580267" y="211975"/>
            <a:ext cx="1092388" cy="6657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รูปภาพ 27">
            <a:extLst>
              <a:ext uri="{FF2B5EF4-FFF2-40B4-BE49-F238E27FC236}">
                <a16:creationId xmlns:a16="http://schemas.microsoft.com/office/drawing/2014/main" id="{F8C7CFE4-39EC-0850-A27D-B4F7A1DF96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678380" y="208026"/>
            <a:ext cx="846169" cy="103237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96493" y="261410"/>
            <a:ext cx="4574730" cy="63688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360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F50E02-D3D4-348E-488C-CF0865B01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40D36809-7D6E-9801-3C57-A43FF92651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8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19052" y="782826"/>
          <a:ext cx="10753896" cy="552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144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7456752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</a:tblGrid>
              <a:tr h="370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มาตรการ/นวัตกรรม เพื่อให้เกิดคุณภาพ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8428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Access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&amp; entry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จัดทำคำสั่ง แต่งตั้งคณะกรรมการดูแลผู้สูงอายุที่มีกระดูกข้อสะโพกหัก</a:t>
                      </a: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2.การกำหนดแนวทางปฏิบัติการดูแลผู้ป่วยรายโรค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Fracture around hip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3.ประชุม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สื่อสาร พูดคุยปัญหา ช่วยกันแก้ไขปัญหา</a:t>
                      </a:r>
                    </a:p>
                    <a:p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4.หมอ 3 คนต่อผู้ป่วย 1 คน(แพทย์ศัลยกรรมกระดูกและข้อ, อา</a:t>
                      </a:r>
                      <a:r>
                        <a:rPr lang="th-TH" sz="1200" b="1" baseline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ยุร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แพทย์,วิสัญญีแพทย์)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85294"/>
                  </a:ext>
                </a:extLst>
              </a:tr>
              <a:tr h="654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1.กำหนดแนวทางการประเมินและจัดการความปวด</a:t>
                      </a: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2.การประเมินความรู้ ทักษะ ความสามารถในการปฏิบัติการดูแลผู้ป่วยเมื่อกลับบ้าน</a:t>
                      </a: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3.สอนสุขศึกษารายบุคคลทุกวันตอน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quick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round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ตอนเช้า และสอนสุขศึกษารายกลุ่ม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grand round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วันพฤหัส บดี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53079"/>
                  </a:ext>
                </a:extLst>
              </a:tr>
              <a:tr h="17820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Plan of care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1.กำหนดแนวทางปฏิบัติร่วมกันใน</a:t>
                      </a:r>
                      <a:r>
                        <a:rPr kumimoji="0" lang="th-TH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ทีมสห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สาขาวิชาชีพ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CPG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/ 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Flow chart</a:t>
                      </a: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2.การให้ข้อมูลผู้ป่วยและญาติ ทั้งรายกลุ่มและรายบุคคล  สอนให้ความรู้ สาธิตวิธีการดูแลผู้ป่วยเพื่อป้องกันภาวะแทรกซ้อน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3.กำหนด 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Specific clinical risk</a:t>
                      </a:r>
                      <a:endParaRPr kumimoji="0" lang="th-TH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3.ประเมินปัจจัยเสี่ยงและวางแผนการจำหน่ายผู้ป่วยร่วมกับญาติ วันแรกรับผู้ป่วย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4.กำหนดระเบียบปฏิบัติร่วมกันตามสายธารคุณภาพ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5.กำหนดตัวชี้วัด เชิงคุณภาพและปริมาณ</a:t>
                      </a: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6.การเชื่อมโยงแนวทางปฏิบัติสู่ </a:t>
                      </a:r>
                      <a:r>
                        <a:rPr lang="th-TH" sz="1200" b="1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รพช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. รพสต. เครือข่ายในการดูแลผู้ป่วย ประชุม อบรมบุคลากร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7.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จัดทำแนวทางปฏิบัติ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(WI)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22 เรื่อง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8.Doccumentation/</a:t>
                      </a: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เวชระเบียน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759416"/>
                  </a:ext>
                </a:extLst>
              </a:tr>
              <a:tr h="12185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Discharge planning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1.ประเมิน ความรู้ ทักษะ ความสามารถในการดูแลตนเองที่บ้าน การจัดสิ่งแวดล้อมที่ปลอดภัย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สอนให้ความรู้ ฝึกทักษะ สาธิตวิธีการดูแลผู้ป่วยเพื่อป้องกันภาวะแทรกซ้อน การป้องกันการหกล้ม</a:t>
                      </a: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3.การประเมินและให้ความรู้ในการปฏิบัติตัวเพื่อป้องกันการหักซ้ำ</a:t>
                      </a: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4.ซักประวัติ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ประเมินปัจจัยที่เสี่ยงต่อการหกล้ม ทั้งปัจจัยในตัวผู้ป่วยและปัจจัยสิ่งแวดล้อม และให้คำแนะนำในการป้องกัน</a:t>
                      </a:r>
                    </a:p>
                    <a:p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5.ประเมินสิ่งแวดล้อมที่บ้านและให้คำแนะนำในการปรับให้เหมาะสมกับผู้ป่วย ได้แก่ ส้วมเป็นแบบชักโครก เตียงนอน วันแรกรับ</a:t>
                      </a:r>
                    </a:p>
                    <a:p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6.สื่อสารข้อมูลผู้ป่วยผ่านระบบ 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COC ,Application Line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ในการติดตามเยี่ยมผู้ป่วย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22238"/>
                  </a:ext>
                </a:extLst>
              </a:tr>
              <a:tr h="6549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General Care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1.การให้ความรู้ผู้ป่วยและผู้ดูแล ฝึกทักษะ ประเมินความรูและทักษะ</a:t>
                      </a: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2.การป้องกันภาวะแทรกซ้อน</a:t>
                      </a:r>
                    </a:p>
                    <a:p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Pre op-Post op care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91569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79741" y="6356585"/>
            <a:ext cx="4432519" cy="43089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0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ในแต่ละกระบวนการ ใช้โรค/ระบบ....เป็น</a:t>
            </a:r>
            <a:r>
              <a:rPr lang="en-US" sz="10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proxy  </a:t>
            </a:r>
            <a:r>
              <a:rPr lang="th-TH" sz="10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เพื่อสะท้อนความสำคัญของที่ขั้นตอนต่างๆในกระบวนการดูแล</a:t>
            </a:r>
          </a:p>
          <a:p>
            <a:pPr algn="ctr"/>
            <a:r>
              <a:rPr lang="th-TH" sz="104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มาตรการเพื่อให้เกิดคุณภาพอาจจะเป็นมาตรการร่วมสำหรับหลายโรค หรือเป็นมาตรการเฉพาะสำหรับโรค/ระบบ........ก็ได้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19F4938-76CD-165A-740F-5BD1CFBF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5F5B93-2994-D157-F9F8-3D7881EFB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05B31B7D-EA8E-D23C-A189-1647592757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759603"/>
            <a:ext cx="12192000" cy="94898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46CC673-287B-3B59-1721-8577ED92A32C}"/>
              </a:ext>
            </a:extLst>
          </p:cNvPr>
          <p:cNvSpPr/>
          <p:nvPr/>
        </p:nvSpPr>
        <p:spPr>
          <a:xfrm>
            <a:off x="2842317" y="65130"/>
            <a:ext cx="8374252" cy="623785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8ED008CC-AF57-ABFE-3C18-836627A9A368}"/>
              </a:ext>
            </a:extLst>
          </p:cNvPr>
          <p:cNvSpPr/>
          <p:nvPr/>
        </p:nvSpPr>
        <p:spPr>
          <a:xfrm>
            <a:off x="3160207" y="65130"/>
            <a:ext cx="1092388" cy="6657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230E9C83-1F23-6321-3100-086F29F32F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258320" y="61181"/>
            <a:ext cx="846169" cy="103237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304276" y="137963"/>
            <a:ext cx="6860612" cy="52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lang="th-TH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โรค/ระบบ..</a:t>
            </a:r>
            <a:r>
              <a:rPr lang="en-US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กับคุณภาพของขั้นตอนต่างๆ ในกระบวนการดูแล</a:t>
            </a:r>
            <a:endParaRPr lang="en-US" altLang="en-US" sz="2844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4119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5361" y="629756"/>
          <a:ext cx="11246499" cy="5317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1051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2034751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  <a:gridCol w="3761207">
                  <a:extLst>
                    <a:ext uri="{9D8B030D-6E8A-4147-A177-3AD203B41FA5}">
                      <a16:colId xmlns:a16="http://schemas.microsoft.com/office/drawing/2014/main" val="3973286567"/>
                    </a:ext>
                  </a:extLst>
                </a:gridCol>
                <a:gridCol w="3769491">
                  <a:extLst>
                    <a:ext uri="{9D8B030D-6E8A-4147-A177-3AD203B41FA5}">
                      <a16:colId xmlns:a16="http://schemas.microsoft.com/office/drawing/2014/main" val="3245453508"/>
                    </a:ext>
                  </a:extLst>
                </a:gridCol>
              </a:tblGrid>
              <a:tr h="543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ความเสี่ยง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/>
                          <a:cs typeface="Browallia New" panose="020B0604020202020204" pitchFamily="34" charset="-34"/>
                        </a:rPr>
                        <a:t>ระดับความเสี่ยง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/>
                          <a:cs typeface="Browallia New" panose="020B0604020202020204" pitchFamily="34" charset="-34"/>
                        </a:rPr>
                        <a:t>risk level</a:t>
                      </a: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/>
                          <a:cs typeface="Browallia New" panose="020B0604020202020204" pitchFamily="34" charset="-34"/>
                        </a:rPr>
                        <a:t>)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มาตรการป้องกัน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/>
                          <a:cs typeface="Browallia New" panose="020B0604020202020204" pitchFamily="34" charset="-34"/>
                        </a:rPr>
                        <a:t>ผลการติดตาม/การควบคุม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611628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</a:t>
                      </a:r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.ผ่าตัดผิดคนผิดข้าง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ผิดตำแหน่ง ผิดหัตถการ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Pre-operative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triple check risk</a:t>
                      </a:r>
                    </a:p>
                    <a:p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การเรียกขานชื่อ สกุลผู้ป่วย</a:t>
                      </a:r>
                    </a:p>
                    <a:p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3.การตรวจสอบซ้ำกับทีม /ผู้ป่วยและญาติ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อัตราการชี้บ่งตัวผู้ป่วยผิดพลาด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1 ราย เป็น 1 ใบปะปนในเวชระเบียน จึงมีการทบทวนการติด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sticker 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ในเวชระเบียนให้ถูกต้อง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85294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2.การพลัดตกหกล้ม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1.การยกไม้กั้นเตียง/ราวจับที่ผนัง</a:t>
                      </a:r>
                    </a:p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2.การปรับพื้นที่ต่างระดับ/มีป้ายแจ้งเตือน</a:t>
                      </a:r>
                    </a:p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3.การดูแลพื้นให้แห้ง/ส่วนที่ถูพื้นเปียกมีป้ายแจ้งเตือน/เป่าพัดลม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1.อัตราการพลัดจกหกล้มใน รพ.ร้อยละ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0</a:t>
                      </a:r>
                    </a:p>
                    <a:p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2.อัตราการเกิด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Re-fracture 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16887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3.การดูแลก่อนและหลังผ่าตัด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1.มีแนวทางปฏิบัติการดูแลผู้ป่วยก่อนและหลังผ่าตัด</a:t>
                      </a:r>
                    </a:p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2.การกำหนดเป้าหมายของการทำผ่าตัด</a:t>
                      </a:r>
                    </a:p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3.การประเมินและการประเมินซ้ำ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1.อัตราผู้ป่วยอาการทรุดลงหลังผ่าตัด 1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ราย ทบทวนระบบ จึงมีการเตรียมผู้ป่วยก่อนผ่าตัด โดยการจัดกลุ่ม</a:t>
                      </a:r>
                    </a:p>
                    <a:p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82767"/>
                  </a:ext>
                </a:extLst>
              </a:tr>
              <a:tr h="958422"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Complication</a:t>
                      </a:r>
                    </a:p>
                    <a:p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มีแนวทางปฏิบัติการป้องกัน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แผลกดทับ ปอดอักเสบ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UTI DVT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อัตราการเกิดแผลกดทับ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0.24</a:t>
                      </a:r>
                    </a:p>
                    <a:p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อัตราการเกิด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UTI </a:t>
                      </a:r>
                    </a:p>
                    <a:p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อัตราการเกิดปอดอักเสบ</a:t>
                      </a:r>
                    </a:p>
                    <a:p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4.อัตราการเกิด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DVT</a:t>
                      </a:r>
                    </a:p>
                    <a:p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5.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อัตราการเกิด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SSI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15924"/>
                  </a:ext>
                </a:extLst>
              </a:tr>
              <a:tr h="571469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5.</a:t>
                      </a:r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การสูญเสียอวัยวะ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1.แนวทางการประเมิน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Compartment syndrome </a:t>
                      </a:r>
                    </a:p>
                    <a:p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แนวทางการประเมิน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Fracture with vascular injury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อัตราการสูญเสียอวัยวะ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0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%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51441"/>
                  </a:ext>
                </a:extLst>
              </a:tr>
              <a:tr h="438230"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6.</a:t>
                      </a:r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Medical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Error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แนวทางการให้ยา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HAD</a:t>
                      </a:r>
                    </a:p>
                    <a:p>
                      <a:r>
                        <a:rPr lang="en-US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แนวทางการให้ยาผู้ป่วย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1.อัตราการไม่ปฏิบัติตามแนวทางการให้ยา </a:t>
                      </a:r>
                      <a:r>
                        <a:rPr lang="en-US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HAD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9868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7.อัตราการเสียชีวิต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1.การทบทวนกระบวนการดูแลรักษา</a:t>
                      </a:r>
                    </a:p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2.การประเมินผู้ป่วยและการประเมินซ้ำ</a:t>
                      </a:r>
                    </a:p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3.การวินิจฉัยที่ถูกต้อง โรคหลัก โรคร่วม อาการสำคัญ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1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1.อัตราการเสียชีวิต</a:t>
                      </a:r>
                      <a:r>
                        <a:rPr lang="th-TH" sz="11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ปี2564,2565และ2566 คิดเป็นร้อยละ</a:t>
                      </a:r>
                      <a:endParaRPr lang="en-US" sz="11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8598" y="5927172"/>
            <a:ext cx="11113262" cy="868839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ระบุความเสี่ยงที่สำคัญตามขั้นตอนการดูแลต่างๆ และในกลุ่มโรคสำคัญต่างๆ ความเสี่ยงบางเรื่องอาจระบุในภาพรวมของของโรคหรือกระบวนการ บางเรื่องอาจระบุเฉพาะเจาะจงสำหรับกระบวนการเฉพาะในโรคใดโรคหนึ่ง</a:t>
            </a:r>
          </a:p>
          <a:p>
            <a:pPr algn="ctr"/>
            <a:r>
              <a:rPr lang="th-TH" sz="1233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กรณีเป็นความเสี่ยงทางคลินิกในประเด็นมาตรฐานสำคัญจำเป็นต่อความปลอดภัย เช่น </a:t>
            </a:r>
            <a:r>
              <a:rPr lang="en-US" sz="1233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diagnosis error </a:t>
            </a:r>
            <a:r>
              <a:rPr lang="th-TH" sz="1233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ควรสรุปข้อมูลสำคัญให้ครอบถ้วนตามประกาศคณะกรรมการสถาบันรับรองคุณภาพสถานพยาบาล เรื่องมาตรฐานสำคัญจำเป็นต่อความปลอดภัย </a:t>
            </a:r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ระดับความเสี่ยง ควรวิเคราะห์ตามแนวทางที่โรงพยาบาลกำหนด และเป็นการวิเคราะห์ในภาพรวม ไม่ใช่ความรุนแรงรายเหตุการณ์</a:t>
            </a:r>
          </a:p>
          <a:p>
            <a:pPr algn="ctr"/>
            <a:r>
              <a:rPr lang="th-TH" sz="1233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ผลการติดตาม</a:t>
            </a:r>
            <a:r>
              <a:rPr lang="en-US" sz="1233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/</a:t>
            </a:r>
            <a:r>
              <a:rPr lang="th-TH" sz="1233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การควบคุม เช่น ผลการดำเนินงานตามกิจกรรมควบคุม</a:t>
            </a:r>
            <a:r>
              <a:rPr lang="en-US" sz="1233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/ </a:t>
            </a:r>
            <a:r>
              <a:rPr lang="th-TH" sz="1233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จำนวนอุบัติการณ์ 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E271E4CC-EEEC-32CC-FD07-7AC2C2C54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12</a:t>
            </a:fld>
            <a:endParaRPr lang="en-US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5D007D9-AFB8-C7DF-A0FE-1593795E2F32}"/>
              </a:ext>
            </a:extLst>
          </p:cNvPr>
          <p:cNvSpPr/>
          <p:nvPr/>
        </p:nvSpPr>
        <p:spPr>
          <a:xfrm>
            <a:off x="2949720" y="56695"/>
            <a:ext cx="6417780" cy="45931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6DB720C-8CF2-C786-C779-344814076716}"/>
              </a:ext>
            </a:extLst>
          </p:cNvPr>
          <p:cNvSpPr/>
          <p:nvPr/>
        </p:nvSpPr>
        <p:spPr>
          <a:xfrm>
            <a:off x="3301506" y="56694"/>
            <a:ext cx="814541" cy="49644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รูปภาพ 27">
            <a:extLst>
              <a:ext uri="{FF2B5EF4-FFF2-40B4-BE49-F238E27FC236}">
                <a16:creationId xmlns:a16="http://schemas.microsoft.com/office/drawing/2014/main" id="{24BEF21D-2B3F-65E7-8DD5-FA01CD607C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399618" y="52745"/>
            <a:ext cx="630947" cy="769792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98765" y="52777"/>
            <a:ext cx="4342295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ความเสี่ยงและมาตรการป้องกัน</a:t>
            </a:r>
            <a:endParaRPr lang="en-US" altLang="en-US" sz="3413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A42F68-3D78-5251-CAE7-AFEDF302F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12" name="รูปภาพ 7">
            <a:extLst>
              <a:ext uri="{FF2B5EF4-FFF2-40B4-BE49-F238E27FC236}">
                <a16:creationId xmlns:a16="http://schemas.microsoft.com/office/drawing/2014/main" id="{608E6D14-2335-2327-4ADB-0448FD790E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759603"/>
            <a:ext cx="12192000" cy="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8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F67595-AC76-4ED3-A10F-C7638EEA6831}"/>
              </a:ext>
            </a:extLst>
          </p:cNvPr>
          <p:cNvSpPr txBox="1"/>
          <p:nvPr/>
        </p:nvSpPr>
        <p:spPr>
          <a:xfrm>
            <a:off x="429237" y="5900764"/>
            <a:ext cx="11113262" cy="83934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th-TH" sz="237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ระบุผลการดำเนินการสำคัญในภาพรวมและความภาคภูมิใจ</a:t>
            </a:r>
          </a:p>
          <a:p>
            <a:pPr algn="ctr"/>
            <a:r>
              <a:rPr lang="th-TH" sz="2370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สิ่งเล็ก ๆ ที่เรียกว่าความสำเร็จ ในกระบวนการดูแลผู้ป่วย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750562" y="2623179"/>
            <a:ext cx="9012201" cy="3154507"/>
          </a:xfrm>
          <a:prstGeom prst="rect">
            <a:avLst/>
          </a:prstGeom>
          <a:solidFill>
            <a:srgbClr val="FFFEC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1.พัฒนาระบบการ </a:t>
            </a:r>
            <a:r>
              <a:rPr lang="en-US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Refer in </a:t>
            </a:r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ผู้ป่วยที่ได้รับการวินิจฉัย </a:t>
            </a:r>
            <a:r>
              <a:rPr lang="en-US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Fracture around the Hip </a:t>
            </a:r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ทุกราย เพื่อให้ผู้ป่วยเข้าถึงบริการ การผ่าตัด การให้ความรู้ ฝึกทักษะ การเตรียมสิ่งแวดล้อมที่ปลอดภัย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2.พัฒนาระบบการผ่าตัด การเตรียมผู้ป่วย </a:t>
            </a:r>
            <a:r>
              <a:rPr lang="en-US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case </a:t>
            </a:r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ยาก สีแดงให้ผู้ป่วยสามารถรับการผ่าตัด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3.พัฒนาระบบการให้ข้อมูล ผู้ป่วยและญาติ </a:t>
            </a:r>
            <a:r>
              <a:rPr lang="en-US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Focus group</a:t>
            </a:r>
          </a:p>
          <a:p>
            <a:r>
              <a:rPr lang="en-US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4.</a:t>
            </a:r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พัฒนาระบบการจัดเก็บข้อมูล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5.พัฒนาระบบการแบ่งกลุ่มผู้ป่วย เพื่อให้มีการดูแลที่เหมาะสม คุ้มค่า ในการบริหารจัดการทรัพยากร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6.พัฒนาระบบการบันทึกเวชระเบียน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7.พัฒนาระบบการเข้า </a:t>
            </a:r>
            <a:r>
              <a:rPr lang="en-US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ICU</a:t>
            </a:r>
          </a:p>
          <a:p>
            <a:r>
              <a:rPr lang="en-US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8.</a:t>
            </a:r>
            <a:r>
              <a:rPr lang="th-TH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พัฒนาระบบการดูแลต่อเนื่อง </a:t>
            </a:r>
            <a:r>
              <a:rPr lang="en-US" sz="227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COC , IMC </a:t>
            </a:r>
            <a:endParaRPr lang="th-TH" sz="2275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F9DF64C-A4CF-6D91-BED3-DD66FD9D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D52A28-8B54-A248-0141-58B64AE587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77101F30-302D-2A2A-1BE0-64F0DD7939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759603"/>
            <a:ext cx="12192000" cy="94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444455-B15C-6E36-0C3A-7D115E49C69D}"/>
              </a:ext>
            </a:extLst>
          </p:cNvPr>
          <p:cNvSpPr txBox="1"/>
          <p:nvPr/>
        </p:nvSpPr>
        <p:spPr>
          <a:xfrm>
            <a:off x="2842317" y="1188943"/>
            <a:ext cx="8920446" cy="909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65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ได้รับการรับรองระบบการผ่าตัด ผู้ป่วย </a:t>
            </a:r>
            <a:r>
              <a:rPr lang="en-US" sz="265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Fracture around the Hip  in Elderly  : PDSC Fracture around the Hip  in Elderly </a:t>
            </a:r>
            <a:r>
              <a:rPr lang="th-TH" sz="2655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วันที่ 1 ก.ย. 2566 – 1 ก.ย. 2569</a:t>
            </a:r>
            <a:endParaRPr lang="th-TH" sz="2655" dirty="0">
              <a:solidFill>
                <a:srgbClr val="FF0000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93F1256C-14B8-4FFE-5F22-0D40EA308A95}"/>
              </a:ext>
            </a:extLst>
          </p:cNvPr>
          <p:cNvSpPr/>
          <p:nvPr/>
        </p:nvSpPr>
        <p:spPr>
          <a:xfrm>
            <a:off x="7061" y="2552939"/>
            <a:ext cx="2545739" cy="59855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0C3DE-99D8-8479-45FB-B2FD69011298}"/>
              </a:ext>
            </a:extLst>
          </p:cNvPr>
          <p:cNvSpPr txBox="1"/>
          <p:nvPr/>
        </p:nvSpPr>
        <p:spPr>
          <a:xfrm>
            <a:off x="94927" y="2633475"/>
            <a:ext cx="6497583" cy="500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ด้านการพัฒนาระบบ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BBDD7AF2-20B7-35CE-1321-53EAFD08E254}"/>
              </a:ext>
            </a:extLst>
          </p:cNvPr>
          <p:cNvSpPr/>
          <p:nvPr/>
        </p:nvSpPr>
        <p:spPr>
          <a:xfrm>
            <a:off x="2282454" y="264246"/>
            <a:ext cx="9220235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E7EEEFA1-F969-032D-0DED-4CB6F3AEB567}"/>
              </a:ext>
            </a:extLst>
          </p:cNvPr>
          <p:cNvSpPr/>
          <p:nvPr/>
        </p:nvSpPr>
        <p:spPr>
          <a:xfrm>
            <a:off x="2634240" y="264246"/>
            <a:ext cx="1072161" cy="653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5" name="รูปภาพ 27">
            <a:extLst>
              <a:ext uri="{FF2B5EF4-FFF2-40B4-BE49-F238E27FC236}">
                <a16:creationId xmlns:a16="http://schemas.microsoft.com/office/drawing/2014/main" id="{75C1AC4E-10FC-9273-FE5A-2C6AFE2C67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732352" y="260297"/>
            <a:ext cx="830501" cy="101325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30716" y="295178"/>
            <a:ext cx="7383191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ผลการดำเนินการสำคัญในภาพรวมและความภาคภูมิใจ</a:t>
            </a:r>
            <a:endParaRPr lang="en-US" altLang="en-US" sz="3413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322D9E2-3BCA-4BC5-CF38-F68D8B620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08" y="3815430"/>
            <a:ext cx="1573262" cy="290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0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F67595-AC76-4ED3-A10F-C7638EEA6831}"/>
              </a:ext>
            </a:extLst>
          </p:cNvPr>
          <p:cNvSpPr txBox="1"/>
          <p:nvPr/>
        </p:nvSpPr>
        <p:spPr>
          <a:xfrm>
            <a:off x="3810470" y="4147436"/>
            <a:ext cx="11113262" cy="29959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th-TH" sz="1233" dirty="0">
                <a:solidFill>
                  <a:srgbClr val="FF0000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ระบุผลการดำเนินการสำคัญในภาพรวมและความภาคภูมิใจ สิ่งเล็ก ๆ ที่เรียกว่าความสำเร็จ ในกระบวนการดูแลผู้ป่วย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4E2C422F-6A5E-86D7-8DDD-F8EFF156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6E494B-D0F4-B69A-173D-8064426CBB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765AA61F-7C0A-1FF1-D1E8-DFE2F92891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A42D29B6-A346-3B08-C433-3B8C7B9D8853}"/>
              </a:ext>
            </a:extLst>
          </p:cNvPr>
          <p:cNvSpPr/>
          <p:nvPr/>
        </p:nvSpPr>
        <p:spPr>
          <a:xfrm>
            <a:off x="2411166" y="147770"/>
            <a:ext cx="9619621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FD03B636-AECD-60CD-FE2E-A1207B1A7250}"/>
              </a:ext>
            </a:extLst>
          </p:cNvPr>
          <p:cNvSpPr/>
          <p:nvPr/>
        </p:nvSpPr>
        <p:spPr>
          <a:xfrm>
            <a:off x="2801962" y="147769"/>
            <a:ext cx="1072161" cy="653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รูปภาพ 27">
            <a:extLst>
              <a:ext uri="{FF2B5EF4-FFF2-40B4-BE49-F238E27FC236}">
                <a16:creationId xmlns:a16="http://schemas.microsoft.com/office/drawing/2014/main" id="{90D5838D-FC92-224A-5331-40CFD0B502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900075" y="143820"/>
            <a:ext cx="830501" cy="101325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07337" y="187016"/>
            <a:ext cx="7795163" cy="63688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ผลการดำเนินการสำคัญในภาพรวมและความภาคภูมิใจ</a:t>
            </a:r>
            <a:endParaRPr lang="en-US" altLang="en-US" sz="3603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039CCB7C-16AC-BB92-7BEE-951CD091F602}"/>
              </a:ext>
            </a:extLst>
          </p:cNvPr>
          <p:cNvSpPr/>
          <p:nvPr/>
        </p:nvSpPr>
        <p:spPr>
          <a:xfrm>
            <a:off x="15528" y="1089754"/>
            <a:ext cx="2545739" cy="59855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5DDDB3-A056-923A-7C82-A926E5AD5999}"/>
              </a:ext>
            </a:extLst>
          </p:cNvPr>
          <p:cNvSpPr txBox="1"/>
          <p:nvPr/>
        </p:nvSpPr>
        <p:spPr>
          <a:xfrm>
            <a:off x="230219" y="1133857"/>
            <a:ext cx="2281361" cy="55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ด้านบุคลากร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598E5B-D2CF-8FBA-3BE1-CE8B5F83D15E}"/>
              </a:ext>
            </a:extLst>
          </p:cNvPr>
          <p:cNvSpPr txBox="1"/>
          <p:nvPr/>
        </p:nvSpPr>
        <p:spPr>
          <a:xfrm>
            <a:off x="196603" y="1861439"/>
            <a:ext cx="6104220" cy="4643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1.มีการเรียนรู้เรื่องการพัฒนาระบบการให้ข้อมูลผู้ป่วย 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Focus group</a:t>
            </a:r>
          </a:p>
          <a:p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2.</a:t>
            </a: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การเรียนรู้เรื่องการทำงานเป็นทีมที่เข้มแข็ง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3.การเรียนรู้การทบทวนกระบวนการรักษา พยาบาล โดยใช้กระบวนการกลุ่ม 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Grand round </a:t>
            </a:r>
          </a:p>
          <a:p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4.</a:t>
            </a: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เรียนรู้เรื่องการเตรียมผู้ป่วยให้พร้อมก่อนผ่าตัด ทั้ง 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case </a:t>
            </a: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ง่ายและ 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case </a:t>
            </a: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ยากมีความซับซ้อน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5.เรียนรู้เรื่องการวางแผนการจำหน่าย/การจัดสิ่งแวดล้อมที่ปลอดภัย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6.เรียนรู้เรื่องการบันทึกเวชระเบียน 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7.การเรียนรู้การปฏิบัติตามแนวทาง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8.เรียนรู้วิธีการพัฒนาเชิงระบบ การทำงานเป็นทีม การทำงานแบบสหสาขาวิชาชีพ การมุ่งเน้นผู้ป่วยเป็นศูนย์กลาง การทำงานร่วมกับภาคีเครือข่าย การคิดแนวทางการป้องกันการเกิดโรค การผลักดันให้เกิดนโยบายสาธารณะ</a:t>
            </a: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CF8C560-8DD4-9938-E155-EFE763890828}"/>
              </a:ext>
            </a:extLst>
          </p:cNvPr>
          <p:cNvSpPr/>
          <p:nvPr/>
        </p:nvSpPr>
        <p:spPr>
          <a:xfrm>
            <a:off x="6774937" y="1089754"/>
            <a:ext cx="2993052" cy="59855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8D0974-AC3A-4F05-22FE-10CC769B6641}"/>
              </a:ext>
            </a:extLst>
          </p:cNvPr>
          <p:cNvSpPr txBox="1"/>
          <p:nvPr/>
        </p:nvSpPr>
        <p:spPr>
          <a:xfrm>
            <a:off x="6989628" y="1133857"/>
            <a:ext cx="2778361" cy="55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ด้านผู้ป่วยและญาติ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778743" y="1866908"/>
            <a:ext cx="5176717" cy="2244836"/>
          </a:xfrm>
          <a:prstGeom prst="rect">
            <a:avLst/>
          </a:prstGeom>
          <a:solidFill>
            <a:srgbClr val="FFFEC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1.ได้รับความรู้ ประสบการณ์ การฝึกทักษะการดูแลผู้ป่วย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2.ได้รับประโยชน์ในการรักษาที่มีคุณภาพ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3.การจัดสิ่งแวดล้อมที่ปลอดภัย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4.ความรู้การป้องกันการพลัดตกหกล้ม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5.สามารถเผยแพร่ความรู้ให้กับบุคลอื่นได้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3935B95-FFBF-CC54-C77D-F2F38E16A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206" y="4739220"/>
            <a:ext cx="3726148" cy="19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65268" y="980763"/>
          <a:ext cx="10753896" cy="5250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144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7456752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</a:tblGrid>
              <a:tr h="404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7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7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มาตรการ/นวัตกรรม เพื่อให้เกิดคุณภาพ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243826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 of high risk</a:t>
                      </a:r>
                      <a:endParaRPr lang="en-US" sz="17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 surgery (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Pre-operative care, Post operative care )</a:t>
                      </a:r>
                      <a:endParaRPr lang="en-US" sz="13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2.Complication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prevention ( bed sore, Pneumonia, UTI, DVT, SSI )</a:t>
                      </a:r>
                    </a:p>
                    <a:p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3.Re-Fracture prevention</a:t>
                      </a:r>
                    </a:p>
                    <a:p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4.Fall risk prevention </a:t>
                      </a:r>
                    </a:p>
                    <a:p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5.Health education /Grand round / Focus group</a:t>
                      </a:r>
                      <a:endParaRPr lang="th-TH" sz="1300" b="1" baseline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6.แนวทางการให้เลือด /การให้ยาที่มีความเสี่ยงสูง</a:t>
                      </a: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7. การป้องกันการเกิด 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Progressive neurological deficit</a:t>
                      </a:r>
                    </a:p>
                    <a:p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8. 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แนวทางการป้องกัน 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Compartment syndrome</a:t>
                      </a:r>
                    </a:p>
                    <a:p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9.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แนวทางการดูแลผู้ป่วย 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Fracture with vascular injury</a:t>
                      </a:r>
                    </a:p>
                    <a:p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10.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แนวทางการดูแลผู้ป่วย 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Fracture with Alcohol withdrawal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11. 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HARM BUNDLE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Anesthesia &amp; procedure</a:t>
                      </a:r>
                      <a:endParaRPr lang="en-US" sz="17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1.Pre-op check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list</a:t>
                      </a:r>
                      <a:endParaRPr lang="en-US" sz="13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2.Pain control</a:t>
                      </a:r>
                    </a:p>
                    <a:p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4.Pre-op , Post-op care</a:t>
                      </a:r>
                    </a:p>
                    <a:p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5.Breathing exercise</a:t>
                      </a:r>
                      <a:endParaRPr lang="en-US" sz="1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Nutrition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มีการประเมินภาวะทางโภชนาการ รวมถึงน้ำหนัก ส่วนสูง การตรวจ 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Albumin</a:t>
                      </a:r>
                    </a:p>
                    <a:p>
                      <a:pPr marL="0" indent="0">
                        <a:buNone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2.ส่งเสริมให้ผู้ป่วยรับประทานอาหารที่มีโปรตีน แคลเซียมสูง</a:t>
                      </a:r>
                      <a:endParaRPr kumimoji="0" lang="th-TH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2293182767"/>
                  </a:ext>
                </a:extLst>
              </a:tr>
              <a:tr h="944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Rehabilitation</a:t>
                      </a:r>
                      <a:endParaRPr lang="en-US" sz="17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kumimoji="0" lang="en-US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.ERAS</a:t>
                      </a:r>
                    </a:p>
                    <a:p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การออกกำลังกล้ามเนื้อต้นขาและแขนให้มีความแข็งแรง</a:t>
                      </a:r>
                    </a:p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Breathing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Exercise</a:t>
                      </a:r>
                    </a:p>
                    <a:p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4.CPG Fracture around the Hip</a:t>
                      </a:r>
                      <a:endParaRPr lang="en-US" sz="1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132371592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4763" y="6225291"/>
            <a:ext cx="5482485" cy="48937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233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ในแต่ละกระบวนการ ใช้โรค/ระบบ....เป็น</a:t>
            </a:r>
            <a:r>
              <a:rPr lang="en-US" sz="1233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proxy  </a:t>
            </a:r>
            <a:r>
              <a:rPr lang="th-TH" sz="1233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เพื่อสะท้อนความสำคัญของที่ขั้นตอนต่างๆในกระบวนการดูแล</a:t>
            </a:r>
          </a:p>
          <a:p>
            <a:pPr algn="ctr"/>
            <a:r>
              <a:rPr lang="th-TH" sz="1233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มาตรการเพื่อให้เกิดคุณภาพอาจจะเป็นมาตรการร่วมสำหรับหลายโรค หรือเป็นมาตรการเฉพาะสำหรับโรค/ระบบ........ก็ได้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AB8F9DBF-9450-8C4A-9E14-954D22FDD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A7FFA4-E7C9-3EFA-6C4A-A8EDC7FAF6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6B6A454E-32D5-4B3B-B91B-0E83F2266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68C79A0A-89A0-B37A-E817-28001809CA75}"/>
              </a:ext>
            </a:extLst>
          </p:cNvPr>
          <p:cNvSpPr/>
          <p:nvPr/>
        </p:nvSpPr>
        <p:spPr>
          <a:xfrm>
            <a:off x="2411166" y="147770"/>
            <a:ext cx="8942446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C34B6087-96E4-532D-B7CE-AF80470E2310}"/>
              </a:ext>
            </a:extLst>
          </p:cNvPr>
          <p:cNvSpPr/>
          <p:nvPr/>
        </p:nvSpPr>
        <p:spPr>
          <a:xfrm>
            <a:off x="2801962" y="147769"/>
            <a:ext cx="1072161" cy="653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รูปภาพ 27">
            <a:extLst>
              <a:ext uri="{FF2B5EF4-FFF2-40B4-BE49-F238E27FC236}">
                <a16:creationId xmlns:a16="http://schemas.microsoft.com/office/drawing/2014/main" id="{B8262358-8736-569D-26F9-42FBA61D08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900075" y="143820"/>
            <a:ext cx="830501" cy="101325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37189" y="257980"/>
            <a:ext cx="6926336" cy="52011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โรค/ระบบ...</a:t>
            </a:r>
            <a:r>
              <a:rPr lang="en-US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กับคุณภาพของขั้นตอนต่างๆ ในกระบวนการดูแล</a:t>
            </a:r>
            <a:endParaRPr lang="en-US" altLang="en-US" sz="2844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064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28721" y="1683325"/>
          <a:ext cx="10753896" cy="431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144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7456752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</a:tblGrid>
              <a:tr h="5384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มาตรการ/นวัตกรรม เพื่อให้เกิดคุณภาพ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15305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</a:t>
                      </a:r>
                      <a:r>
                        <a:rPr lang="en-US" sz="2300" b="1" baseline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&amp; empower</a:t>
                      </a:r>
                      <a:endParaRPr lang="en-US" sz="23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1.สอน สาธิต ฝึกทักษะการปฏิบัติตัวเพื่อป้องกันภาวะแทรกซ้อน </a:t>
                      </a:r>
                      <a:r>
                        <a:rPr lang="en-US" sz="2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bed</a:t>
                      </a:r>
                      <a:r>
                        <a:rPr lang="en-US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sore, pneumonia, UTI, DVT, surgical wound infection, aspiration pneumonia</a:t>
                      </a:r>
                    </a:p>
                    <a:p>
                      <a:r>
                        <a:rPr lang="en-US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ให้ความรู้แก่ผู้ป่วยและญาติ ให้เกิดความรู้ มีความมั่นใจ ตระหนัก เห็นความสำคัญ ในการปฏิบัติตัวเพื่อป้องกันภาวะแทรกซ้อนแผลกดทับ ปอดอักเสบ </a:t>
                      </a:r>
                      <a:r>
                        <a:rPr lang="en-US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 , DVT</a:t>
                      </a:r>
                      <a:endParaRPr lang="en-US" sz="2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458651441"/>
                  </a:ext>
                </a:extLst>
              </a:tr>
              <a:tr h="22484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Continuity</a:t>
                      </a:r>
                      <a:r>
                        <a:rPr lang="en-US" sz="2300" b="1" baseline="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of care</a:t>
                      </a:r>
                      <a:endParaRPr lang="en-US" sz="23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1.การติดตามดูแลต่อเนื่อง ใน</a:t>
                      </a:r>
                      <a:r>
                        <a:rPr lang="th-TH" sz="2300" b="1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รพช</a:t>
                      </a:r>
                      <a:r>
                        <a:rPr lang="th-TH" sz="2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 รพสต. เครือข่ายสุขภาพ</a:t>
                      </a:r>
                      <a:r>
                        <a:rPr lang="th-TH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โดยให้มีส่วนร่วมในการกำหนดแนวทางปฏิบัติและมีส่วนร่วมในการออกแบบ การดูแลผู้ป่วย</a:t>
                      </a:r>
                    </a:p>
                    <a:p>
                      <a:r>
                        <a:rPr lang="th-TH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2.สื่อสารข้อมูลผู้ป่วยผ่านระบบดูแลต่อเนื่อง</a:t>
                      </a:r>
                    </a:p>
                    <a:p>
                      <a:r>
                        <a:rPr lang="th-TH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3.ให้ผู้ป่วยและญาติ แสกน </a:t>
                      </a:r>
                      <a:r>
                        <a:rPr lang="en-US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QR code </a:t>
                      </a:r>
                      <a:r>
                        <a:rPr lang="th-TH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เพื่อเข้ากลุ่ม </a:t>
                      </a:r>
                      <a:r>
                        <a:rPr lang="en-US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Line </a:t>
                      </a:r>
                      <a:r>
                        <a:rPr lang="th-TH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ผู้ป่วยข้อสะโพกหัก เพื่อให้ผู้ป่วยได้สอบถาม ให้คำแนะนำปรึกษา สะดวก สบาย</a:t>
                      </a:r>
                    </a:p>
                    <a:p>
                      <a:r>
                        <a:rPr lang="th-TH" sz="2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4.ติดตามผู้ป่วยทางโทรศัพท์</a:t>
                      </a:r>
                      <a:endParaRPr lang="en-US" sz="2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23453986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4758" y="6111947"/>
            <a:ext cx="5482485" cy="48937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233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ในแต่ละกระบวนการ ใช้โรค/ระบบ....เป็น</a:t>
            </a:r>
            <a:r>
              <a:rPr lang="en-US" sz="1233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proxy  </a:t>
            </a:r>
            <a:r>
              <a:rPr lang="th-TH" sz="1233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เพื่อสะท้อนความสำคัญของที่ขั้นตอนต่างๆในกระบวนการดูแล</a:t>
            </a:r>
          </a:p>
          <a:p>
            <a:pPr algn="ctr"/>
            <a:r>
              <a:rPr lang="th-TH" sz="1233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มาตรการเพื่อให้เกิดคุณภาพอาจจะเป็นมาตรการร่วมสำหรับหลายโรค หรือเป็นมาตรการเฉพาะสำหรับโรค/ระบบ........ก็ได้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E24FB672-240A-AA6F-A988-91A5806A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16</a:t>
            </a:fld>
            <a:endParaRPr lang="en-US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1B281655-0169-90E7-3BBB-2F3F0862E0E6}"/>
              </a:ext>
            </a:extLst>
          </p:cNvPr>
          <p:cNvSpPr/>
          <p:nvPr/>
        </p:nvSpPr>
        <p:spPr>
          <a:xfrm>
            <a:off x="1521625" y="766305"/>
            <a:ext cx="9960992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ADA981-CFA0-7A28-DF78-05F48CAF94A1}"/>
              </a:ext>
            </a:extLst>
          </p:cNvPr>
          <p:cNvSpPr/>
          <p:nvPr/>
        </p:nvSpPr>
        <p:spPr>
          <a:xfrm>
            <a:off x="1931271" y="740370"/>
            <a:ext cx="1072161" cy="653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รูปภาพ 27">
            <a:extLst>
              <a:ext uri="{FF2B5EF4-FFF2-40B4-BE49-F238E27FC236}">
                <a16:creationId xmlns:a16="http://schemas.microsoft.com/office/drawing/2014/main" id="{1382248A-A529-E567-C0FF-A7C3632E71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056610" y="762355"/>
            <a:ext cx="830501" cy="101325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98987" y="816267"/>
            <a:ext cx="8276064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โรค/ระบบ...</a:t>
            </a: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กับคุณภาพของขั้นตอนต่างๆ ในกระบวนการดูแล</a:t>
            </a:r>
            <a:endParaRPr lang="en-US" altLang="en-US" sz="341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1F4BE9-57EA-BE5E-B979-5CE266DCFF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3231" y="-56240"/>
            <a:ext cx="2926537" cy="1744949"/>
          </a:xfrm>
          <a:prstGeom prst="rect">
            <a:avLst/>
          </a:prstGeom>
        </p:spPr>
      </p:pic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11C666B7-D27F-A68A-11CD-BB4A4A0334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99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7393" y="1206599"/>
          <a:ext cx="11117215" cy="5158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17">
                  <a:extLst>
                    <a:ext uri="{9D8B030D-6E8A-4147-A177-3AD203B41FA5}">
                      <a16:colId xmlns:a16="http://schemas.microsoft.com/office/drawing/2014/main" val="1433615822"/>
                    </a:ext>
                  </a:extLst>
                </a:gridCol>
                <a:gridCol w="2274626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2893325">
                  <a:extLst>
                    <a:ext uri="{9D8B030D-6E8A-4147-A177-3AD203B41FA5}">
                      <a16:colId xmlns:a16="http://schemas.microsoft.com/office/drawing/2014/main" val="1227165852"/>
                    </a:ext>
                  </a:extLst>
                </a:gridCol>
                <a:gridCol w="3985146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</a:tblGrid>
              <a:tr h="370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30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300" baseline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นวตกรรม</a:t>
                      </a:r>
                      <a:endParaRPr lang="en-US" sz="230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1912108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การจัดกลุ่มผู้ป่วยสูงอายุกระดูกสะโพกหัก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เพื่อให้การรักษา ที่เหมาะสม</a:t>
                      </a:r>
                      <a:r>
                        <a:rPr lang="en-US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เตรียมผู้ป่วยให้สามารถ เข้าถึงการทำผ่าตัด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1.การวางแผนการดูแลผู้ป่วย</a:t>
                      </a:r>
                    </a:p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2.แบ่งกลุ่มผู้ป่วยเป็น4กลุ่ม กลุ่มเสี่ยงสูงมาก(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สีแดง) เสี่ยงสูง(สีส้ม) เสี่ยงปานกลาง(สีเหลือง) เสี่ยงต่ำ (สีเขียว)</a:t>
                      </a:r>
                    </a:p>
                    <a:p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3.กำหนดแนวทางให้การดูแลตามกลุ่มผู้ป่วย ตั้งแต่แรกรับจนผู้ป่วยกลับไปดูแลตนเองที่บ้าน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ผู้ป่วยสูงอายุสามารถรับการผ่าตัดได้ร้อยละ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85.71 ( 186/217)ในปี 2566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1988585294"/>
                  </a:ext>
                </a:extLst>
              </a:tr>
              <a:tr h="871724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วิจัย เรื่องสาเหตุการพลัดตกหกล้มในผู้สูงอายุ จ.กาฬสินธุ์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เพื่อศึกษาถึงสาเหตุการพลัดตกหกล้มของผู้สูงอายุ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1.การศึกษาย้อนหลัง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17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ผลการศึกษาพบว่าการพลัดตกหกล้มส่วนใหญ่ เกิดจาก การเกิดอุบัติเหตุภายในบ้าน เพียงเล็กน้อย เป็นกิจวัตรประจำวัน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2622716887"/>
                  </a:ext>
                </a:extLst>
              </a:tr>
              <a:tr h="871724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การจัดทำโปรแกรมการจัดเก็บข้อมูล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เพื่อจัดเก็บข้อมูลอย่างเป็นระบบ สามารถวิเคราะห์สถิติ ข้อมูล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1.การวางแผนการจัดการข้อมูลสำคัญที่ต้องการ </a:t>
                      </a:r>
                    </a:p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2.นำเสนอการเขียนโปรแกรม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มีระบบการจัดเก็บข้อมูลผู้ป่วยกระดูกข้อสะโพกหัก ที่สามารถวิเคราะห์ข้อมูลได้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2293182767"/>
                  </a:ext>
                </a:extLst>
              </a:tr>
              <a:tr h="1131820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การจัดระบบการดูแลผู้ป่วยระยะกลาง ร่วมกับภาคีเครือข่าย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เพื่อให้ผู้ป่วยที่มีปัญหาระยะกลางได้รับการดูแลที่เหมาะสม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1.เขียนโครงการ การดูแลต่อเนื่อง ระยะกลางในศูนย์</a:t>
                      </a:r>
                      <a:r>
                        <a:rPr lang="th-TH" sz="1700" b="1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โฮม</a:t>
                      </a:r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สุข ร่วมกับภาคีเครือข่าย</a:t>
                      </a:r>
                    </a:p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2.มีระบบการบริการ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ศูนย์</a:t>
                      </a:r>
                      <a:r>
                        <a:rPr lang="th-TH" sz="1700" b="1" baseline="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โฮม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สุข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ผู้ป่วยที่ต้องการการดูแลระยะกลาง ได้รับการดูแล ร้อยละ 100 (ในเขตอำเภอเมือง)</a:t>
                      </a:r>
                      <a:endParaRPr lang="en-US" sz="17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1323715924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945F0F3D-E161-A02B-6645-B38BB3C1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195A5-CFC5-0B4E-F2CD-D66DFE4A6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0" y="-56240"/>
            <a:ext cx="2926537" cy="1744949"/>
          </a:xfrm>
          <a:prstGeom prst="rect">
            <a:avLst/>
          </a:prstGeom>
        </p:spPr>
      </p:pic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FCE30990-A8CF-1360-54A7-08870426DB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C2410CDB-EDA9-233E-FD91-1BA2BEA36B88}"/>
              </a:ext>
            </a:extLst>
          </p:cNvPr>
          <p:cNvSpPr/>
          <p:nvPr/>
        </p:nvSpPr>
        <p:spPr>
          <a:xfrm>
            <a:off x="1415033" y="371463"/>
            <a:ext cx="9960992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546230D3-1578-A201-0054-47829AD6CD72}"/>
              </a:ext>
            </a:extLst>
          </p:cNvPr>
          <p:cNvSpPr/>
          <p:nvPr/>
        </p:nvSpPr>
        <p:spPr>
          <a:xfrm>
            <a:off x="1824679" y="345527"/>
            <a:ext cx="1072161" cy="653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2" name="รูปภาพ 27">
            <a:extLst>
              <a:ext uri="{FF2B5EF4-FFF2-40B4-BE49-F238E27FC236}">
                <a16:creationId xmlns:a16="http://schemas.microsoft.com/office/drawing/2014/main" id="{14ED616D-1CFF-F33D-1651-81E6E2F9F5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1950018" y="367513"/>
            <a:ext cx="830501" cy="101325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50368" y="369571"/>
            <a:ext cx="7785545" cy="63688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การพัฒนาคุณภาพ การวิจัย นวัตกรรมใน </a:t>
            </a:r>
            <a:r>
              <a:rPr lang="en-US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Hip Fracture</a:t>
            </a:r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endParaRPr lang="en-US" altLang="en-US" sz="3603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522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7393" y="1081895"/>
          <a:ext cx="11117215" cy="524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551">
                  <a:extLst>
                    <a:ext uri="{9D8B030D-6E8A-4147-A177-3AD203B41FA5}">
                      <a16:colId xmlns:a16="http://schemas.microsoft.com/office/drawing/2014/main" val="1433615822"/>
                    </a:ext>
                  </a:extLst>
                </a:gridCol>
                <a:gridCol w="2048228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  <a:gridCol w="4506101">
                  <a:extLst>
                    <a:ext uri="{9D8B030D-6E8A-4147-A177-3AD203B41FA5}">
                      <a16:colId xmlns:a16="http://schemas.microsoft.com/office/drawing/2014/main" val="1227165852"/>
                    </a:ext>
                  </a:extLst>
                </a:gridCol>
                <a:gridCol w="3060336">
                  <a:extLst>
                    <a:ext uri="{9D8B030D-6E8A-4147-A177-3AD203B41FA5}">
                      <a16:colId xmlns:a16="http://schemas.microsoft.com/office/drawing/2014/main" val="2718931841"/>
                    </a:ext>
                  </a:extLst>
                </a:gridCol>
              </a:tblGrid>
              <a:tr h="3708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17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17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2152021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1.การเตรียมความพร้อมผู้ป่วยเพื่อทำผ่าตัด</a:t>
                      </a:r>
                      <a:endParaRPr lang="en-US" sz="1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-เพื่อให้ผู้ป่วย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Hip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fracture </a:t>
                      </a:r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ได้รับการทำผ่าตัดใน 48 ชม. 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 30%</a:t>
                      </a:r>
                      <a:endParaRPr lang="en-US" sz="1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-กำหนดแนวทางร่วมกันกับ</a:t>
                      </a:r>
                      <a:r>
                        <a:rPr lang="th-TH" sz="1300" b="1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ทีมสห</a:t>
                      </a:r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สาขาวิชาชีพและสื่อสารเป็นนโยบายโดยทั่วทั้งโรงพยาบาลและเครือข่าย</a:t>
                      </a:r>
                    </a:p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Line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consult 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ตลอด 24 ชม.จาก </a:t>
                      </a:r>
                      <a:r>
                        <a:rPr lang="th-TH" sz="1300" b="1" baseline="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รพช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 กับแพทย์ศัลยกรรมกระดูกและข้อ</a:t>
                      </a: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investigation 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จาก</a:t>
                      </a:r>
                      <a:r>
                        <a:rPr lang="th-TH" sz="1300" b="1" baseline="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รพช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.เพื่อให้มีการแก้ไขกรณีที่ผลการตรวจ ชันสูตรผิดปกติ</a:t>
                      </a: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-มีระบบ 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consult 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วิสัญญีแพทย์ อา</a:t>
                      </a:r>
                      <a:r>
                        <a:rPr lang="th-TH" sz="1300" b="1" baseline="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ยุร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แพทย์ เพื่อร่วมประเมินผู้ป่วย(3หมอ)</a:t>
                      </a: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-มีแบบตรวจสอบการเตรียมความพร้อมของผู้ป่วยเพื่อทำผ่าตัด 3 ครั้ง(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triple check list)</a:t>
                      </a:r>
                      <a:endParaRPr lang="th-TH" sz="1300" b="1" baseline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-มีคำสั่งมอบหมาย</a:t>
                      </a:r>
                      <a:r>
                        <a:rPr lang="th-TH" sz="1300" b="1" baseline="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ทีมสห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สาขาวิชาชีพในการดูแลผู้สูงอายุกระดูกสะโพกหัก</a:t>
                      </a: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-มีโครงสร้างและ</a:t>
                      </a:r>
                      <a:r>
                        <a:rPr lang="th-TH" sz="1300" b="1" baseline="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ทีมสห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สาขาวิชาชีพ</a:t>
                      </a:r>
                      <a:endParaRPr lang="en-US" sz="1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-ผู้ป่วยสามารถเข้ารับการผ่าตัดใน 48 ชม.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30.71%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ผู้ป่วยได้รับการผ่าตัดใน 72 ชม.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70.05%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ผ่าตัดหลัง 72 ชม.15.67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kumimoji="0" lang="th-TH" sz="13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-ไม่ได้รับการผ่าตัด 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12.41%</a:t>
                      </a:r>
                      <a:endParaRPr kumimoji="0" lang="en-US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1988585294"/>
                  </a:ext>
                </a:extLst>
              </a:tr>
              <a:tr h="2721295"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2.การบริหารความเสี่ยง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ความปลอดภัย</a:t>
                      </a:r>
                      <a:endParaRPr lang="th-TH" sz="1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-ผู้ป่วยผ่าตัดปลอดภัย</a:t>
                      </a:r>
                    </a:p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-ผู้ป่วยได้รับการประเมิน และจัดการความปวด</a:t>
                      </a:r>
                    </a:p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-ผู้ป่วยได้รับการดูแลตามมาตรฐาน/แนวทาง ร้อยละ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80</a:t>
                      </a:r>
                      <a:endParaRPr lang="th-TH" sz="13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-ผู้ป่วยปลอดภัยจากภาวะแทรกซ้อน</a:t>
                      </a:r>
                    </a:p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-ผู้ป่วยได้รับการประเมินความเสี่ยงต่อการหกล้ม 80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endParaRPr lang="en-US" sz="1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-การชี้บ่งตัวผู้ป่วย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-การคัดกรองกลุ่มผู้ป่วย สีแดง ส้ม เหลือง เขียว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-การเตรียมความพร้อมก่อนผ่าตัด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-การเตรียม 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ICU </a:t>
                      </a: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ในกลุ่มสีแดง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-การดูแลผู้ป่วยหลังผ่าตัด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-การประเมินความปวด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-การประเมินความเครียด อาการสับสน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-ความต้องการของผู้ป่วยและญาติ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-ประเมิน และเตรียมสิ่งแวดล้อมที่เหมาะสม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-ปรับปรุง 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การดูแลผู้สูงอายุกระดูกข้อสะโพกหัก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-การดูแลผู้ป่วยหลังผ่าตัด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-การให้ความรู้และฝึกทักษะผู้ดูแล</a:t>
                      </a:r>
                    </a:p>
                    <a:p>
                      <a:endParaRPr lang="th-TH" sz="1300" b="1" baseline="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-อัตราการชี้บ่งตัวผู้ป่วยผิดพลาด 0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3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-ผู้ป่วยกลุ่มสีแดงเข้าถึง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ICU 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83.24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-ผู้ป่วยได้รับการประเมินก่อนผ่าตัดโดยทีม 3 หมอ รอยละ 79.73</a:t>
                      </a:r>
                    </a:p>
                    <a:p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-ผู้ป่วยได้รับการประเมินและเตรียมความพร้อมของสิ่งแวดล้อมที่บ้านที่เหมาะสม ร้อยละ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100</a:t>
                      </a: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-ผู้ป่วยได้รับการประเมินความเสี่ยงต่อการหกล้ม ร้อยละ 100</a:t>
                      </a: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-ผู้ป่วยได้รับการประเมินและจัดการความปวดมีระดับความพึงพอใจที่ ร้อยละ88.23</a:t>
                      </a:r>
                    </a:p>
                    <a:p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-อัตราการปฏิบัติตามแนวทาง </a:t>
                      </a:r>
                      <a:r>
                        <a:rPr lang="en-US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การดูแลผู้สูงอายุที่มีกระดูกข้อสะโพกหัก ร้อยละ 62.74(96ราย)</a:t>
                      </a:r>
                      <a:endParaRPr lang="en-US" sz="13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extLst>
                  <a:ext uri="{0D108BD9-81ED-4DB2-BD59-A6C34878D82A}">
                    <a16:rowId xmlns:a16="http://schemas.microsoft.com/office/drawing/2014/main" val="2622716887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955C77DE-2411-3FCF-4588-349ED80C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18</a:t>
            </a:fld>
            <a:endParaRPr lang="en-US"/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6A2BC52B-C272-AFB3-1106-6580C8C9F123}"/>
              </a:ext>
            </a:extLst>
          </p:cNvPr>
          <p:cNvSpPr/>
          <p:nvPr/>
        </p:nvSpPr>
        <p:spPr>
          <a:xfrm>
            <a:off x="1665222" y="246046"/>
            <a:ext cx="9960992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66A504-9435-E70B-3FC0-217F5A3C36C6}"/>
              </a:ext>
            </a:extLst>
          </p:cNvPr>
          <p:cNvSpPr/>
          <p:nvPr/>
        </p:nvSpPr>
        <p:spPr>
          <a:xfrm>
            <a:off x="2074868" y="220110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รูปภาพ 27">
            <a:extLst>
              <a:ext uri="{FF2B5EF4-FFF2-40B4-BE49-F238E27FC236}">
                <a16:creationId xmlns:a16="http://schemas.microsoft.com/office/drawing/2014/main" id="{58BCDAC5-8D94-0D03-830E-EF441FE13E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195697" y="242402"/>
            <a:ext cx="830501" cy="1013259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0912" y="270880"/>
            <a:ext cx="10826859" cy="63688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การพัฒนาคุณภาพ การวิจัย นวัตกรรม ใน </a:t>
            </a:r>
            <a:r>
              <a:rPr lang="en-US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Hip Fracture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C02A0C-A3FC-CC05-896F-B5E5BF1A9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109587" y="-123443"/>
            <a:ext cx="2926537" cy="1744949"/>
          </a:xfrm>
          <a:prstGeom prst="rect">
            <a:avLst/>
          </a:prstGeom>
        </p:spPr>
      </p:pic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D1D8CDC0-C530-0FB0-12FE-08376B0AA2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170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37392" y="871731"/>
          <a:ext cx="11117216" cy="555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5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3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7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3.การป้องกันภาวะแทรกซ้อน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-1.แผลกดทับ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-2.ปอดอักเสบ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-3.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-4.Aspiration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-5.surgical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wound infection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-6.DVT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อัตราการเกิดแผลกดทับ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&lt;0.5</a:t>
                      </a:r>
                      <a:endParaRPr kumimoji="0" lang="th-TH" sz="15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5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1.การป้องกันแผลกดทับ โดยใช้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-แนวทางการป้องกันการเกิดแผลกดทับ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KKU scale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ใช้ที่นอนนุ่นหรือที่นอนลม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-เปิดดูก้นผู้ป่วยทุกวันตอนเช้า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-สอนให้ความรู้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ผู้ป่วยและญาติ สรร้างความตระหนักโดยให้เห็นถึงผลกระทบต่อผู้ป่วยและญาติ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-สอน และสาธิต การพลิกตะแคงตัว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-สอนสุขศึกษารายบุคคล รายกลุ่ม เรื่องการปฏิบัติตัวเพื่อป้องกันการเกิดภาวะแทรกซ้อนทุกวันอังคาร พฤหัส บ่าย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-จัดทำวีดีโอ เพื่อให้ความรู้และวีดีโอการปฏิบัติเพื่อป้องกันภาวะแทรกซ้อน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1.อัตราการเกิดแผลกดทับ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=0.28%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5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 อัตราการเกิดปอดอักเสบ</a:t>
                      </a:r>
                      <a:r>
                        <a:rPr kumimoji="0" lang="en-US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&lt;0.5</a:t>
                      </a:r>
                      <a:endParaRPr kumimoji="0" lang="th-TH" sz="15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5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h-TH" sz="15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2.การป้องกันปอดอักเสบ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-กระตุ้นให้ผู้ป่วยลุกนั่ง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-สอนให้ผู้ป่วยบริหารปอดตั้งแต่วันแรกที่เข้ารับการรักษาโดยสอนให้ดูดเป่า </a:t>
                      </a:r>
                      <a:r>
                        <a:rPr lang="en-US" sz="1500" b="1" dirty="0" err="1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triflo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spirometer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สอนการบริหารปอดโดยการทำ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deep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breathing exercise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โดย ฝึกให้ผู้ป่วยหายใจเข้าลึกๆเต็มที่ให้หน้าอกพองขยายแล้วหายใจออกช้าๆ ทำ 30 ครั้ง(1รอบ) และให้ทำ 5 รอบหรือ 150 ครั้งต่อวัน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1.บุคลากรมีความตระหนักในการกระตุ้นให้ผู้ป่วยลุกนั่งบนเตียงและสอนการดูดเป่า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="1" baseline="0" dirty="0" err="1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triflo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spirometer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ในวันที่ 1-2 ทำได้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80.39%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2.อัตราการเกิดปอดอักเสบ 2 ราย ร้อยละ 0.28 เป็นผู้สูงอายุ 98 ปี ติดเตียงมา 2 ปีและอายุ 99ปี ติดเตียงมา 2ปี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61814450-BEE5-20D6-DC83-72FBBC36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891" y="6349828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33518-EB74-6D0E-1E3F-CC0101BDA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56240"/>
            <a:ext cx="2926537" cy="1744949"/>
          </a:xfrm>
          <a:prstGeom prst="rect">
            <a:avLst/>
          </a:prstGeom>
        </p:spPr>
      </p:pic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9801CFC0-20B0-0C45-A4E9-B67CC7C2BB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19481C9-0D92-BECF-59E1-7DF8FDCD57CB}"/>
              </a:ext>
            </a:extLst>
          </p:cNvPr>
          <p:cNvSpPr/>
          <p:nvPr/>
        </p:nvSpPr>
        <p:spPr>
          <a:xfrm>
            <a:off x="3054591" y="123329"/>
            <a:ext cx="7888881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F5B40CEB-1DDE-F182-8C8D-E3FCE21050BD}"/>
              </a:ext>
            </a:extLst>
          </p:cNvPr>
          <p:cNvSpPr/>
          <p:nvPr/>
        </p:nvSpPr>
        <p:spPr>
          <a:xfrm>
            <a:off x="3443419" y="124576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4BA38A00-73EA-4468-F58A-8C63E2A466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564248" y="146868"/>
            <a:ext cx="830501" cy="101325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911224" y="146867"/>
            <a:ext cx="7516168" cy="602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lvl="0" algn="ctr" eaLnBrk="0" hangingPunct="0"/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5623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318BE074-E487-12B2-BED4-75A2ADE0551A}"/>
              </a:ext>
            </a:extLst>
          </p:cNvPr>
          <p:cNvSpPr/>
          <p:nvPr/>
        </p:nvSpPr>
        <p:spPr>
          <a:xfrm>
            <a:off x="1829370" y="289848"/>
            <a:ext cx="10138216" cy="80968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62ABE205-3EBF-34FF-B47E-379F0E8F3CA4}"/>
              </a:ext>
            </a:extLst>
          </p:cNvPr>
          <p:cNvSpPr/>
          <p:nvPr/>
        </p:nvSpPr>
        <p:spPr>
          <a:xfrm>
            <a:off x="2094856" y="301018"/>
            <a:ext cx="1379656" cy="8240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รูปภาพ 27">
            <a:extLst>
              <a:ext uri="{FF2B5EF4-FFF2-40B4-BE49-F238E27FC236}">
                <a16:creationId xmlns:a16="http://schemas.microsoft.com/office/drawing/2014/main" id="{6F2DB3B8-46DB-7567-E2F3-90BE8C67A8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223034" y="283380"/>
            <a:ext cx="1123299" cy="1370490"/>
          </a:xfrm>
          <a:prstGeom prst="rect">
            <a:avLst/>
          </a:prstGeom>
        </p:spPr>
      </p:pic>
      <p:sp>
        <p:nvSpPr>
          <p:cNvPr id="25" name="Pentagon 11">
            <a:extLst>
              <a:ext uri="{FF2B5EF4-FFF2-40B4-BE49-F238E27FC236}">
                <a16:creationId xmlns:a16="http://schemas.microsoft.com/office/drawing/2014/main" id="{55F132EA-CE8E-473C-A6CD-6369A7CEEE1F}"/>
              </a:ext>
            </a:extLst>
          </p:cNvPr>
          <p:cNvSpPr/>
          <p:nvPr/>
        </p:nvSpPr>
        <p:spPr>
          <a:xfrm>
            <a:off x="360426" y="3528457"/>
            <a:ext cx="1571636" cy="452788"/>
          </a:xfrm>
          <a:prstGeom prst="homePlate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45130" tIns="72565" rIns="145130" bIns="72565" rtlCol="0" anchor="ctr"/>
          <a:lstStyle/>
          <a:p>
            <a:pPr algn="ctr" defTabSz="1088419">
              <a:defRPr/>
            </a:pPr>
            <a:r>
              <a:rPr lang="th-TH" sz="3034" b="1" dirty="0">
                <a:solidFill>
                  <a:prstClr val="white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เข็มมุ่ง</a:t>
            </a:r>
          </a:p>
        </p:txBody>
      </p:sp>
      <p:sp>
        <p:nvSpPr>
          <p:cNvPr id="27" name="Pentagon 14">
            <a:extLst>
              <a:ext uri="{FF2B5EF4-FFF2-40B4-BE49-F238E27FC236}">
                <a16:creationId xmlns:a16="http://schemas.microsoft.com/office/drawing/2014/main" id="{43405ADA-1FF2-4551-BA3B-717D7516E89D}"/>
              </a:ext>
            </a:extLst>
          </p:cNvPr>
          <p:cNvSpPr/>
          <p:nvPr/>
        </p:nvSpPr>
        <p:spPr>
          <a:xfrm>
            <a:off x="335350" y="2380921"/>
            <a:ext cx="1724038" cy="500039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45130" tIns="72565" rIns="145130" bIns="72565" rtlCol="0" anchor="ctr"/>
          <a:lstStyle/>
          <a:p>
            <a:pPr algn="ctr" defTabSz="1088419">
              <a:defRPr/>
            </a:pPr>
            <a:r>
              <a:rPr lang="th-TH" sz="3034" b="1" dirty="0" err="1">
                <a:solidFill>
                  <a:prstClr val="white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พันธ</a:t>
            </a:r>
            <a:r>
              <a:rPr lang="th-TH" sz="3034" b="1" dirty="0">
                <a:solidFill>
                  <a:prstClr val="white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กิจ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512BBE16-8B25-42F2-BD82-7F75D4D63276}"/>
              </a:ext>
            </a:extLst>
          </p:cNvPr>
          <p:cNvSpPr/>
          <p:nvPr/>
        </p:nvSpPr>
        <p:spPr>
          <a:xfrm>
            <a:off x="2334021" y="2063516"/>
            <a:ext cx="6766047" cy="1313533"/>
          </a:xfrm>
          <a:prstGeom prst="rect">
            <a:avLst/>
          </a:prstGeom>
          <a:solidFill>
            <a:srgbClr val="FFFECE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45130" tIns="72565" rIns="145130" bIns="72565">
            <a:spAutoFit/>
          </a:bodyPr>
          <a:lstStyle/>
          <a:p>
            <a:pPr marL="77846" defTabSz="1088419">
              <a:defRPr/>
            </a:pPr>
            <a:r>
              <a:rPr lang="th-TH" sz="1896" b="1" spc="-119" dirty="0">
                <a:solidFill>
                  <a:prstClr val="black">
                    <a:lumMod val="95000"/>
                    <a:lumOff val="5000"/>
                  </a:prstClr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1.  </a:t>
            </a:r>
            <a:r>
              <a:rPr lang="th-TH" sz="1896" b="1" spc="-61" dirty="0">
                <a:solidFill>
                  <a:prstClr val="black">
                    <a:lumMod val="95000"/>
                    <a:lumOff val="5000"/>
                  </a:prstClr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พัฒนารูปแบบการสร้างเสริมสุขภาพแบบบูรณาการ </a:t>
            </a:r>
            <a:r>
              <a:rPr lang="th-TH" sz="1896" b="1" dirty="0">
                <a:solidFill>
                  <a:prstClr val="black">
                    <a:lumMod val="95000"/>
                    <a:lumOff val="5000"/>
                  </a:prstClr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สู่การพึ่งตนเองด้านสุขภาพ </a:t>
            </a:r>
          </a:p>
          <a:p>
            <a:pPr marL="77846" defTabSz="1088419">
              <a:defRPr/>
            </a:pPr>
            <a:r>
              <a:rPr lang="th-TH" sz="1896" b="1" dirty="0">
                <a:solidFill>
                  <a:prstClr val="black">
                    <a:lumMod val="95000"/>
                    <a:lumOff val="5000"/>
                  </a:prstClr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2. ยกระดับคุณภาพบริการพยาบาลร่วมกับภาคีเครือข่าย </a:t>
            </a:r>
          </a:p>
          <a:p>
            <a:pPr marL="77846" defTabSz="1088419">
              <a:defRPr/>
            </a:pPr>
            <a:r>
              <a:rPr lang="th-TH" sz="1896" b="1" dirty="0">
                <a:solidFill>
                  <a:prstClr val="black">
                    <a:lumMod val="95000"/>
                    <a:lumOff val="5000"/>
                  </a:prstClr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3. เป็นสถาบันผลิตและพัฒนาบุคลากรทางการแพทย์และสาธารณสุข </a:t>
            </a:r>
          </a:p>
          <a:p>
            <a:pPr marL="77846" defTabSz="1088419">
              <a:defRPr/>
            </a:pPr>
            <a:r>
              <a:rPr lang="th-TH" sz="1896" b="1" dirty="0">
                <a:solidFill>
                  <a:prstClr val="black">
                    <a:lumMod val="95000"/>
                    <a:lumOff val="5000"/>
                  </a:prstClr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4. พัฒนาคุณภาพการบริหารจัดการ ด้วยธรรมาภิบาล </a:t>
            </a:r>
          </a:p>
        </p:txBody>
      </p:sp>
      <p:sp>
        <p:nvSpPr>
          <p:cNvPr id="29" name="Pentagon 11">
            <a:extLst>
              <a:ext uri="{FF2B5EF4-FFF2-40B4-BE49-F238E27FC236}">
                <a16:creationId xmlns:a16="http://schemas.microsoft.com/office/drawing/2014/main" id="{6F7E1281-E892-4B5C-90F3-1763FE4BF66E}"/>
              </a:ext>
            </a:extLst>
          </p:cNvPr>
          <p:cNvSpPr/>
          <p:nvPr/>
        </p:nvSpPr>
        <p:spPr>
          <a:xfrm>
            <a:off x="335350" y="1458424"/>
            <a:ext cx="1864589" cy="500039"/>
          </a:xfrm>
          <a:prstGeom prst="homePlat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45130" tIns="72565" rIns="145130" bIns="72565" rtlCol="0" anchor="ctr"/>
          <a:lstStyle/>
          <a:p>
            <a:pPr algn="ctr" defTabSz="1088419">
              <a:defRPr/>
            </a:pPr>
            <a:r>
              <a:rPr lang="th-TH" sz="3034" b="1" dirty="0">
                <a:solidFill>
                  <a:prstClr val="white">
                    <a:lumMod val="95000"/>
                  </a:prstClr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วิสัยทัศน์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658A6961-0C5A-47CC-8805-67D349DB06F4}"/>
              </a:ext>
            </a:extLst>
          </p:cNvPr>
          <p:cNvSpPr/>
          <p:nvPr/>
        </p:nvSpPr>
        <p:spPr>
          <a:xfrm>
            <a:off x="2336319" y="1385993"/>
            <a:ext cx="6763749" cy="576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5130" tIns="72565" rIns="145130" bIns="72565" rtlCol="0" anchor="ctr"/>
          <a:lstStyle/>
          <a:p>
            <a:pPr algn="ctr" defTabSz="1088419">
              <a:lnSpc>
                <a:spcPct val="150000"/>
              </a:lnSpc>
              <a:defRPr/>
            </a:pPr>
            <a:r>
              <a:rPr lang="th-TH" sz="3034" b="1" dirty="0">
                <a:solidFill>
                  <a:srgbClr val="00206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เป็นโรงพยาบาลศูนย์ชั้นนำระดับประเทศ</a:t>
            </a:r>
          </a:p>
        </p:txBody>
      </p:sp>
      <p:pic>
        <p:nvPicPr>
          <p:cNvPr id="1026" name="Picture 2" descr="โคตรแม่น! ตัวอักษรแรกที่คุณเห็น บอกตัวตนที่แท้จริงของคุณ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3" t="14072"/>
          <a:stretch/>
        </p:blipFill>
        <p:spPr bwMode="auto">
          <a:xfrm>
            <a:off x="3497805" y="5707441"/>
            <a:ext cx="710594" cy="78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ตัวอักษรอังกฤษ #E BR S&amp;T 1096D EGO/BK"/>
          <p:cNvSpPr>
            <a:spLocks noChangeAspect="1" noChangeArrowheads="1"/>
          </p:cNvSpPr>
          <p:nvPr/>
        </p:nvSpPr>
        <p:spPr bwMode="auto">
          <a:xfrm>
            <a:off x="190501" y="-212525"/>
            <a:ext cx="304800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47" tIns="54424" rIns="108847" bIns="54424" numCol="1" anchor="t" anchorCtr="0" compatLnSpc="1">
            <a:prstTxWarp prst="textNoShape">
              <a:avLst/>
            </a:prstTxWarp>
          </a:bodyPr>
          <a:lstStyle/>
          <a:p>
            <a:endParaRPr lang="th-TH" sz="3318">
              <a:solidFill>
                <a:prstClr val="black"/>
              </a:solidFill>
            </a:endParaRPr>
          </a:p>
        </p:txBody>
      </p:sp>
      <p:sp>
        <p:nvSpPr>
          <p:cNvPr id="3" name="AutoShape 12" descr="ตัวอักษรอังกฤษ #E BR S&amp;T 1096D EGO/BK"/>
          <p:cNvSpPr>
            <a:spLocks noChangeAspect="1" noChangeArrowheads="1"/>
          </p:cNvSpPr>
          <p:nvPr/>
        </p:nvSpPr>
        <p:spPr bwMode="auto">
          <a:xfrm>
            <a:off x="342900" y="-60132"/>
            <a:ext cx="304800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47" tIns="54424" rIns="108847" bIns="54424" numCol="1" anchor="t" anchorCtr="0" compatLnSpc="1">
            <a:prstTxWarp prst="textNoShape">
              <a:avLst/>
            </a:prstTxWarp>
          </a:bodyPr>
          <a:lstStyle/>
          <a:p>
            <a:endParaRPr lang="th-TH" sz="3318">
              <a:solidFill>
                <a:prstClr val="black"/>
              </a:solidFill>
            </a:endParaRPr>
          </a:p>
        </p:txBody>
      </p:sp>
      <p:sp>
        <p:nvSpPr>
          <p:cNvPr id="4" name="AutoShape 14" descr="ตัวอักษรอังกฤษ #E BR S&amp;T 1096D EGO/BK"/>
          <p:cNvSpPr>
            <a:spLocks noChangeAspect="1" noChangeArrowheads="1"/>
          </p:cNvSpPr>
          <p:nvPr/>
        </p:nvSpPr>
        <p:spPr bwMode="auto">
          <a:xfrm>
            <a:off x="495301" y="92259"/>
            <a:ext cx="304800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47" tIns="54424" rIns="108847" bIns="54424" numCol="1" anchor="t" anchorCtr="0" compatLnSpc="1">
            <a:prstTxWarp prst="textNoShape">
              <a:avLst/>
            </a:prstTxWarp>
          </a:bodyPr>
          <a:lstStyle/>
          <a:p>
            <a:endParaRPr lang="th-TH" sz="3318">
              <a:solidFill>
                <a:prstClr val="black"/>
              </a:solidFill>
            </a:endParaRPr>
          </a:p>
        </p:txBody>
      </p:sp>
      <p:sp>
        <p:nvSpPr>
          <p:cNvPr id="5" name="AutoShape 16" descr="ตัวอักษรอังกฤษ #E BR S&amp;T 1096D EGO/BK"/>
          <p:cNvSpPr>
            <a:spLocks noChangeAspect="1" noChangeArrowheads="1"/>
          </p:cNvSpPr>
          <p:nvPr/>
        </p:nvSpPr>
        <p:spPr bwMode="auto">
          <a:xfrm>
            <a:off x="647701" y="244651"/>
            <a:ext cx="304800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47" tIns="54424" rIns="108847" bIns="54424" numCol="1" anchor="t" anchorCtr="0" compatLnSpc="1">
            <a:prstTxWarp prst="textNoShape">
              <a:avLst/>
            </a:prstTxWarp>
          </a:bodyPr>
          <a:lstStyle/>
          <a:p>
            <a:endParaRPr lang="th-TH" sz="3318">
              <a:solidFill>
                <a:prstClr val="black"/>
              </a:solidFill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2" t="10977" r="10778"/>
          <a:stretch/>
        </p:blipFill>
        <p:spPr bwMode="auto">
          <a:xfrm>
            <a:off x="5936904" y="5732850"/>
            <a:ext cx="568742" cy="6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3" t="15589" r="9664" b="9142"/>
          <a:stretch/>
        </p:blipFill>
        <p:spPr bwMode="auto">
          <a:xfrm>
            <a:off x="8262353" y="5750325"/>
            <a:ext cx="725793" cy="66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15508" r="13036" b="16817"/>
          <a:stretch/>
        </p:blipFill>
        <p:spPr bwMode="auto">
          <a:xfrm>
            <a:off x="10743297" y="5728066"/>
            <a:ext cx="710594" cy="64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B5C2345F-CE58-5CBD-AE46-830DD3717203}"/>
              </a:ext>
            </a:extLst>
          </p:cNvPr>
          <p:cNvSpPr txBox="1"/>
          <p:nvPr/>
        </p:nvSpPr>
        <p:spPr>
          <a:xfrm>
            <a:off x="2334021" y="3497274"/>
            <a:ext cx="6766047" cy="8467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lIns="145130" tIns="72565" rIns="145130" bIns="72565" rtlCol="0">
            <a:spAutoFit/>
          </a:bodyPr>
          <a:lstStyle/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1. บริการเป็นเลิศทางการพยาบาล 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STROKE STEMI TRAUMA  </a:t>
            </a:r>
          </a:p>
          <a:p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2. พัฒนาระบบสารสนเทศ เทคโนโลยี ทางการพยาบาล</a:t>
            </a:r>
            <a:endParaRPr lang="th-TH" sz="2275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แผนผังลําดับงาน: กระบวนการสำรอง 21"/>
          <p:cNvSpPr/>
          <p:nvPr/>
        </p:nvSpPr>
        <p:spPr>
          <a:xfrm>
            <a:off x="3018568" y="206616"/>
            <a:ext cx="9404963" cy="950803"/>
          </a:xfrm>
          <a:prstGeom prst="flowChartAlternateProcess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5125" tIns="72562" rIns="145125" bIns="72562" rtlCol="0" anchor="ctr"/>
          <a:lstStyle/>
          <a:p>
            <a:pPr algn="ctr"/>
            <a:r>
              <a:rPr lang="th-TH" sz="322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2.วิสัยทัศน์ </a:t>
            </a:r>
            <a:r>
              <a:rPr lang="th-TH" sz="3224" b="1" dirty="0" err="1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พันธ</a:t>
            </a:r>
            <a:r>
              <a:rPr lang="th-TH" sz="322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กิจ สมรรถนะหลัก ค่านิยม และวัฒนธรรมองค์กร</a:t>
            </a:r>
          </a:p>
        </p:txBody>
      </p:sp>
      <p:sp>
        <p:nvSpPr>
          <p:cNvPr id="23" name="Pentagon 11">
            <a:extLst>
              <a:ext uri="{FF2B5EF4-FFF2-40B4-BE49-F238E27FC236}">
                <a16:creationId xmlns:a16="http://schemas.microsoft.com/office/drawing/2014/main" id="{55F132EA-CE8E-473C-A6CD-6369A7CEEE1F}"/>
              </a:ext>
            </a:extLst>
          </p:cNvPr>
          <p:cNvSpPr/>
          <p:nvPr/>
        </p:nvSpPr>
        <p:spPr>
          <a:xfrm>
            <a:off x="316927" y="4526426"/>
            <a:ext cx="1724035" cy="633206"/>
          </a:xfrm>
          <a:prstGeom prst="homePlate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145130" tIns="72565" rIns="145130" bIns="72565" rtlCol="0" anchor="ctr"/>
          <a:lstStyle/>
          <a:p>
            <a:pPr algn="ctr" defTabSz="1088419">
              <a:defRPr/>
            </a:pPr>
            <a:r>
              <a:rPr lang="th-TH" sz="2275" b="1" dirty="0">
                <a:solidFill>
                  <a:prstClr val="white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วัฒนธรรมองค์กร</a:t>
            </a:r>
          </a:p>
        </p:txBody>
      </p:sp>
      <p:sp>
        <p:nvSpPr>
          <p:cNvPr id="24" name="กล่องข้อความ 7">
            <a:extLst>
              <a:ext uri="{FF2B5EF4-FFF2-40B4-BE49-F238E27FC236}">
                <a16:creationId xmlns:a16="http://schemas.microsoft.com/office/drawing/2014/main" id="{B5C2345F-CE58-5CBD-AE46-830DD3717203}"/>
              </a:ext>
            </a:extLst>
          </p:cNvPr>
          <p:cNvSpPr txBox="1"/>
          <p:nvPr/>
        </p:nvSpPr>
        <p:spPr>
          <a:xfrm>
            <a:off x="2334021" y="4453114"/>
            <a:ext cx="6766046" cy="1196835"/>
          </a:xfrm>
          <a:prstGeom prst="rect">
            <a:avLst/>
          </a:prstGeom>
          <a:solidFill>
            <a:srgbClr val="FFE6CB"/>
          </a:solidFill>
          <a:ln>
            <a:solidFill>
              <a:schemeClr val="bg1"/>
            </a:solidFill>
          </a:ln>
        </p:spPr>
        <p:txBody>
          <a:bodyPr wrap="square" lIns="145130" tIns="72565" rIns="145130" bIns="72565" rtlCol="0">
            <a:spAutoFit/>
          </a:bodyPr>
          <a:lstStyle/>
          <a:p>
            <a:r>
              <a:rPr lang="th-TH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1. การทำงานเป็นทีม</a:t>
            </a:r>
            <a:r>
              <a:rPr lang="en-US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 </a:t>
            </a:r>
            <a:r>
              <a:rPr lang="th-TH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(</a:t>
            </a:r>
            <a:r>
              <a:rPr lang="en-US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TEAM</a:t>
            </a:r>
            <a:r>
              <a:rPr lang="th-TH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)</a:t>
            </a:r>
            <a:endParaRPr lang="en-US" sz="2275" b="1" dirty="0"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r>
              <a:rPr lang="th-TH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2. ให้ความสำคัญตามลำดับอาวุโส (</a:t>
            </a:r>
            <a:r>
              <a:rPr lang="en-US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Seniority</a:t>
            </a:r>
            <a:r>
              <a:rPr lang="th-TH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)</a:t>
            </a:r>
          </a:p>
          <a:p>
            <a:r>
              <a:rPr lang="th-TH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3. มุ่งเน้นความปลอดภัยของผู้ป่วยและบุคลากร (9-</a:t>
            </a:r>
            <a:r>
              <a:rPr lang="en-US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Safety </a:t>
            </a:r>
            <a:r>
              <a:rPr lang="th-TH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, 3-</a:t>
            </a:r>
            <a:r>
              <a:rPr lang="en-US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P-Safety</a:t>
            </a:r>
            <a:r>
              <a:rPr lang="th-TH" sz="2275" b="1" dirty="0"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)</a:t>
            </a:r>
            <a:endParaRPr lang="th-TH" sz="2275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5C350F0-27A3-DB5E-1BB8-5665E588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6242" y="6366461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mtClean="0"/>
              <a:t>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A4C140-FB0E-5DBA-0E8F-01A4C092C9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4E7C6AC-F1FE-8C13-CD27-9F6A79E95B1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3305831" y="6396747"/>
            <a:ext cx="850057" cy="474626"/>
          </a:xfrm>
          <a:prstGeom prst="rect">
            <a:avLst/>
          </a:prstGeom>
          <a:solidFill>
            <a:srgbClr val="A9C83E"/>
          </a:solidFill>
        </p:spPr>
        <p:txBody>
          <a:bodyPr wrap="none" lIns="108847" tIns="54424" rIns="108847" bIns="54424">
            <a:spAutoFit/>
          </a:bodyPr>
          <a:lstStyle/>
          <a:p>
            <a:pPr algn="ctr"/>
            <a:r>
              <a:rPr lang="en-US" sz="237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Trust</a:t>
            </a:r>
            <a:endParaRPr lang="th-TH" sz="237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5257333" y="6407781"/>
            <a:ext cx="1677335" cy="474626"/>
          </a:xfrm>
          <a:prstGeom prst="rect">
            <a:avLst/>
          </a:prstGeom>
          <a:solidFill>
            <a:srgbClr val="3FA862"/>
          </a:solidFill>
        </p:spPr>
        <p:txBody>
          <a:bodyPr wrap="none" lIns="108847" tIns="54424" rIns="108847" bIns="54424">
            <a:spAutoFit/>
          </a:bodyPr>
          <a:lstStyle/>
          <a:p>
            <a:pPr algn="ctr"/>
            <a:r>
              <a:rPr lang="en-US" sz="237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Enthusiasm</a:t>
            </a:r>
            <a:endParaRPr lang="th-TH" sz="237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8199547" y="6414043"/>
            <a:ext cx="851403" cy="474626"/>
          </a:xfrm>
          <a:prstGeom prst="rect">
            <a:avLst/>
          </a:prstGeom>
          <a:solidFill>
            <a:srgbClr val="008D7D"/>
          </a:solidFill>
        </p:spPr>
        <p:txBody>
          <a:bodyPr wrap="none" lIns="108847" tIns="54424" rIns="108847" bIns="54424">
            <a:spAutoFit/>
          </a:bodyPr>
          <a:lstStyle/>
          <a:p>
            <a:pPr algn="ctr"/>
            <a:r>
              <a:rPr lang="en-US" sz="237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Agile</a:t>
            </a:r>
            <a:endParaRPr lang="th-TH" sz="237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10062659" y="6433067"/>
            <a:ext cx="1909706" cy="474626"/>
          </a:xfrm>
          <a:prstGeom prst="rect">
            <a:avLst/>
          </a:prstGeom>
          <a:solidFill>
            <a:srgbClr val="006A78"/>
          </a:solidFill>
        </p:spPr>
        <p:txBody>
          <a:bodyPr wrap="none" lIns="108847" tIns="54424" rIns="108847" bIns="54424">
            <a:spAutoFit/>
          </a:bodyPr>
          <a:lstStyle/>
          <a:p>
            <a:pPr algn="ctr"/>
            <a:r>
              <a:rPr lang="en-US" sz="237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bg1"/>
                </a:solidFill>
              </a:rPr>
              <a:t>Management</a:t>
            </a:r>
            <a:endParaRPr lang="th-TH" sz="237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bg1"/>
              </a:solidFill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F0D5DC3B-53AB-C028-E167-E219B5D3B29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39219"/>
          <a:stretch/>
        </p:blipFill>
        <p:spPr>
          <a:xfrm>
            <a:off x="9267836" y="2211710"/>
            <a:ext cx="2563739" cy="306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86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37392" y="1082951"/>
          <a:ext cx="11117216" cy="5414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6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851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22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7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7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3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7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7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10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3.อัตราการเกิด</a:t>
                      </a:r>
                      <a:r>
                        <a:rPr kumimoji="0" lang="en-US" sz="1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UTI &lt;0.5</a:t>
                      </a:r>
                      <a:endParaRPr kumimoji="0" lang="th-TH" sz="1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7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การป้องกัน</a:t>
                      </a: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มีแนวทางการป้องกันการติดเชื้อ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 </a:t>
                      </a: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โดยใช้ 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HARM bundle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สอนให้ความรู้การเกิดการติดเชื้อทางเดินปัสสาวะ ผลกระทบที่จะเกิดกับผู้ป่วย และวิธีการป้องกัน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-สอนวิธีการทำความสะอาดอวัยวะสืบพันธุ์ เช้า เย็น และเมื่อขับถ่าย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-แนะนำให้ดื่มน้ำ 2,000 -3,000มิลลิลิตรต่อวัน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-การสังเกตสีน้ำปัสสาวะ ถ้าปัสสาวะเข้ม ขุ่น มีตะกอน ให้กระตุ้นให้ผู้ป่วยดื่มน้ำ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 </a:t>
                      </a: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ตั้งแต่แรกรับ</a:t>
                      </a: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13 ราย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 </a:t>
                      </a:r>
                      <a:r>
                        <a:rPr lang="en-US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 </a:t>
                      </a: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ขณะนอนรักษาในโรงพยาบาล 3 ราย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07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kumimoji="0" lang="th-TH" sz="1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 </a:t>
                      </a:r>
                      <a:r>
                        <a:rPr kumimoji="0" lang="en-US" sz="17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Aspiration 0%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การป้องกันการสำลักเศษอาหารลงไปที่ปอด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-กำหนดแนวทางการป้องกกันการสำลักเศษอาหารลงปอด</a:t>
                      </a: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-วีดีโอการป้อนอาหาร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ให้คำแนะนำการป้องกันการสำลักเศษอาหารให้ผู้ป่วยและญาติทราบถึงอันตรายที่อาจจะเกิดขึ้นขณะป้อนอาหาร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--อัตราการเกิด </a:t>
                      </a:r>
                      <a:r>
                        <a:rPr lang="en-US" sz="17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Aspiration 0%</a:t>
                      </a:r>
                      <a:endParaRPr lang="en-US" sz="17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E916EA68-2620-595E-6A93-3EBFE722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8FCC4092-8534-95C8-9A78-9D564EBB70D2}"/>
              </a:ext>
            </a:extLst>
          </p:cNvPr>
          <p:cNvSpPr/>
          <p:nvPr/>
        </p:nvSpPr>
        <p:spPr>
          <a:xfrm>
            <a:off x="2979932" y="242403"/>
            <a:ext cx="7349071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00DF012-00E7-20A7-F1C2-AF060B1DE568}"/>
              </a:ext>
            </a:extLst>
          </p:cNvPr>
          <p:cNvSpPr/>
          <p:nvPr/>
        </p:nvSpPr>
        <p:spPr>
          <a:xfrm>
            <a:off x="3312476" y="220110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27">
            <a:extLst>
              <a:ext uri="{FF2B5EF4-FFF2-40B4-BE49-F238E27FC236}">
                <a16:creationId xmlns:a16="http://schemas.microsoft.com/office/drawing/2014/main" id="{3657561F-71F1-0DFD-6813-69C2B11DBD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433305" y="242402"/>
            <a:ext cx="830501" cy="101325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433304" y="270006"/>
            <a:ext cx="7516168" cy="602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lvl="0" algn="ctr" eaLnBrk="0" hangingPunct="0"/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5D2CA2-45B6-FE27-9C3D-CB605EF269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D2ED8B12-4F4F-1602-162E-A7B506DAD2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4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433141" y="1214838"/>
          <a:ext cx="11325719" cy="511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3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5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95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23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873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</a:t>
                      </a:r>
                      <a:r>
                        <a:rPr kumimoji="0" lang="th-TH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อัตราการเกิดแผลผ่าตัดติดเชื้อ 0</a:t>
                      </a:r>
                      <a:r>
                        <a:rPr kumimoji="0" lang="en-US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1.การป้องกันแผลผ่าตัดติดเชื้อ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-การเตรียมความสะอาดของผิวหนังก่อนผ่าตัด โดยให้ฟอกน้ำสบู่แล้วล้างออกด้วยน้ำสะอาด3ครั้ง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-การทำแผลด้วยเทคนิคปราศจากเชื้อ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-ให้คำแนะนำการรักษาความสะอาดร่างกาย ผิวหนังริเวรสะโพกที่ทำผ่าตัดให้สะอาด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-การทำแผลและประเมินแผลทุกวัน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-อัตราการเกิดแผลผ่าตัดติด 0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2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6.เพื่อป้องกันภาวะ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DVT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0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กำหนดแนวทางการปฏิบัติ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การออกกำลังกาย โดยจัดท่าให้วางขาบนหมอน 1 ใบ และให้กระดกข้อเท้า 100 ครั้งต่อวันตั้งแต่แรกรับ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-หลังผ่าตัดให้ผู้ป่วยกระดกข้อเท้าในวันแรกหลังผ่าตัด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-บุคลากรมีความรูในการป้องกันการเกิด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DVT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และสามารถนำไปปฏิบัติตามแนวทางโดยให้ผู้ป่วยกระดกข้อเท้าวันแรกหลังผ่าตัด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DVT 1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71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4.การป้องกันการหกล้ม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1.อัตราการหกล้มซ้ำ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0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-การกระตุ้นให้ผู้ป่วยเกร็งกล้ามเนื้อต้นขา และกล้ามเนื้อแขนสองข้าง  นับในใจ 1-10 แล้วคลายกล้ามเนื้อออก ทำซ้ำ 30 ครั้ง(1รอบ) และพัก และทำอีก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ให้ครบ 5 รอบต่อวัน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-สร้างความตระหนักให้กับบุคลากรในการส่งเสริมการออกกำลังกายกล้ามเนื้อขาผู้ป่วย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-อัตราการหกล้มซ้ำ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4 ราย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DB5B209C-FFD3-5589-C6C5-E52608C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3F305-6E4B-DB5C-408A-EB0A650331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CC2499CD-E63D-2751-EA54-81FB4C6AB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0B64451C-DCC1-2D62-7815-234927C3C330}"/>
              </a:ext>
            </a:extLst>
          </p:cNvPr>
          <p:cNvSpPr/>
          <p:nvPr/>
        </p:nvSpPr>
        <p:spPr>
          <a:xfrm>
            <a:off x="2750562" y="273219"/>
            <a:ext cx="7349071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460BD98E-611E-6895-51D9-FD5DAB60FFB6}"/>
              </a:ext>
            </a:extLst>
          </p:cNvPr>
          <p:cNvSpPr/>
          <p:nvPr/>
        </p:nvSpPr>
        <p:spPr>
          <a:xfrm>
            <a:off x="3083105" y="250926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A9566859-96ED-81F9-9D18-77A8357C16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203934" y="273218"/>
            <a:ext cx="830501" cy="1013259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296986" y="345539"/>
            <a:ext cx="7516168" cy="602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lvl="0" algn="ctr" eaLnBrk="0" hangingPunct="0"/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7371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65786" y="834578"/>
          <a:ext cx="11227357" cy="5819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6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0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3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เรื่อง</a:t>
                      </a: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การพัฒนา</a:t>
                      </a:r>
                      <a:r>
                        <a:rPr lang="th-TH" sz="19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การวิจัย นวัตกรรม</a:t>
                      </a: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9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ผลลัพธ์</a:t>
                      </a: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96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5.การปฏิบัติตัวเมื่อกลับไปดูแลต่อเนื่องที่บ้าน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1.อัตราการ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หักซ้ำ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&lt;25%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การคัดกรองโรคกระดูกพรุนและให้การรักษา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-การออกกำลังกายกล้ามเนื้อต้นขาและแขนให้แข็งแรง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เพื่อให้การทรงตัวที่ดี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-การส่งเสริมให้ผู้ป่วยรับประทานอาหารที่มี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แคลเซียมสูง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-การค้นหาปัจจัยเสี่ยงรายบุคคลและให้คำแนะนำการป้องกันปัจจัยเสี่ยง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-จัดการสิ่งแวดล้อมที่เหมาะสมและปลอดภัย รายบุคคล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-คู่มือการดูแลตนเองที่บ้าน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-การสอนสุขศึกษารายบุคคล รายกลุ่ม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อัตราการหักซ้ำ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3.22%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(7ราย)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78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2.อัตราการ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re-admit 0%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-ให้คำแนะนำการป้องกันการหักซ้ำดังกล่าวข้างต้น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-การจัดสิ่งแวดล้อมที่เหมาะสม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-การให้คำแนะนำการปฏิบัติตัวเพื่อป้องกันภาวะแทรกซ้อน แผลกดทับ ปอดอักเสบ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 ,DVT, surgical   wound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infection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 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re-admit 0%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( 0 ราย)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076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ผู้ป่วยสามารถดำรงชีวิตใกล้เคียงเดิมที่ปกติ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ผลการประเมิน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ADL &gt;75</a:t>
                      </a:r>
                      <a:endParaRPr lang="th-TH" sz="1500" b="1" baseline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4.อัตราการเยี่ยมผู้ป่วยผ่าน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Line application</a:t>
                      </a:r>
                      <a:endParaRPr lang="th-TH" sz="1500" b="1" baseline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5.อัตราการตอบกลับข้อมูลผู้ป่วย 80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การประเมิน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ADL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ก่อนจำหน่าย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การลงข้อมูลผู้ป่วยผ่านระบบ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ดูแลต่อเนื่อง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--การใช้การโทรศัพท์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--คู่มือการปฏิบัติตัวเมื่อกลับบ้าน พร้อม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QR code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และเบอร์โทรศัพท์ รพ.</a:t>
                      </a:r>
                      <a:endParaRPr lang="en-US" sz="1500" b="1" baseline="0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การเปิดช่องทางให้ผู้ป่วยสามารถสอบถามข้อสงสัย ประสานงาน ได้สะดวก ประหยัดโดย</a:t>
                      </a:r>
                      <a:r>
                        <a:rPr kumimoji="0" lang="th-TH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ใช้ระบบ </a:t>
                      </a:r>
                      <a:r>
                        <a:rPr kumimoji="0" lang="en-US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Line application </a:t>
                      </a:r>
                      <a:r>
                        <a:rPr kumimoji="0" lang="th-TH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โดยแสกน </a:t>
                      </a:r>
                      <a:r>
                        <a:rPr kumimoji="0" lang="en-US" sz="15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QR code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-พัฒนาเครือข่าย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-อัตราการตอบกลับข้อมูลผ่านระบบการดูแลต่อเนื่อง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COC 36%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อัตราการติดตามผู้ป่วยผ่านเบอร์โทรศัพท์ 34.28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อัตราการติดตามเยี่ยมผู้ป่วยทาง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Line application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48.33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ผู้ป่วยมีการประเมิน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ADL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คะแนน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&gt;75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คิดเป็นร้อยละ 29.41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-ผู้ป่วยได้รับการเยี่ยม ระยะกลางในเขต อ.เมือง 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IMC 100%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7A126FD9-B3AA-5663-0820-2C984390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11268322-C406-9608-2060-5AB11FD5912F}"/>
              </a:ext>
            </a:extLst>
          </p:cNvPr>
          <p:cNvSpPr/>
          <p:nvPr/>
        </p:nvSpPr>
        <p:spPr>
          <a:xfrm>
            <a:off x="2955385" y="118392"/>
            <a:ext cx="7349071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07674BE9-C66D-CADE-1D78-498D187816B5}"/>
              </a:ext>
            </a:extLst>
          </p:cNvPr>
          <p:cNvSpPr/>
          <p:nvPr/>
        </p:nvSpPr>
        <p:spPr>
          <a:xfrm>
            <a:off x="3287928" y="96099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27">
            <a:extLst>
              <a:ext uri="{FF2B5EF4-FFF2-40B4-BE49-F238E27FC236}">
                <a16:creationId xmlns:a16="http://schemas.microsoft.com/office/drawing/2014/main" id="{7ACC6030-3E2E-10C9-9F91-4ECC160FDB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408757" y="118391"/>
            <a:ext cx="830501" cy="10132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54AF3-9FE3-22FF-2171-0D2900F9B8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A5951137-E218-AC93-9951-58819EA195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761901"/>
            <a:ext cx="12192000" cy="99808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567312" y="145995"/>
            <a:ext cx="7516168" cy="602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lvl="0" algn="ctr" eaLnBrk="0" hangingPunct="0"/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การพัฒนาคุณภาพ การวิจัย นวัตกรรม</a:t>
            </a:r>
            <a:endParaRPr lang="en-US" altLang="en-US" sz="360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52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599508" y="898316"/>
          <a:ext cx="10992985" cy="5534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82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8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823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แผนการพัฒนา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กิจกรรมการพัฒนา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ผลที่คาดว่าจะได้รับ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114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พัฒนาระบบการวินิจฉัย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17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1.การพัฒนาระบบการตรวจวินิจฉัยโรคหลัก โรคร่วม  อุบัติเหตุร่วม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ที่สำคัญจำเป็น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1.ร้อยละของการวินิจฉัยผิดพลาด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1.ร้อยละการวินิจฉัยผิดพลาด 0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1820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การวางแผนการจำหน่าย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1.การให้ข้อมูลการเจ็บป่วย สิ่งที่ต้องปฏิบัติเมื่อต้องกลับไปดูแลต่อเนื่อง เพื่อป้องกันการเกิดโรคซ้ำ</a:t>
                      </a:r>
                    </a:p>
                    <a:p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2.การปรับเปลี่ยนสิ่งแวดล้อมที่ปลอดภัย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1.ร้อยละของผู้ป่วยได้รับการวางแผนการจำหน่าย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1.ร้อยละของผู้ป่วยได้รับการวางแผนการจำหน่าย 100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588"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พัฒนาระบบการดูแลผู้ป่วยขณะรับไว้รักษา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1.การเตรียมความพร้อมก่อนผ่าตัดและการดูแลหลังผ่าตัด</a:t>
                      </a:r>
                    </a:p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2.การป้องกันภาวะแทรกซ้อน แผลกดทับ ปอดอักเสบ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การติดเชื้อทางเดินปัสสาวะ หลอดเลือดดำอุดตัน</a:t>
                      </a:r>
                    </a:p>
                    <a:p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3.การประเมินและการจัดการความปวด /อาการสับสน</a:t>
                      </a:r>
                    </a:p>
                    <a:p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4.การเสริมพลังอำนาจผู้ป่วยและญาติ การสอนสุขศึกษารายกลุ่ม รายบุคคล</a:t>
                      </a:r>
                    </a:p>
                    <a:p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5.การสร้างเสริมสุขภาพ</a:t>
                      </a:r>
                    </a:p>
                    <a:p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6.การฟื้นฟูสภาพผู้ป่วย</a:t>
                      </a:r>
                    </a:p>
                    <a:p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6.การป้องกันการเกิดโรค</a:t>
                      </a:r>
                      <a:endParaRPr lang="th-TH" sz="17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1.ร้อยละของผู้ป่วยเตรียมผ่าตัดไม่พร้อม</a:t>
                      </a:r>
                    </a:p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2.อัตราการเกิดภาวะแทรกซ้อน แผลกดทับ ปอดอักเสบ </a:t>
                      </a:r>
                      <a:r>
                        <a:rPr lang="en-US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UTI, DVT</a:t>
                      </a:r>
                      <a:endParaRPr lang="th-TH" sz="17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3.ร้อยละของผู้ป่วยที่ได้รับการจัดการความปวด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และอาการสับสน</a:t>
                      </a:r>
                      <a:endParaRPr lang="en-US" sz="17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4.ร้อยละของผู้ป่วยที่ได้รับความรู้และฝึกทักษะการดูแลตนเอง/ผู้ป่วย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1.ร้อยละของผู้ป่วยเลื่อนผ่าตัด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17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2.ผู้ป่วยไม่มีภาวะแทรกซ้อน</a:t>
                      </a:r>
                      <a:r>
                        <a:rPr lang="th-TH" sz="17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แผลกดทับ ปอดอักเสบ ติดเชื้อทางเดินปัสสาวะ หลอดเลือดดำอุดตัน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3.ผู้ป่วยได้รับการประเมินและจัดการความปวด/อาการสับสน</a:t>
                      </a:r>
                      <a:endParaRPr kumimoji="0" lang="en-US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4.ผู้ป่วยและญาติได้รับความรู้และฝึกทักษะการดูแลตนเอง</a:t>
                      </a:r>
                      <a:endParaRPr kumimoji="0" lang="en-US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FBC70BE-EBF8-15EF-5126-7244333C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2927DF-3F43-4888-784E-36D608E38E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BAE4E957-DDED-C210-F9BA-475C1278F2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B8C79F2A-BA8D-5F71-07DD-0F9090461C19}"/>
              </a:ext>
            </a:extLst>
          </p:cNvPr>
          <p:cNvSpPr/>
          <p:nvPr/>
        </p:nvSpPr>
        <p:spPr>
          <a:xfrm>
            <a:off x="2955385" y="118392"/>
            <a:ext cx="7349071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34A44A9-43D7-51D1-A2DF-7C61F37CBDB0}"/>
              </a:ext>
            </a:extLst>
          </p:cNvPr>
          <p:cNvSpPr/>
          <p:nvPr/>
        </p:nvSpPr>
        <p:spPr>
          <a:xfrm>
            <a:off x="3287928" y="96099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3B53CFE9-2DEB-AAF2-D43D-29D7324FC6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408757" y="118391"/>
            <a:ext cx="830501" cy="101325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11205" y="168792"/>
            <a:ext cx="10647937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แผนการพัฒนาคุณภาพ การวิจัย นวัตกรรม</a:t>
            </a:r>
            <a:endParaRPr lang="en-US" altLang="en-US" sz="341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1189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26825" y="1196961"/>
          <a:ext cx="11538350" cy="5025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4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4198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แผนการพัฒนา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กิจกรรมการพัฒนา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ตัวชี้วัด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ผลที่คาดว่าจะได้รับ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5589">
                <a:tc>
                  <a:txBody>
                    <a:bodyPr/>
                    <a:lstStyle/>
                    <a:p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พัฒนาระบบการดูแลต่อเนื่อง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1.พัฒนาการส่งต่อข้อมูลผ่านทางระบบการดูแลต่อเนื่อง</a:t>
                      </a:r>
                      <a:endParaRPr lang="en-US" sz="1500" b="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2.พัฒนาระบบการติดตามเยี่ยมผู้ป่วยและให้คำแนะนำปรึกษาผ่านระบบ 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Line application</a:t>
                      </a:r>
                    </a:p>
                    <a:p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3.การติดต่อกับผู้ป่วยทางโทรศัพท์ กรณีที่ผู้ป่วยไม่มี 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Line application</a:t>
                      </a:r>
                    </a:p>
                    <a:p>
                      <a:r>
                        <a:rPr lang="en-US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พัฒนาระบบการดูแลร่วมกับภาคีเครือข่าย</a:t>
                      </a:r>
                    </a:p>
                    <a:p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5.การพัฒนา 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IMC</a:t>
                      </a:r>
                      <a:endParaRPr lang="th-TH" sz="1500" b="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1.อัตราการส่งต่อข้อมูลผู้ป่วย 100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2.อัตราการให้คำแนะนำปรึกษา</a:t>
                      </a:r>
                      <a:r>
                        <a:rPr lang="th-TH" sz="1500" b="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ผ่านระบบ </a:t>
                      </a:r>
                      <a:r>
                        <a:rPr lang="en-US" sz="1500" b="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Line application </a:t>
                      </a:r>
                      <a:r>
                        <a:rPr lang="th-TH" sz="1500" b="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และทางโทรศัพท์</a:t>
                      </a:r>
                    </a:p>
                    <a:p>
                      <a:r>
                        <a:rPr lang="th-TH" sz="1500" b="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3.อัตราผู้ป่วยเข้าระบบ </a:t>
                      </a:r>
                      <a:r>
                        <a:rPr lang="en-US" sz="1500" b="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IMC </a:t>
                      </a:r>
                      <a:r>
                        <a:rPr lang="th-TH" sz="1500" b="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ในกลุ่ม </a:t>
                      </a:r>
                      <a:r>
                        <a:rPr lang="en-US" sz="1500" b="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Hip fracture, Spinal cord injury</a:t>
                      </a:r>
                      <a:endParaRPr lang="th-TH" sz="1500" b="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1.มีการส่งต่อข้อมูลผู้ป่วยในระบบดูแลต่อเนื่อง ทุกราย</a:t>
                      </a:r>
                    </a:p>
                    <a:p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2.ผู้ป่วยสามารถ สอบถามข้อมูล ข้อสงสัยผ่านระบบ </a:t>
                      </a:r>
                      <a:r>
                        <a:rPr lang="en-US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Line</a:t>
                      </a:r>
                    </a:p>
                    <a:p>
                      <a:r>
                        <a:rPr lang="en-US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500" b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ผู้ป่วยได้รับการดูแลต่อเนื่อง</a:t>
                      </a:r>
                      <a:r>
                        <a:rPr lang="th-TH" sz="1500" b="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ระยะกลาง</a:t>
                      </a:r>
                      <a:endParaRPr lang="th-TH" sz="1500" b="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6061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พัฒนาระบบการจัดเก็บข้อมูลผู้ป่วย 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Hip fracture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ประชุมเพื่อชี้แจงทีม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เตรียมข้อมูลที่สำคัญ จำเป็น</a:t>
                      </a:r>
                    </a:p>
                    <a:p>
                      <a:r>
                        <a:rPr lang="th-TH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2.นำเสนอ ออกแบบระบบการจัดการข้อมูล กลุ่มข้อมูล</a:t>
                      </a:r>
                    </a:p>
                    <a:p>
                      <a:r>
                        <a:rPr lang="th-TH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3.เขียนโปรแกรม ที่ต้องการ ทดลองใช้ แก้ไขและพัฒนา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1.อัตราการวิเคราะห์ สังเคราะห์ข้อมูล ถูกต้อง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มีโปรแกรมการจัดเก็บข้อมูลที่สามารถนำมาวิเคราะห์ จัดการข้อมูลได้มาตรฐาน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194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การจัดกลุ่มผู้ป่วย 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Hip fracture </a:t>
                      </a:r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เพื่อให้การรักษาพยาบาลที่มีความเหมาะสมกับผู้ป่วยแต่ละกลุ่ม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1.ประชุมวางแผนการพัฒนาระบบการดูแลรักษา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2.การจัดทำแนวทางการดูแลรักษา ผู้ป่วยแต่ละประเภท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ตั้งแต่แรกรับจนจำหน่าย ดูแลต่อเนื่อง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1.อัตราการผ่าตัดทั้งในกลุ่มที่ไม่ซับซ้อนและกลุ่มที่มีความซับซ้อน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2.อัตราการทำผ่าตัด/ไม่ผ่าตัด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ผู้ป่วย 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Hip fracture </a:t>
                      </a:r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สามารถเข้ารับการทำผ่าตัดได้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&gt;80%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5E2CDBA-7D7E-BED4-9C4C-DD52DCBC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24</a:t>
            </a:fld>
            <a:endParaRPr lang="en-US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49466D2-19E5-444B-7DC4-71367B2857FB}"/>
              </a:ext>
            </a:extLst>
          </p:cNvPr>
          <p:cNvSpPr/>
          <p:nvPr/>
        </p:nvSpPr>
        <p:spPr>
          <a:xfrm>
            <a:off x="2877855" y="305175"/>
            <a:ext cx="7349071" cy="6580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F173B57E-9698-FF66-0B96-C3F4AEA80589}"/>
              </a:ext>
            </a:extLst>
          </p:cNvPr>
          <p:cNvSpPr/>
          <p:nvPr/>
        </p:nvSpPr>
        <p:spPr>
          <a:xfrm>
            <a:off x="3210398" y="282882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563ED8FA-6679-4F4D-EE80-D6AA7ABE91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331227" y="305174"/>
            <a:ext cx="830501" cy="101325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56587" y="381510"/>
            <a:ext cx="10647937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แผนการพัฒนาคุณภาพ การวิจัย นวัตกรรม</a:t>
            </a:r>
            <a:endParaRPr lang="en-US" altLang="en-US" sz="341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3FD74D-84A0-6ED1-4C85-983FEFBF37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12" name="รูปภาพ 7">
            <a:extLst>
              <a:ext uri="{FF2B5EF4-FFF2-40B4-BE49-F238E27FC236}">
                <a16:creationId xmlns:a16="http://schemas.microsoft.com/office/drawing/2014/main" id="{0E737D01-3E8D-8FFD-B936-67767881AA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04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1799" y="4886699"/>
            <a:ext cx="7819663" cy="985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2844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ควรนำเสนอ </a:t>
            </a:r>
            <a:r>
              <a:rPr lang="en-US" sz="2844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3P </a:t>
            </a:r>
            <a:r>
              <a:rPr lang="th-TH" sz="2844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ของทุกโรคที่ระบุไว้ว่าเป็นโรคสำคัญ</a:t>
            </a:r>
          </a:p>
          <a:p>
            <a:pPr algn="ctr"/>
            <a:r>
              <a:rPr lang="th-TH" sz="2844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อาจนำเสนอ </a:t>
            </a:r>
            <a:r>
              <a:rPr lang="en-US" sz="2844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3P </a:t>
            </a:r>
            <a:r>
              <a:rPr lang="th-TH" sz="2844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ในส่วนที่เป็นตัวร่วมของการดูแลทั่วไปในสาขานี้แยกออกมา</a:t>
            </a:r>
            <a:endParaRPr lang="en-US" sz="2844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D2417-38AF-4228-A34D-DBABE3171BD3}"/>
              </a:ext>
            </a:extLst>
          </p:cNvPr>
          <p:cNvSpPr txBox="1"/>
          <p:nvPr/>
        </p:nvSpPr>
        <p:spPr>
          <a:xfrm>
            <a:off x="1833702" y="1861919"/>
            <a:ext cx="9519911" cy="3027635"/>
          </a:xfrm>
          <a:prstGeom prst="rect">
            <a:avLst/>
          </a:prstGeom>
          <a:solidFill>
            <a:srgbClr val="FFFECE"/>
          </a:solidFill>
        </p:spPr>
        <p:txBody>
          <a:bodyPr wrap="square" lIns="108850" tIns="54425" rIns="108850" bIns="54425" rtlCol="0">
            <a:spAutoFit/>
          </a:bodyPr>
          <a:lstStyle/>
          <a:p>
            <a:pPr marL="408167" indent="-408167">
              <a:buFont typeface="Arial" panose="020B0604020202020204" pitchFamily="34" charset="0"/>
              <a:buChar char="•"/>
              <a:tabLst>
                <a:tab pos="1834865" algn="l"/>
              </a:tabLst>
            </a:pPr>
            <a:r>
              <a:rPr lang="en-US" sz="2370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Context 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		วิเคราะห์ข้อมูลบริบทที่สำคัญ ประเด็น</a:t>
            </a: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ความท้าทาย</a:t>
            </a: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ความเสี่ยงสำคัญ</a:t>
            </a:r>
            <a:endParaRPr lang="en-US" sz="2370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marL="408167" indent="-408167">
              <a:buFont typeface="Arial" panose="020B0604020202020204" pitchFamily="34" charset="0"/>
              <a:buChar char="•"/>
              <a:tabLst>
                <a:tab pos="1834865" algn="l"/>
              </a:tabLst>
            </a:pP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		แสดงเป้าหมายการดูแลผู้ป่วยที่ชัดเจนพร้อมปัจจัยขับเคลื่อน</a:t>
            </a:r>
            <a:endParaRPr lang="en-US" sz="2370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marL="408167" indent="-408167">
              <a:buFont typeface="Arial" panose="020B0604020202020204" pitchFamily="34" charset="0"/>
              <a:buChar char="•"/>
              <a:tabLst>
                <a:tab pos="1834865" algn="l"/>
              </a:tabLst>
            </a:pP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Process 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		แสดงคุณภาพในทุกขั้นตอนการดูแลผู้ป่วยตั้งแต่เริ่มต้นจนสิ้นสุด</a:t>
            </a:r>
            <a:endParaRPr lang="en-US" sz="2370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marL="206918" indent="-206918">
              <a:buFont typeface="Arial" panose="020B0604020202020204" pitchFamily="34" charset="0"/>
              <a:buChar char="•"/>
            </a:pP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Performance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	แสดงระดับและแนวโน้มของผลลัพธ์ที่สำคัญ</a:t>
            </a: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(ตามเป้าหมาย)</a:t>
            </a:r>
            <a:endParaRPr lang="en-US" sz="2370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marL="816335" lvl="1" indent="-408167">
              <a:buFont typeface="Arial" panose="020B0604020202020204" pitchFamily="34" charset="0"/>
              <a:buChar char="•"/>
            </a:pP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แสดงด้วย </a:t>
            </a: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run chart 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หรือ</a:t>
            </a: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control chart </a:t>
            </a:r>
          </a:p>
          <a:p>
            <a:pPr marL="1128130" lvl="2" indent="-311795">
              <a:buFont typeface="Arial" panose="020B0604020202020204" pitchFamily="34" charset="0"/>
              <a:buChar char="•"/>
            </a:pP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พร้อมด้วย </a:t>
            </a: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annotation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ที่ระบุ </a:t>
            </a: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CQI 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ที่ทำมาในช่วงเวลาต่างๆ</a:t>
            </a:r>
          </a:p>
          <a:p>
            <a:pPr marL="1128130" lvl="2" indent="-311795">
              <a:buFont typeface="Arial" panose="020B0604020202020204" pitchFamily="34" charset="0"/>
              <a:buChar char="•"/>
            </a:pP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แสดงค่าเป้าหมายที่มีการปรับตามผลลัพธ์ล่าสุด</a:t>
            </a:r>
          </a:p>
          <a:p>
            <a:pPr marL="1128130" lvl="2" indent="-311795">
              <a:buFont typeface="Arial" panose="020B0604020202020204" pitchFamily="34" charset="0"/>
              <a:buChar char="•"/>
            </a:pP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แสดงค่าเทียบเคียง </a:t>
            </a:r>
            <a:r>
              <a:rPr lang="en-US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(benchmark) </a:t>
            </a:r>
            <a:r>
              <a:rPr lang="th-TH" sz="2370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(ถ้ามี)</a:t>
            </a:r>
            <a:endParaRPr lang="en-US" sz="2370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CDDED-0223-923A-E8CB-3A051AAA2563}"/>
              </a:ext>
            </a:extLst>
          </p:cNvPr>
          <p:cNvSpPr txBox="1"/>
          <p:nvPr/>
        </p:nvSpPr>
        <p:spPr>
          <a:xfrm>
            <a:off x="1106975" y="5868755"/>
            <a:ext cx="8197425" cy="898014"/>
          </a:xfrm>
          <a:prstGeom prst="rect">
            <a:avLst/>
          </a:prstGeom>
          <a:noFill/>
        </p:spPr>
        <p:txBody>
          <a:bodyPr wrap="square" lIns="108850" tIns="54425" rIns="108850" bIns="54425" rtlCol="0" anchor="t">
            <a:spAutoFit/>
          </a:bodyPr>
          <a:lstStyle/>
          <a:p>
            <a:pPr algn="r">
              <a:defRPr/>
            </a:pPr>
            <a:r>
              <a:rPr lang="th-TH" sz="1707" dirty="0">
                <a:solidFill>
                  <a:prstClr val="black"/>
                </a:solidFill>
                <a:latin typeface="Browallia New"/>
                <a:ea typeface="Tahoma"/>
                <a:cs typeface="Browallia New"/>
              </a:rPr>
              <a:t>สถาบันรับรองคุณภาพสถานพยาบาล (องค์การมหาชน) พฤษภาคม </a:t>
            </a:r>
            <a:r>
              <a:rPr lang="en-US" sz="1707" dirty="0">
                <a:solidFill>
                  <a:prstClr val="black"/>
                </a:solidFill>
                <a:latin typeface="Browallia New"/>
                <a:ea typeface="Tahoma"/>
                <a:cs typeface="Browallia New"/>
              </a:rPr>
              <a:t>2565  </a:t>
            </a:r>
            <a:endParaRPr lang="en-US" sz="1707" dirty="0">
              <a:solidFill>
                <a:prstClr val="black"/>
              </a:solidFill>
              <a:ea typeface="Tahoma"/>
              <a:cs typeface="Calibri"/>
            </a:endParaRPr>
          </a:p>
          <a:p>
            <a:pPr algn="r">
              <a:defRPr/>
            </a:pPr>
            <a:r>
              <a:rPr lang="en-US" sz="1707" dirty="0">
                <a:solidFill>
                  <a:prstClr val="black"/>
                </a:solidFill>
                <a:latin typeface="Browallia New"/>
                <a:ea typeface="Tahoma"/>
                <a:cs typeface="Browallia New"/>
              </a:rPr>
              <a:t>FM-ACD-090-00</a:t>
            </a:r>
            <a:endParaRPr lang="en-US" sz="1707" dirty="0">
              <a:solidFill>
                <a:prstClr val="black"/>
              </a:solidFill>
              <a:ea typeface="Tahoma"/>
              <a:cs typeface="Calibri"/>
            </a:endParaRPr>
          </a:p>
          <a:p>
            <a:pPr algn="r">
              <a:defRPr/>
            </a:pPr>
            <a:r>
              <a:rPr lang="en-US" sz="1707" dirty="0">
                <a:solidFill>
                  <a:prstClr val="black"/>
                </a:solidFill>
                <a:latin typeface="Browallia New"/>
                <a:ea typeface="Tahoma"/>
                <a:cs typeface="Browallia New"/>
              </a:rPr>
              <a:t>Date : 17/05/2565</a:t>
            </a:r>
            <a:endParaRPr lang="en-US" sz="1707" dirty="0">
              <a:solidFill>
                <a:prstClr val="black"/>
              </a:solidFill>
              <a:ea typeface="Tahoma"/>
              <a:cs typeface="Calibri"/>
            </a:endParaRP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A1D5AEB-BDC2-53AA-B31E-E34CCA69C3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85" y="5955148"/>
            <a:ext cx="2260600" cy="600042"/>
          </a:xfrm>
          <a:prstGeom prst="rect">
            <a:avLst/>
          </a:prstGeo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B398A17-3CA6-C079-348C-17530A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7A142F-D665-1956-D7DA-467FA9725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200D589D-6148-E5DA-0BF7-F12BECBE8A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A6F60FA0-7D41-1A71-F61F-2425EA97A7FF}"/>
              </a:ext>
            </a:extLst>
          </p:cNvPr>
          <p:cNvSpPr/>
          <p:nvPr/>
        </p:nvSpPr>
        <p:spPr>
          <a:xfrm>
            <a:off x="1130301" y="305174"/>
            <a:ext cx="10495914" cy="1347133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59162" y="255925"/>
            <a:ext cx="9385745" cy="144563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417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ข้อมูลคุณภาพของแต่ละโรค/หัตถการ</a:t>
            </a:r>
            <a:br>
              <a:rPr lang="th-TH" sz="417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417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(Clinical Tracer, Clinical Quality Summary)</a:t>
            </a:r>
            <a:endParaRPr lang="th-TH" sz="265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8E3C2D89-AD61-0531-0973-0D29AE587824}"/>
              </a:ext>
            </a:extLst>
          </p:cNvPr>
          <p:cNvSpPr/>
          <p:nvPr/>
        </p:nvSpPr>
        <p:spPr>
          <a:xfrm>
            <a:off x="1444577" y="255981"/>
            <a:ext cx="2262493" cy="14434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2" name="รูปภาพ 27">
            <a:extLst>
              <a:ext uri="{FF2B5EF4-FFF2-40B4-BE49-F238E27FC236}">
                <a16:creationId xmlns:a16="http://schemas.microsoft.com/office/drawing/2014/main" id="{1D910E7B-ED65-5493-76E8-CAC35B3395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1658174" y="278274"/>
            <a:ext cx="1752537" cy="2138197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3D6D8F8F-C01F-3F9A-3EAB-99E1E3F644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623" y="3122160"/>
            <a:ext cx="1884322" cy="347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44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E96AA3-9AC6-139E-1D59-D438B526DD6A}"/>
              </a:ext>
            </a:extLst>
          </p:cNvPr>
          <p:cNvGraphicFramePr>
            <a:graphicFrameLocks noGrp="1"/>
          </p:cNvGraphicFramePr>
          <p:nvPr/>
        </p:nvGraphicFramePr>
        <p:xfrm>
          <a:off x="311696" y="1170016"/>
          <a:ext cx="11568609" cy="5186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9233">
                  <a:extLst>
                    <a:ext uri="{9D8B030D-6E8A-4147-A177-3AD203B41FA5}">
                      <a16:colId xmlns:a16="http://schemas.microsoft.com/office/drawing/2014/main" val="1502223749"/>
                    </a:ext>
                  </a:extLst>
                </a:gridCol>
                <a:gridCol w="1909513">
                  <a:extLst>
                    <a:ext uri="{9D8B030D-6E8A-4147-A177-3AD203B41FA5}">
                      <a16:colId xmlns:a16="http://schemas.microsoft.com/office/drawing/2014/main" val="3056764392"/>
                    </a:ext>
                  </a:extLst>
                </a:gridCol>
                <a:gridCol w="1998808">
                  <a:extLst>
                    <a:ext uri="{9D8B030D-6E8A-4147-A177-3AD203B41FA5}">
                      <a16:colId xmlns:a16="http://schemas.microsoft.com/office/drawing/2014/main" val="612932116"/>
                    </a:ext>
                  </a:extLst>
                </a:gridCol>
                <a:gridCol w="2104009">
                  <a:extLst>
                    <a:ext uri="{9D8B030D-6E8A-4147-A177-3AD203B41FA5}">
                      <a16:colId xmlns:a16="http://schemas.microsoft.com/office/drawing/2014/main" val="1307459272"/>
                    </a:ext>
                  </a:extLst>
                </a:gridCol>
                <a:gridCol w="2068942">
                  <a:extLst>
                    <a:ext uri="{9D8B030D-6E8A-4147-A177-3AD203B41FA5}">
                      <a16:colId xmlns:a16="http://schemas.microsoft.com/office/drawing/2014/main" val="2709175495"/>
                    </a:ext>
                  </a:extLst>
                </a:gridCol>
                <a:gridCol w="2118104">
                  <a:extLst>
                    <a:ext uri="{9D8B030D-6E8A-4147-A177-3AD203B41FA5}">
                      <a16:colId xmlns:a16="http://schemas.microsoft.com/office/drawing/2014/main" val="46252422"/>
                    </a:ext>
                  </a:extLst>
                </a:gridCol>
              </a:tblGrid>
              <a:tr h="849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kern="12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อันดับ</a:t>
                      </a:r>
                      <a:r>
                        <a:rPr lang="en-US" sz="3000" b="1" kern="12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th-TH" sz="3000" b="1" kern="12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</a:t>
                      </a:r>
                      <a:endParaRPr lang="x-none" sz="3000" b="1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2562</a:t>
                      </a:r>
                      <a:endParaRPr lang="x-none" sz="30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2563</a:t>
                      </a:r>
                      <a:endParaRPr lang="x-none" sz="30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2564</a:t>
                      </a:r>
                      <a:endParaRPr lang="x-none" sz="30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2565</a:t>
                      </a:r>
                      <a:endParaRPr lang="x-none" sz="30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2566</a:t>
                      </a: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20054"/>
                  </a:ext>
                </a:extLst>
              </a:tr>
              <a:tr h="6203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endParaRPr lang="x-none" sz="2400" b="1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12140" algn="ctr"/>
                        </a:tabLst>
                      </a:pPr>
                      <a:r>
                        <a:rPr lang="en-US" sz="2400" b="1" kern="1200" baseline="0" dirty="0"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Back pain</a:t>
                      </a: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Back pain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CTS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Back pain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Back</a:t>
                      </a:r>
                      <a:r>
                        <a:rPr lang="en-US" sz="2400" b="1" baseline="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pain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27958"/>
                  </a:ext>
                </a:extLst>
              </a:tr>
              <a:tr h="424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endParaRPr lang="x-none" sz="2400" b="1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CTS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1214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CTS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Back pain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1214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CTS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5585"/>
                  </a:ext>
                </a:extLst>
              </a:tr>
              <a:tr h="10571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endParaRPr lang="x-none" sz="2400" b="1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Fracture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fore arm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Fracture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fore arm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endParaRPr lang="x-none" sz="2400" b="1">
                        <a:solidFill>
                          <a:srgbClr val="4F81BD"/>
                        </a:solidFill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Fracture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fore arm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CTS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41209"/>
                  </a:ext>
                </a:extLst>
              </a:tr>
              <a:tr h="920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</a:t>
                      </a:r>
                      <a:endParaRPr lang="x-none" sz="2400" b="1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1214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Closed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fx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of long bone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0534"/>
                  </a:ext>
                </a:extLst>
              </a:tr>
              <a:tr h="13132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</a:t>
                      </a:r>
                      <a:endParaRPr lang="x-none" sz="2400" b="1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Opened fracture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x-none" sz="2400" b="1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Supra</a:t>
                      </a:r>
                      <a:r>
                        <a:rPr lang="en-US" sz="2400" b="1" baseline="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condylar</a:t>
                      </a:r>
                      <a:r>
                        <a:rPr lang="en-US" sz="2400" b="1" baseline="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fracture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Supra condylar fracture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CSM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Fracture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fore arm </a:t>
                      </a:r>
                      <a:endParaRPr kumimoji="0" lang="x-none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4738"/>
                  </a:ext>
                </a:extLst>
              </a:tr>
            </a:tbl>
          </a:graphicData>
        </a:graphic>
      </p:graphicFrame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B0E3CF70-88E5-527B-EE28-2DAEB81B0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D6715-83C2-5724-34D4-64CAC3FD1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5405E125-5EFB-49B8-6C4A-FC9949611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44778B4-2805-7454-442E-7C8136DFAE7F}"/>
              </a:ext>
            </a:extLst>
          </p:cNvPr>
          <p:cNvSpPr/>
          <p:nvPr/>
        </p:nvSpPr>
        <p:spPr>
          <a:xfrm>
            <a:off x="2034781" y="311289"/>
            <a:ext cx="9002450" cy="58353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1F864564-F534-7750-B7E1-DFCF7C9A08CB}"/>
              </a:ext>
            </a:extLst>
          </p:cNvPr>
          <p:cNvSpPr/>
          <p:nvPr/>
        </p:nvSpPr>
        <p:spPr>
          <a:xfrm>
            <a:off x="2367325" y="288996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0DE05A8D-6098-9FEF-78E7-B18DB6F1FD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488155" y="311288"/>
            <a:ext cx="830501" cy="1013259"/>
          </a:xfrm>
          <a:prstGeom prst="rect">
            <a:avLst/>
          </a:prstGeom>
        </p:spPr>
      </p:pic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3435568" y="220110"/>
            <a:ext cx="7712726" cy="821783"/>
          </a:xfrm>
          <a:prstGeom prst="flowChartAlternateProcess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5125" tIns="72562" rIns="145125" bIns="72562" rtlCol="0" anchor="ctr"/>
          <a:lstStyle/>
          <a:p>
            <a:r>
              <a:rPr lang="th-TH" sz="3792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สถิติการให้บริการที่สำคัญ </a:t>
            </a:r>
            <a:r>
              <a:rPr lang="en-US" sz="3792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3792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อันดับโรคผู้ป่วยนอก</a:t>
            </a:r>
          </a:p>
        </p:txBody>
      </p:sp>
    </p:spTree>
    <p:extLst>
      <p:ext uri="{BB962C8B-B14F-4D97-AF65-F5344CB8AC3E}">
        <p14:creationId xmlns:p14="http://schemas.microsoft.com/office/powerpoint/2010/main" val="15740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D8E96AA3-9AC6-139E-1D59-D438B526DD6A}"/>
              </a:ext>
            </a:extLst>
          </p:cNvPr>
          <p:cNvGraphicFramePr>
            <a:graphicFrameLocks noGrp="1"/>
          </p:cNvGraphicFramePr>
          <p:nvPr/>
        </p:nvGraphicFramePr>
        <p:xfrm>
          <a:off x="575387" y="1148943"/>
          <a:ext cx="11041226" cy="5211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6814">
                  <a:extLst>
                    <a:ext uri="{9D8B030D-6E8A-4147-A177-3AD203B41FA5}">
                      <a16:colId xmlns:a16="http://schemas.microsoft.com/office/drawing/2014/main" val="1502223749"/>
                    </a:ext>
                  </a:extLst>
                </a:gridCol>
                <a:gridCol w="1822464">
                  <a:extLst>
                    <a:ext uri="{9D8B030D-6E8A-4147-A177-3AD203B41FA5}">
                      <a16:colId xmlns:a16="http://schemas.microsoft.com/office/drawing/2014/main" val="3056764392"/>
                    </a:ext>
                  </a:extLst>
                </a:gridCol>
                <a:gridCol w="1907686">
                  <a:extLst>
                    <a:ext uri="{9D8B030D-6E8A-4147-A177-3AD203B41FA5}">
                      <a16:colId xmlns:a16="http://schemas.microsoft.com/office/drawing/2014/main" val="612932116"/>
                    </a:ext>
                  </a:extLst>
                </a:gridCol>
                <a:gridCol w="2008092">
                  <a:extLst>
                    <a:ext uri="{9D8B030D-6E8A-4147-A177-3AD203B41FA5}">
                      <a16:colId xmlns:a16="http://schemas.microsoft.com/office/drawing/2014/main" val="1307459272"/>
                    </a:ext>
                  </a:extLst>
                </a:gridCol>
                <a:gridCol w="1974624">
                  <a:extLst>
                    <a:ext uri="{9D8B030D-6E8A-4147-A177-3AD203B41FA5}">
                      <a16:colId xmlns:a16="http://schemas.microsoft.com/office/drawing/2014/main" val="2709175495"/>
                    </a:ext>
                  </a:extLst>
                </a:gridCol>
                <a:gridCol w="2021546">
                  <a:extLst>
                    <a:ext uri="{9D8B030D-6E8A-4147-A177-3AD203B41FA5}">
                      <a16:colId xmlns:a16="http://schemas.microsoft.com/office/drawing/2014/main" val="46252422"/>
                    </a:ext>
                  </a:extLst>
                </a:gridCol>
              </a:tblGrid>
              <a:tr h="792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อันดับ</a:t>
                      </a:r>
                      <a:r>
                        <a:rPr lang="en-US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/</a:t>
                      </a:r>
                      <a:r>
                        <a:rPr lang="th-TH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</a:t>
                      </a:r>
                      <a:endParaRPr lang="x-none" sz="30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2562</a:t>
                      </a:r>
                      <a:endParaRPr lang="x-none" sz="30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2563</a:t>
                      </a:r>
                      <a:endParaRPr lang="x-none" sz="30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2564</a:t>
                      </a:r>
                      <a:endParaRPr lang="x-none" sz="30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2565</a:t>
                      </a:r>
                      <a:endParaRPr lang="x-none" sz="30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30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2566</a:t>
                      </a: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320054"/>
                  </a:ext>
                </a:extLst>
              </a:tr>
              <a:tr h="858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1.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12140" algn="ctr"/>
                        </a:tabLst>
                      </a:pPr>
                      <a:r>
                        <a:rPr lang="en-US" sz="2400" b="1" kern="1200" dirty="0"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Closed</a:t>
                      </a:r>
                      <a:r>
                        <a:rPr lang="en-US" sz="2400" b="1" kern="1200" baseline="0" dirty="0"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="1" kern="1200" baseline="0" dirty="0" err="1"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fx</a:t>
                      </a:r>
                      <a:endParaRPr lang="en-US" sz="2400" b="1" kern="1200" baseline="0" dirty="0">
                        <a:effectLst/>
                        <a:latin typeface="Browallia New" panose="020B0604020202020204" pitchFamily="34" charset="-34"/>
                        <a:ea typeface="+mn-ea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612140" algn="ctr"/>
                        </a:tabLst>
                      </a:pPr>
                      <a:r>
                        <a:rPr lang="en-US" sz="2400" b="1" kern="1200" baseline="0" dirty="0">
                          <a:effectLst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of long bone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Opened fracture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Opened fracture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Opened fracture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Opened fracture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727958"/>
                  </a:ext>
                </a:extLst>
              </a:tr>
              <a:tr h="858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2.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Opened fracture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1214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Closed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fx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 of long bone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Fracture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fore arm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1214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Closed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fx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of  long bone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1214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Closed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fx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1214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of long bone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55585"/>
                  </a:ext>
                </a:extLst>
              </a:tr>
              <a:tr h="985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3.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Fracture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fore arm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Fracture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fore arm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endParaRPr lang="x-none" sz="2400" b="1">
                        <a:solidFill>
                          <a:srgbClr val="4F81BD"/>
                        </a:solidFill>
                        <a:effectLst/>
                        <a:latin typeface="Browallia New" panose="020B0604020202020204" pitchFamily="34" charset="-34"/>
                        <a:ea typeface="Times New Roman" panose="02020603050405020304" pitchFamily="18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Fracture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fore arm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Fracture of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fore arm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841209"/>
                  </a:ext>
                </a:extLst>
              </a:tr>
              <a:tr h="858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4.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612140" algn="ctr"/>
                        </a:tabLst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Closed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fx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 of long bone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Septic arthritis  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30534"/>
                  </a:ext>
                </a:extLst>
              </a:tr>
              <a:tr h="8584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kern="1200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5.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+mn-ea"/>
                          <a:cs typeface="Browallia New" panose="020B0604020202020204" pitchFamily="34" charset="-34"/>
                        </a:rPr>
                        <a:t>TB spine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x-none" sz="2400" b="1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Supra</a:t>
                      </a:r>
                      <a:r>
                        <a:rPr lang="en-US" sz="2400" b="1" baseline="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condylar</a:t>
                      </a:r>
                      <a:r>
                        <a:rPr lang="en-US" sz="2400" b="1" baseline="0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 fracture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Supra condylar fracture</a:t>
                      </a:r>
                      <a:endParaRPr kumimoji="0" lang="x-none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CSM</a:t>
                      </a:r>
                      <a:endParaRPr lang="x-none" sz="2400" b="1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Browallia New" panose="020B0604020202020204" pitchFamily="34" charset="-34"/>
                          <a:ea typeface="Calibri" panose="020F0502020204030204" pitchFamily="34" charset="0"/>
                          <a:cs typeface="Browallia New" panose="020B0604020202020204" pitchFamily="34" charset="-34"/>
                        </a:rPr>
                        <a:t>Back pain</a:t>
                      </a:r>
                      <a:endParaRPr lang="x-none" sz="2400" b="1" dirty="0">
                        <a:effectLst/>
                        <a:latin typeface="Browallia New" panose="020B0604020202020204" pitchFamily="34" charset="-34"/>
                        <a:ea typeface="Calibri" panose="020F050202020403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664738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41F2314-01D2-79FB-837B-7A10EAAB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16FC6-A0B8-910F-FD14-68F0CB0C3B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B8BD7046-A093-6EF4-157B-3DD59B942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6F4B074-CD4E-4008-39EA-E5D3CE4C442E}"/>
              </a:ext>
            </a:extLst>
          </p:cNvPr>
          <p:cNvSpPr/>
          <p:nvPr/>
        </p:nvSpPr>
        <p:spPr>
          <a:xfrm>
            <a:off x="2034781" y="311289"/>
            <a:ext cx="9002450" cy="58353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CFA839AD-C35D-C64C-4010-15307CA529CA}"/>
              </a:ext>
            </a:extLst>
          </p:cNvPr>
          <p:cNvSpPr/>
          <p:nvPr/>
        </p:nvSpPr>
        <p:spPr>
          <a:xfrm>
            <a:off x="2367325" y="288996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66CB49F5-59D8-48FD-38D2-82C095818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488155" y="311288"/>
            <a:ext cx="830501" cy="1013259"/>
          </a:xfrm>
          <a:prstGeom prst="rect">
            <a:avLst/>
          </a:prstGeom>
        </p:spPr>
      </p:pic>
      <p:sp>
        <p:nvSpPr>
          <p:cNvPr id="7" name="แผนผังลําดับงาน: กระบวนการสำรอง 6"/>
          <p:cNvSpPr/>
          <p:nvPr/>
        </p:nvSpPr>
        <p:spPr>
          <a:xfrm>
            <a:off x="2368754" y="200101"/>
            <a:ext cx="9247859" cy="821783"/>
          </a:xfrm>
          <a:prstGeom prst="flowChartAlternateProcess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5125" tIns="72562" rIns="145125" bIns="72562" rtlCol="0" anchor="ctr"/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9. สถิติการให้บริการที่สำคัญ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5 </a:t>
            </a:r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อันดับโรคผู้ป่วยใน</a:t>
            </a:r>
          </a:p>
        </p:txBody>
      </p:sp>
    </p:spTree>
    <p:extLst>
      <p:ext uri="{BB962C8B-B14F-4D97-AF65-F5344CB8AC3E}">
        <p14:creationId xmlns:p14="http://schemas.microsoft.com/office/powerpoint/2010/main" val="387394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870856" y="1319787"/>
          <a:ext cx="10450288" cy="50034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54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23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วิชาชีพ</a:t>
                      </a:r>
                    </a:p>
                  </a:txBody>
                  <a:tcPr marL="121920" marR="121920" marT="45718" marB="45718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จำนวน</a:t>
                      </a:r>
                    </a:p>
                  </a:txBody>
                  <a:tcPr marL="121920" marR="121920" marT="45718" marB="45718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แพทย์ผู้เชี่ยวชาญด้านศัลยกรรมกระดูกและข้อ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 คน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อา</a:t>
                      </a:r>
                      <a:r>
                        <a:rPr lang="th-TH" sz="1900" dirty="0" err="1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ยุร</a:t>
                      </a:r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แพทย์</a:t>
                      </a:r>
                    </a:p>
                  </a:txBody>
                  <a:tcPr marL="121920" marR="121920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18 คน</a:t>
                      </a:r>
                    </a:p>
                  </a:txBody>
                  <a:tcPr marL="121920" marR="121920" marT="45718" marB="4571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วิสัญญีแพทย์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 คน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จักษุแพทย์</a:t>
                      </a:r>
                    </a:p>
                  </a:txBody>
                  <a:tcPr marL="121920" marR="121920" marT="45718" marB="4571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2คน</a:t>
                      </a:r>
                    </a:p>
                  </a:txBody>
                  <a:tcPr marL="121920" marR="121920" marT="45718" marB="45718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รังสีแพทย์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 คน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 err="1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ทันตแพทย์</a:t>
                      </a:r>
                      <a:endParaRPr lang="th-TH" sz="1900" dirty="0">
                        <a:solidFill>
                          <a:sysClr val="windowText" lastClr="000000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6คน</a:t>
                      </a:r>
                    </a:p>
                  </a:txBody>
                  <a:tcPr marL="121920" marR="121920" marT="45718" marB="4571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เภสัชกร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17 คน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นักกายภาพบำบัด</a:t>
                      </a:r>
                    </a:p>
                  </a:txBody>
                  <a:tcPr marL="121920" marR="121920"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17 คน</a:t>
                      </a:r>
                    </a:p>
                  </a:txBody>
                  <a:tcPr marL="121920" marR="121920"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พยาบาลวิชาชีพ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18 คน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โภชนากร</a:t>
                      </a:r>
                    </a:p>
                  </a:txBody>
                  <a:tcPr marL="121920" marR="121920" marT="45718" marB="457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 คน</a:t>
                      </a:r>
                    </a:p>
                  </a:txBody>
                  <a:tcPr marL="121920" marR="121920" marT="45718" marB="4571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ทีมดูแลผู้ป่วยในชุมชน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 คน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แพทย์เวชศาสตร์ชุมชน/กลุ่มงานการพยาบาลชุมชน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900" dirty="0">
                          <a:solidFill>
                            <a:sysClr val="windowText" lastClr="00000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</a:t>
                      </a:r>
                    </a:p>
                  </a:txBody>
                  <a:tcPr marL="121920" marR="121920" marT="45718" marB="45718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364B6C01-919D-B57E-6503-37719727F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28</a:t>
            </a:fld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9D8572FD-CCC1-A8CF-4829-D397F1757F86}"/>
              </a:ext>
            </a:extLst>
          </p:cNvPr>
          <p:cNvSpPr/>
          <p:nvPr/>
        </p:nvSpPr>
        <p:spPr>
          <a:xfrm>
            <a:off x="1594775" y="464584"/>
            <a:ext cx="9758838" cy="58353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54AE211B-B2E2-DD0F-132F-38077A491314}"/>
              </a:ext>
            </a:extLst>
          </p:cNvPr>
          <p:cNvSpPr/>
          <p:nvPr/>
        </p:nvSpPr>
        <p:spPr>
          <a:xfrm>
            <a:off x="1927319" y="442291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7" name="รูปภาพ 27">
            <a:extLst>
              <a:ext uri="{FF2B5EF4-FFF2-40B4-BE49-F238E27FC236}">
                <a16:creationId xmlns:a16="http://schemas.microsoft.com/office/drawing/2014/main" id="{DF87C8B7-2240-4702-50F8-FFAB5019AD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048148" y="464583"/>
            <a:ext cx="830501" cy="10132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63E884-C770-491D-BA63-17F9E2C62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542" y="424933"/>
            <a:ext cx="9694944" cy="734764"/>
          </a:xfrm>
        </p:spPr>
        <p:txBody>
          <a:bodyPr>
            <a:normAutofit/>
          </a:bodyPr>
          <a:lstStyle/>
          <a:p>
            <a: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จำนวนบุคลากรวิชาชีพที่เกี่ยวข้องกับการดูแลผู้ป่วย เฉพาะโรค/ระบบ</a:t>
            </a:r>
            <a:endParaRPr lang="th-TH" sz="3413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52A70-AE72-41E7-A7D7-8C49CA4804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0" y="-23783"/>
            <a:ext cx="2926537" cy="1744949"/>
          </a:xfrm>
          <a:prstGeom prst="rect">
            <a:avLst/>
          </a:prstGeom>
        </p:spPr>
      </p:pic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7C877B3A-65C6-7050-64C7-E84B93C5C6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593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784020" y="1451282"/>
          <a:ext cx="10650783" cy="4785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4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7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 2562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 2563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 2564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</a:t>
                      </a:r>
                      <a:r>
                        <a:rPr lang="en-US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2565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 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ปี2566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จำนวนเตียง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60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จำนวนผู้ป่วยนอกทั้งหมด(ราย)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18,666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17,634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16,035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15,437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19,415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จำนวนผู้ป่วยในทั้งหมด(ราย)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3,608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3,096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3,009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2,775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3,044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จำนวนผู้ป่วยกระดูกข้อสะโพกหัก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139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121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168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153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217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จำนวนวันนอน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13,753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12,019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12,525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12,065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14,484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อัตราครองเตียง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62.80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54.88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57.19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55.09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66.14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นอนโรงพยาบาลเฉลี่ย(วัน/คน)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8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นอนโรงพยาบาลเฉลี่ย(คน/วัน)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38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33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34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33</a:t>
                      </a:r>
                      <a:endParaRPr lang="en-US" sz="170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40</a:t>
                      </a:r>
                      <a:endParaRPr lang="en-US" sz="1700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97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อัตราการตาย</a:t>
                      </a:r>
                      <a:endParaRPr lang="en-US" sz="23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0.16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6ราย)</a:t>
                      </a:r>
                      <a:endParaRPr lang="en-US" sz="23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0.16</a:t>
                      </a:r>
                      <a:endParaRPr lang="th-TH" sz="2300" b="1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(5ราย)</a:t>
                      </a:r>
                      <a:endParaRPr lang="en-US" sz="23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0.19</a:t>
                      </a:r>
                      <a:endParaRPr lang="th-TH" sz="2300" b="1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(6ราย)</a:t>
                      </a:r>
                      <a:endParaRPr lang="en-US" sz="23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0.14</a:t>
                      </a:r>
                      <a:endParaRPr lang="th-TH" sz="2300" b="1" dirty="0">
                        <a:effectLst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(4ราย)</a:t>
                      </a:r>
                      <a:endParaRPr lang="th-TH" sz="23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0.13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(4</a:t>
                      </a:r>
                      <a:r>
                        <a:rPr lang="th-TH" sz="2300" b="1" dirty="0"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ราย)</a:t>
                      </a:r>
                      <a:endParaRPr lang="en-US" sz="2300" b="1" dirty="0">
                        <a:effectLst/>
                        <a:latin typeface="Browallia New" panose="020B0604020202020204" pitchFamily="34" charset="-34"/>
                        <a:ea typeface="Calibri"/>
                        <a:cs typeface="Browallia New" panose="020B0604020202020204" pitchFamily="34" charset="-34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B51F0C9C-6B2B-DD43-67DC-A276D310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D286C-9A87-9CBE-FAE2-6B0F439B9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3E65BA07-F575-C384-0076-92B9F0FDAF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5EAF56E-4224-2689-35C9-F9E48360C4CC}"/>
              </a:ext>
            </a:extLst>
          </p:cNvPr>
          <p:cNvSpPr/>
          <p:nvPr/>
        </p:nvSpPr>
        <p:spPr>
          <a:xfrm>
            <a:off x="3827231" y="311290"/>
            <a:ext cx="5341111" cy="81394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B8632C16-99E8-E20C-0B9C-A311BE1B9AF3}"/>
              </a:ext>
            </a:extLst>
          </p:cNvPr>
          <p:cNvSpPr/>
          <p:nvPr/>
        </p:nvSpPr>
        <p:spPr>
          <a:xfrm>
            <a:off x="4091911" y="293461"/>
            <a:ext cx="1339076" cy="8542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1DDBD975-5C36-E868-C022-04F920C407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4212740" y="315754"/>
            <a:ext cx="1037254" cy="126551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2877855" y="393581"/>
            <a:ext cx="8333433" cy="813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4172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ข้อมูลทั่วไป</a:t>
            </a:r>
          </a:p>
        </p:txBody>
      </p:sp>
    </p:spTree>
    <p:extLst>
      <p:ext uri="{BB962C8B-B14F-4D97-AF65-F5344CB8AC3E}">
        <p14:creationId xmlns:p14="http://schemas.microsoft.com/office/powerpoint/2010/main" val="863808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AC55BDD5-DF4C-4CBD-F441-15509E8D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553" y="6310038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0190FE-E9AF-6374-D242-1DB0903838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8035F40C-1058-5269-BC92-D06D3492D7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  <p:sp>
        <p:nvSpPr>
          <p:cNvPr id="6" name="Arrow: Pentagon 5">
            <a:extLst>
              <a:ext uri="{FF2B5EF4-FFF2-40B4-BE49-F238E27FC236}">
                <a16:creationId xmlns:a16="http://schemas.microsoft.com/office/drawing/2014/main" id="{579C65E0-1966-C8B8-774A-CDAE2864F566}"/>
              </a:ext>
            </a:extLst>
          </p:cNvPr>
          <p:cNvSpPr/>
          <p:nvPr/>
        </p:nvSpPr>
        <p:spPr>
          <a:xfrm>
            <a:off x="1424797" y="393787"/>
            <a:ext cx="2054256" cy="648656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2979F-30ED-1450-2B9B-8581C75D6C4F}"/>
              </a:ext>
            </a:extLst>
          </p:cNvPr>
          <p:cNvSpPr txBox="1"/>
          <p:nvPr/>
        </p:nvSpPr>
        <p:spPr>
          <a:xfrm>
            <a:off x="1759314" y="453468"/>
            <a:ext cx="1638581" cy="61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วิสัยทัศน์</a:t>
            </a:r>
            <a:endParaRPr lang="th-TH" sz="3413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00ED6-AAA0-9301-A8DF-8EDB6673D330}"/>
              </a:ext>
            </a:extLst>
          </p:cNvPr>
          <p:cNvSpPr txBox="1"/>
          <p:nvPr/>
        </p:nvSpPr>
        <p:spPr>
          <a:xfrm>
            <a:off x="3605578" y="440886"/>
            <a:ext cx="8346913" cy="559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3034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เป็นกลุ่มงานบริการผู้ป่วยที่มีปัญหาโรคกระดูกและข้อชั้นนำในเขตสุขภาพ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E9A915A0-0CBD-9CC7-0DD2-6241CDEE5550}"/>
              </a:ext>
            </a:extLst>
          </p:cNvPr>
          <p:cNvSpPr/>
          <p:nvPr/>
        </p:nvSpPr>
        <p:spPr>
          <a:xfrm>
            <a:off x="483576" y="1291700"/>
            <a:ext cx="9721980" cy="623785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E86A55F8-531E-105F-2B59-23A98BDC2789}"/>
              </a:ext>
            </a:extLst>
          </p:cNvPr>
          <p:cNvSpPr/>
          <p:nvPr/>
        </p:nvSpPr>
        <p:spPr>
          <a:xfrm>
            <a:off x="715435" y="1291701"/>
            <a:ext cx="1379656" cy="6657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3" name="รูปภาพ 27">
            <a:extLst>
              <a:ext uri="{FF2B5EF4-FFF2-40B4-BE49-F238E27FC236}">
                <a16:creationId xmlns:a16="http://schemas.microsoft.com/office/drawing/2014/main" id="{A5E626BE-3CE2-C25F-746E-56F40F6F8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932179" y="1291701"/>
            <a:ext cx="812404" cy="9911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873B53-338D-1590-1C5B-6DAB31A7DC1E}"/>
              </a:ext>
            </a:extLst>
          </p:cNvPr>
          <p:cNvSpPr txBox="1"/>
          <p:nvPr/>
        </p:nvSpPr>
        <p:spPr>
          <a:xfrm>
            <a:off x="2219061" y="1302667"/>
            <a:ext cx="7891955" cy="61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พันธกิจ / ความมุ่งหวังของการดูแลเฉพาะโรค / เฉพาะระบบ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336F56-A041-6271-8B56-F9F8C0D13C48}"/>
              </a:ext>
            </a:extLst>
          </p:cNvPr>
          <p:cNvSpPr txBox="1"/>
          <p:nvPr/>
        </p:nvSpPr>
        <p:spPr>
          <a:xfrm>
            <a:off x="504188" y="2059060"/>
            <a:ext cx="11183625" cy="1726627"/>
          </a:xfrm>
          <a:prstGeom prst="rect">
            <a:avLst/>
          </a:prstGeom>
          <a:solidFill>
            <a:srgbClr val="FFFECE"/>
          </a:solidFill>
        </p:spPr>
        <p:txBody>
          <a:bodyPr wrap="square">
            <a:spAutoFit/>
          </a:bodyPr>
          <a:lstStyle/>
          <a:p>
            <a:r>
              <a:rPr lang="th-TH" sz="2655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</a:t>
            </a:r>
            <a:r>
              <a:rPr lang="th-TH" sz="2655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เป็นแหล่งพัฒนาบุคลากรด้านสาธารณสุขด้วยสารสนเทศ ทีมสหสาขาที่เข้มแข็ง ผู้รับบริการปลอดภัย พึงพอใจ ขอบเขตบริการ และความต้องการ</a:t>
            </a:r>
          </a:p>
          <a:p>
            <a:r>
              <a:rPr lang="th-TH" sz="2655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2655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ทีมดูแลผู้สูงอายุที่มีกระดูกข้อสะโพกหัก ในจังหวัดกาฬสินธุ์ โดยทีมสหสาขาวิชาชีพ อย่างปลอดภัยตามมาตรฐาน ผู้รับบริการพึงพอใจ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9398ED0C-8F51-4288-4927-3FD5AB4878DB}"/>
              </a:ext>
            </a:extLst>
          </p:cNvPr>
          <p:cNvSpPr/>
          <p:nvPr/>
        </p:nvSpPr>
        <p:spPr>
          <a:xfrm>
            <a:off x="0" y="4259601"/>
            <a:ext cx="4497821" cy="752861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73D43-873B-34DE-2DF1-9456C40DF47F}"/>
              </a:ext>
            </a:extLst>
          </p:cNvPr>
          <p:cNvSpPr txBox="1"/>
          <p:nvPr/>
        </p:nvSpPr>
        <p:spPr>
          <a:xfrm>
            <a:off x="195983" y="4384184"/>
            <a:ext cx="4709499" cy="61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ผู้รับบริการและความต้องการ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302548-3CC2-44D7-E3B0-28BCA7BD74E1}"/>
              </a:ext>
            </a:extLst>
          </p:cNvPr>
          <p:cNvSpPr txBox="1"/>
          <p:nvPr/>
        </p:nvSpPr>
        <p:spPr>
          <a:xfrm>
            <a:off x="1" y="4993794"/>
            <a:ext cx="6023129" cy="14927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275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1.ต้องการลดความทุกข์ทรมาน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275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2.การผ่าตัดและการรักษาที่ทันท่วงที ปลอดภัย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275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3.ได้รับการรักษาพยาบาลที่มีคุณภาพ ตามมาตรฐานวิชาชีพ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275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4.บริการที่ดี สะดวกสบาย พึงพอใจ</a:t>
            </a: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334A2587-8FEA-0CE3-B75B-F6854403F115}"/>
              </a:ext>
            </a:extLst>
          </p:cNvPr>
          <p:cNvSpPr/>
          <p:nvPr/>
        </p:nvSpPr>
        <p:spPr>
          <a:xfrm>
            <a:off x="6814919" y="3944711"/>
            <a:ext cx="3063567" cy="752861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4F475D-8B69-FAE2-B92A-DAB87AEA2ACF}"/>
              </a:ext>
            </a:extLst>
          </p:cNvPr>
          <p:cNvSpPr txBox="1"/>
          <p:nvPr/>
        </p:nvSpPr>
        <p:spPr>
          <a:xfrm>
            <a:off x="7010968" y="4026175"/>
            <a:ext cx="4709499" cy="61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จุดเน้นการพัฒนา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14FC52-39CB-176B-3151-20FC6859C453}"/>
              </a:ext>
            </a:extLst>
          </p:cNvPr>
          <p:cNvSpPr txBox="1"/>
          <p:nvPr/>
        </p:nvSpPr>
        <p:spPr>
          <a:xfrm>
            <a:off x="6786856" y="4720454"/>
            <a:ext cx="5405143" cy="18428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275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1.พัฒนาระบบการเข้าถึงการทำผ่าตัดที่เหมาะสม ปลอดภัย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275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2.พัฒนาระบบการดูแลผู้ป่วยเพื่อป้องกันภาวะแทรกซ้อน หักซ้ำ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275" dirty="0">
                <a:latin typeface="Browallia New" panose="020B0604020202020204" pitchFamily="34" charset="-34"/>
                <a:cs typeface="Browallia New" panose="020B0604020202020204" pitchFamily="34" charset="-34"/>
              </a:rPr>
              <a:t>3.พัฒนาระบบการดูแลต่อเนื่อง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275" dirty="0">
                <a:latin typeface="Browallia New" panose="020B0604020202020204" pitchFamily="34" charset="-34"/>
                <a:cs typeface="Browallia New" panose="020B0604020202020204" pitchFamily="34" charset="-34"/>
              </a:rPr>
              <a:t>4.พัฒนาสมรรถนะบุคลากรในทีม พัฒนาเครือข่าย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2275" dirty="0">
                <a:latin typeface="Browallia New" panose="020B0604020202020204" pitchFamily="34" charset="-34"/>
                <a:cs typeface="Browallia New" panose="020B0604020202020204" pitchFamily="34" charset="-34"/>
              </a:rPr>
              <a:t>5.พัฒนาระบบสารสนเทศ</a:t>
            </a:r>
          </a:p>
        </p:txBody>
      </p:sp>
    </p:spTree>
    <p:extLst>
      <p:ext uri="{BB962C8B-B14F-4D97-AF65-F5344CB8AC3E}">
        <p14:creationId xmlns:p14="http://schemas.microsoft.com/office/powerpoint/2010/main" val="3153334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07195" y="639623"/>
            <a:ext cx="9646418" cy="1831731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/>
            <a:r>
              <a:rPr lang="th-TH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ข้อมูลคุณภาพของแต่ละโรค/หัตถการ</a:t>
            </a:r>
            <a:br>
              <a:rPr lang="th-TH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(Clinical Tracer, Clinical Quality Summary)</a:t>
            </a:r>
          </a:p>
          <a:p>
            <a:endParaRPr lang="th-TH" sz="1707" dirty="0"/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412FBD26-4E96-353D-6505-98DDFEB6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E071A6-DE8E-59A6-4045-AA6682A6F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272480" y="2870647"/>
            <a:ext cx="11061826" cy="2254396"/>
          </a:xfrm>
          <a:prstGeom prst="rect">
            <a:avLst/>
          </a:prstGeom>
        </p:spPr>
      </p:pic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FDD36C31-0515-3DD9-BBEF-1475807483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0" y="6667099"/>
            <a:ext cx="12192000" cy="22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70BD4-123D-6505-F78E-4BC5AFFCBE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pic>
        <p:nvPicPr>
          <p:cNvPr id="7" name="รูปภาพ 27">
            <a:extLst>
              <a:ext uri="{FF2B5EF4-FFF2-40B4-BE49-F238E27FC236}">
                <a16:creationId xmlns:a16="http://schemas.microsoft.com/office/drawing/2014/main" id="{A69D42E7-D27F-EA83-F412-CCCDD1B3EB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2" y="325978"/>
            <a:ext cx="1177389" cy="1665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679B28-9D59-3589-CF78-BA1F330BA7A3}"/>
              </a:ext>
            </a:extLst>
          </p:cNvPr>
          <p:cNvSpPr txBox="1"/>
          <p:nvPr/>
        </p:nvSpPr>
        <p:spPr>
          <a:xfrm>
            <a:off x="328702" y="3866630"/>
            <a:ext cx="8314913" cy="96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89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Fracture around the Hip in Elderly</a:t>
            </a:r>
            <a:endParaRPr lang="en-US" altLang="zh-CN" sz="568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2F2FF46-79DC-64CA-8B07-9D149E0E22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776" y="2077546"/>
            <a:ext cx="2401980" cy="137099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9AEAF165-B528-3684-10C5-C1D671449B1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3117"/>
          <a:stretch/>
        </p:blipFill>
        <p:spPr>
          <a:xfrm>
            <a:off x="7290760" y="1828282"/>
            <a:ext cx="1363206" cy="1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39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899DFB35-4206-F56E-A426-072BEFD7E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A6A728-4EFC-38F3-9A03-F8F6E26542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5B253DE8-E8E4-4403-129E-72AF4ADD27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EE49F18F-A533-052F-5B50-2BC82910C912}"/>
              </a:ext>
            </a:extLst>
          </p:cNvPr>
          <p:cNvSpPr/>
          <p:nvPr/>
        </p:nvSpPr>
        <p:spPr>
          <a:xfrm>
            <a:off x="3827231" y="311290"/>
            <a:ext cx="5341111" cy="813944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A3F0FDC3-7242-B473-3E48-0E60F61DED0B}"/>
              </a:ext>
            </a:extLst>
          </p:cNvPr>
          <p:cNvSpPr/>
          <p:nvPr/>
        </p:nvSpPr>
        <p:spPr>
          <a:xfrm>
            <a:off x="4091911" y="293461"/>
            <a:ext cx="1339076" cy="8542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038A20F5-014A-08D8-7FA9-81C96A9AD7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4212740" y="315754"/>
            <a:ext cx="1037254" cy="1265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91911" y="371487"/>
            <a:ext cx="6112376" cy="693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850" tIns="54425" rIns="108850" bIns="54425" rtlCol="0">
            <a:spAutoFit/>
          </a:bodyPr>
          <a:lstStyle/>
          <a:p>
            <a:pPr algn="ctr">
              <a:tabLst>
                <a:tab pos="1834865" algn="l"/>
              </a:tabLst>
              <a:defRPr/>
            </a:pPr>
            <a:r>
              <a:rPr lang="th-TH" sz="37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บริบท</a:t>
            </a:r>
            <a:r>
              <a:rPr lang="th-TH" sz="379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37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3792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Context</a:t>
            </a:r>
            <a:r>
              <a:rPr lang="th-TH" sz="379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3792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A08DCD2C-6807-B2E1-C3CB-5299D5A20AB5}"/>
              </a:ext>
            </a:extLst>
          </p:cNvPr>
          <p:cNvSpPr/>
          <p:nvPr/>
        </p:nvSpPr>
        <p:spPr>
          <a:xfrm>
            <a:off x="0" y="1532630"/>
            <a:ext cx="2204368" cy="82085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B03D91-1EC6-04EE-AFE6-D7A00C759F26}"/>
              </a:ext>
            </a:extLst>
          </p:cNvPr>
          <p:cNvSpPr txBox="1"/>
          <p:nvPr/>
        </p:nvSpPr>
        <p:spPr>
          <a:xfrm>
            <a:off x="292689" y="1634520"/>
            <a:ext cx="2742447" cy="675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1408"/>
            <a:r>
              <a:rPr lang="th-TH" sz="3792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บริบท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7569E7-61EA-2B87-FD1D-7FE9C9CC2C1C}"/>
              </a:ext>
            </a:extLst>
          </p:cNvPr>
          <p:cNvSpPr txBox="1"/>
          <p:nvPr/>
        </p:nvSpPr>
        <p:spPr>
          <a:xfrm>
            <a:off x="2569579" y="1517321"/>
            <a:ext cx="9134165" cy="1493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1408"/>
            <a:r>
              <a:rPr lang="th-TH" sz="3034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ผู้สูงอายุ พลัดตกหกล้มและมีกระดูกข้อสะโพกหักมีจำนวนเพิ่มขึ้นอย่างต่อเนื่อง </a:t>
            </a:r>
          </a:p>
          <a:p>
            <a:pPr marL="181408"/>
            <a:r>
              <a:rPr lang="th-TH" sz="3034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อันเนื่องจากจำนวนผู้สูงอายุเพิ่มขึ้น จำนวนผู้ป่วยสูงอายุกระดูกสะโพกหัก ในปี2563 2564 2565และ 2566 มีจำนวน 121,168, 153และ217 ตามลำดับ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520ACC15-15ED-27AC-C222-E1716D5ACDCE}"/>
              </a:ext>
            </a:extLst>
          </p:cNvPr>
          <p:cNvSpPr/>
          <p:nvPr/>
        </p:nvSpPr>
        <p:spPr>
          <a:xfrm>
            <a:off x="0" y="3189517"/>
            <a:ext cx="6096000" cy="718965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5EBC29-3E06-9448-70EB-494CB626C74B}"/>
              </a:ext>
            </a:extLst>
          </p:cNvPr>
          <p:cNvSpPr txBox="1"/>
          <p:nvPr/>
        </p:nvSpPr>
        <p:spPr>
          <a:xfrm>
            <a:off x="22766" y="3251417"/>
            <a:ext cx="6486054" cy="61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1408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ประเด็น/ความท้าทาย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/</a:t>
            </a:r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ความเสี่ยงที่สำคัญ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4886E0C5-A372-CF52-06D4-7BDBAC7C8896}"/>
              </a:ext>
            </a:extLst>
          </p:cNvPr>
          <p:cNvGraphicFramePr/>
          <p:nvPr/>
        </p:nvGraphicFramePr>
        <p:xfrm>
          <a:off x="2736003" y="4032863"/>
          <a:ext cx="7256662" cy="247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9E3E495E-1651-544E-1042-9A76F812F5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6616" y="3702097"/>
            <a:ext cx="1680456" cy="298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9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7709" y="1110911"/>
            <a:ext cx="1016519" cy="474628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4549" y="1110911"/>
            <a:ext cx="1696192" cy="474628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9099" y="1107101"/>
            <a:ext cx="1975115" cy="474628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28812" y="1107100"/>
            <a:ext cx="2702878" cy="474628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Interventions/Change Idea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777072" y="3326280"/>
            <a:ext cx="1901952" cy="9143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ผู้ป่วยปลอดภัยกลับไปใช้ชีวิตได้อย่างเหมาะสม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350231" y="1705829"/>
            <a:ext cx="1901952" cy="914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การเข้าถึงบริการรวดเร็ว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395471" y="3326280"/>
            <a:ext cx="1901952" cy="914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การดูแลรักษา</a:t>
            </a:r>
          </a:p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ที่มีคุณภาพ</a:t>
            </a: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3395471" y="5120403"/>
            <a:ext cx="1901952" cy="9143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ได้รับการเสริมพลังที่ดี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159098" y="1705829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ระบบ</a:t>
            </a:r>
            <a:r>
              <a:rPr lang="en-US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Fast track</a:t>
            </a:r>
          </a:p>
          <a:p>
            <a:pPr algn="ctr" defTabSz="1088446">
              <a:defRPr/>
            </a:pPr>
            <a:r>
              <a:rPr lang="en-US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KPI:</a:t>
            </a:r>
            <a:r>
              <a:rPr lang="th-TH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ร้อยละการใช้บริการ1669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6224017" y="2479609"/>
            <a:ext cx="1901952" cy="7686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เตรียมความพร้อมก่อนผ่าตัดตามมาตรฐาน</a:t>
            </a:r>
          </a:p>
          <a:p>
            <a:pPr algn="ctr" defTabSz="1088446">
              <a:defRPr/>
            </a:pPr>
            <a:r>
              <a:rPr lang="en-US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KPI:</a:t>
            </a:r>
            <a:r>
              <a:rPr lang="th-TH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ร้อยละการเตรียมผ่าตัดไม่พร้อม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6273939" y="3326280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ระบบ </a:t>
            </a:r>
            <a:r>
              <a:rPr lang="en-US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monitor</a:t>
            </a:r>
          </a:p>
          <a:p>
            <a:pPr algn="ctr" defTabSz="1088446">
              <a:defRPr/>
            </a:pPr>
            <a:r>
              <a:rPr lang="en-US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KPI:</a:t>
            </a:r>
            <a:r>
              <a:rPr lang="th-TH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ร้อยละการเกิดภาวะแทรกซ้อน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6318682" y="4110313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สมรรถนะบุคลากร</a:t>
            </a:r>
          </a:p>
          <a:p>
            <a:pPr algn="ctr" defTabSz="1088446">
              <a:defRPr/>
            </a:pPr>
            <a:r>
              <a:rPr lang="en-US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KPI:</a:t>
            </a:r>
            <a:r>
              <a:rPr lang="th-TH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ร้อยละของการปฏิบัติตามแนวทาง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318682" y="4895772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ระบบวางแผนจำหน่าย</a:t>
            </a:r>
          </a:p>
          <a:p>
            <a:pPr algn="ctr" defTabSz="1088446">
              <a:defRPr/>
            </a:pPr>
            <a:r>
              <a:rPr lang="en-US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KPI:</a:t>
            </a:r>
            <a:r>
              <a:rPr lang="th-TH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ร้อยละผู้ป่วยได้รับข้อมูลก่อนจำหน่าย</a:t>
            </a: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6326998" y="5698915"/>
            <a:ext cx="1901952" cy="6716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ระบบดูแลต่อเนื่อง</a:t>
            </a:r>
          </a:p>
          <a:p>
            <a:pPr algn="ctr" defTabSz="1088446">
              <a:defRPr/>
            </a:pPr>
            <a:r>
              <a:rPr lang="en-US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KPI:</a:t>
            </a:r>
            <a:r>
              <a:rPr lang="th-TH" sz="1233" b="1" kern="0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ร้อยละการตอบกลับข้อมูลติดตามเยี่ยม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9197696" y="1730075"/>
            <a:ext cx="1901952" cy="681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จัดทำแนวทาง</a:t>
            </a:r>
            <a:r>
              <a:rPr lang="en-US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Fast track/</a:t>
            </a: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สื่อสาร</a:t>
            </a: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9197696" y="2587417"/>
            <a:ext cx="1901952" cy="681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 err="1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ไลน์</a:t>
            </a: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Consult</a:t>
            </a:r>
            <a:endParaRPr lang="th-TH" sz="1707" b="1" kern="0" dirty="0">
              <a:solidFill>
                <a:prstClr val="black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9199403" y="3382873"/>
            <a:ext cx="1901952" cy="681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ทบทวน </a:t>
            </a:r>
            <a:r>
              <a:rPr lang="en-US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CPG,CNPG,FLS</a:t>
            </a:r>
            <a:endParaRPr lang="th-TH" sz="1707" b="1" kern="0" dirty="0">
              <a:solidFill>
                <a:prstClr val="black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199403" y="4165272"/>
            <a:ext cx="1901952" cy="681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พัฒนาสมรรถนะบุคลากร</a:t>
            </a: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9274693" y="4947725"/>
            <a:ext cx="1901952" cy="681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70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การสอนสุขศึกษารายบุคคล รายกลุ่ม</a:t>
            </a: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9289798" y="5767321"/>
            <a:ext cx="1901952" cy="6818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108850" tIns="54425" rIns="108850" bIns="54425" rtlCol="0" anchor="ctr"/>
          <a:lstStyle/>
          <a:p>
            <a:pPr algn="ctr" defTabSz="1088446">
              <a:defRPr/>
            </a:pPr>
            <a:r>
              <a:rPr lang="th-TH" sz="132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พัฒนาเครือข่าย</a:t>
            </a:r>
          </a:p>
          <a:p>
            <a:pPr algn="ctr" defTabSz="1088446">
              <a:defRPr/>
            </a:pPr>
            <a:r>
              <a:rPr lang="en-US" sz="132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Line </a:t>
            </a:r>
            <a:r>
              <a:rPr lang="th-TH" sz="132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กลุ่มผู้ป่วยข้อสะโพกหัก</a:t>
            </a:r>
          </a:p>
          <a:p>
            <a:pPr algn="ctr" defTabSz="1088446">
              <a:defRPr/>
            </a:pPr>
            <a:r>
              <a:rPr lang="th-TH" sz="1327" b="1" kern="0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-โทรศัพท์</a:t>
            </a:r>
          </a:p>
        </p:txBody>
      </p:sp>
      <p:cxnSp>
        <p:nvCxnSpPr>
          <p:cNvPr id="25" name="ลูกศรเชื่อมต่อแบบตรง 24"/>
          <p:cNvCxnSpPr>
            <a:endCxn id="8" idx="3"/>
          </p:cNvCxnSpPr>
          <p:nvPr/>
        </p:nvCxnSpPr>
        <p:spPr>
          <a:xfrm flipH="1">
            <a:off x="2679025" y="2713095"/>
            <a:ext cx="716446" cy="10703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ลูกศรเชื่อมต่อแบบตรง 26"/>
          <p:cNvCxnSpPr>
            <a:stCxn id="10" idx="1"/>
          </p:cNvCxnSpPr>
          <p:nvPr/>
        </p:nvCxnSpPr>
        <p:spPr>
          <a:xfrm flipH="1">
            <a:off x="2773345" y="3783455"/>
            <a:ext cx="6221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/>
        </p:nvCxnSpPr>
        <p:spPr>
          <a:xfrm flipH="1" flipV="1">
            <a:off x="2773346" y="3868591"/>
            <a:ext cx="601204" cy="1251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>
            <a:stCxn id="12" idx="1"/>
          </p:cNvCxnSpPr>
          <p:nvPr/>
        </p:nvCxnSpPr>
        <p:spPr>
          <a:xfrm flipH="1" flipV="1">
            <a:off x="5297422" y="2046732"/>
            <a:ext cx="86167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>
            <a:stCxn id="13" idx="1"/>
          </p:cNvCxnSpPr>
          <p:nvPr/>
        </p:nvCxnSpPr>
        <p:spPr>
          <a:xfrm flipH="1" flipV="1">
            <a:off x="5297425" y="2163004"/>
            <a:ext cx="926592" cy="700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34"/>
          <p:cNvCxnSpPr>
            <a:stCxn id="14" idx="1"/>
          </p:cNvCxnSpPr>
          <p:nvPr/>
        </p:nvCxnSpPr>
        <p:spPr>
          <a:xfrm flipH="1" flipV="1">
            <a:off x="5297424" y="3667183"/>
            <a:ext cx="97651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>
            <a:stCxn id="15" idx="1"/>
            <a:endCxn id="10" idx="3"/>
          </p:cNvCxnSpPr>
          <p:nvPr/>
        </p:nvCxnSpPr>
        <p:spPr>
          <a:xfrm flipH="1" flipV="1">
            <a:off x="5297423" y="3783455"/>
            <a:ext cx="1021259" cy="667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/>
          <p:cNvCxnSpPr>
            <a:stCxn id="16" idx="1"/>
            <a:endCxn id="11" idx="3"/>
          </p:cNvCxnSpPr>
          <p:nvPr/>
        </p:nvCxnSpPr>
        <p:spPr>
          <a:xfrm flipH="1">
            <a:off x="5297423" y="5236676"/>
            <a:ext cx="1021259" cy="340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>
            <a:stCxn id="17" idx="1"/>
            <a:endCxn id="11" idx="3"/>
          </p:cNvCxnSpPr>
          <p:nvPr/>
        </p:nvCxnSpPr>
        <p:spPr>
          <a:xfrm flipH="1" flipV="1">
            <a:off x="5297423" y="5577577"/>
            <a:ext cx="1029575" cy="457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>
            <a:stCxn id="18" idx="1"/>
            <a:endCxn id="12" idx="3"/>
          </p:cNvCxnSpPr>
          <p:nvPr/>
        </p:nvCxnSpPr>
        <p:spPr>
          <a:xfrm flipH="1" flipV="1">
            <a:off x="8061049" y="2046732"/>
            <a:ext cx="1136646" cy="242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/>
          <p:cNvCxnSpPr>
            <a:stCxn id="18" idx="1"/>
            <a:endCxn id="13" idx="3"/>
          </p:cNvCxnSpPr>
          <p:nvPr/>
        </p:nvCxnSpPr>
        <p:spPr>
          <a:xfrm flipH="1">
            <a:off x="8125969" y="2070978"/>
            <a:ext cx="1071727" cy="792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>
            <a:stCxn id="19" idx="1"/>
            <a:endCxn id="12" idx="3"/>
          </p:cNvCxnSpPr>
          <p:nvPr/>
        </p:nvCxnSpPr>
        <p:spPr>
          <a:xfrm flipH="1" flipV="1">
            <a:off x="8061049" y="2046732"/>
            <a:ext cx="1136646" cy="88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ลูกศรเชื่อมต่อแบบตรง 48"/>
          <p:cNvCxnSpPr>
            <a:stCxn id="20" idx="1"/>
          </p:cNvCxnSpPr>
          <p:nvPr/>
        </p:nvCxnSpPr>
        <p:spPr>
          <a:xfrm flipH="1" flipV="1">
            <a:off x="8125968" y="2163004"/>
            <a:ext cx="1073435" cy="15607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ลูกศรเชื่อมต่อแบบตรง 50"/>
          <p:cNvCxnSpPr>
            <a:stCxn id="20" idx="1"/>
            <a:endCxn id="13" idx="3"/>
          </p:cNvCxnSpPr>
          <p:nvPr/>
        </p:nvCxnSpPr>
        <p:spPr>
          <a:xfrm flipH="1" flipV="1">
            <a:off x="8125968" y="2863942"/>
            <a:ext cx="1073435" cy="859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>
            <a:stCxn id="20" idx="1"/>
          </p:cNvCxnSpPr>
          <p:nvPr/>
        </p:nvCxnSpPr>
        <p:spPr>
          <a:xfrm flipH="1">
            <a:off x="8228950" y="3723776"/>
            <a:ext cx="9704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>
            <a:stCxn id="20" idx="1"/>
            <a:endCxn id="15" idx="3"/>
          </p:cNvCxnSpPr>
          <p:nvPr/>
        </p:nvCxnSpPr>
        <p:spPr>
          <a:xfrm flipH="1">
            <a:off x="8220634" y="3723778"/>
            <a:ext cx="978770" cy="727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>
            <a:stCxn id="20" idx="1"/>
            <a:endCxn id="16" idx="3"/>
          </p:cNvCxnSpPr>
          <p:nvPr/>
        </p:nvCxnSpPr>
        <p:spPr>
          <a:xfrm flipH="1">
            <a:off x="8220634" y="3723778"/>
            <a:ext cx="978770" cy="151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>
            <a:stCxn id="20" idx="1"/>
            <a:endCxn id="17" idx="3"/>
          </p:cNvCxnSpPr>
          <p:nvPr/>
        </p:nvCxnSpPr>
        <p:spPr>
          <a:xfrm flipH="1">
            <a:off x="8228950" y="3723777"/>
            <a:ext cx="970453" cy="2310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>
            <a:stCxn id="21" idx="1"/>
          </p:cNvCxnSpPr>
          <p:nvPr/>
        </p:nvCxnSpPr>
        <p:spPr>
          <a:xfrm flipH="1" flipV="1">
            <a:off x="8380219" y="4506174"/>
            <a:ext cx="8191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ลูกศรเชื่อมต่อแบบตรง 66"/>
          <p:cNvCxnSpPr>
            <a:stCxn id="22" idx="1"/>
            <a:endCxn id="16" idx="3"/>
          </p:cNvCxnSpPr>
          <p:nvPr/>
        </p:nvCxnSpPr>
        <p:spPr>
          <a:xfrm flipH="1" flipV="1">
            <a:off x="8220634" y="5236675"/>
            <a:ext cx="1054059" cy="51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กล่องข้อความ 2"/>
          <p:cNvSpPr txBox="1"/>
          <p:nvPr/>
        </p:nvSpPr>
        <p:spPr>
          <a:xfrm>
            <a:off x="672541" y="4215734"/>
            <a:ext cx="2298216" cy="98528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>
              <a:defRPr/>
            </a:pPr>
            <a:r>
              <a:rPr lang="en-US" sz="1422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KPI: </a:t>
            </a:r>
            <a:endParaRPr lang="th-TH" sz="1422" b="1" dirty="0">
              <a:solidFill>
                <a:srgbClr val="FF0000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  <a:p>
            <a:r>
              <a:rPr lang="en-US" sz="1422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1.</a:t>
            </a:r>
            <a:r>
              <a:rPr lang="th-TH" sz="1422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ร้อยละ</a:t>
            </a:r>
            <a:r>
              <a:rPr lang="en-US" sz="1422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 </a:t>
            </a:r>
            <a:r>
              <a:rPr lang="th-TH" sz="1422" b="1" dirty="0">
                <a:solidFill>
                  <a:srgbClr val="FF0000"/>
                </a:solidFill>
                <a:latin typeface="TH SarabunPSK" pitchFamily="34" charset="-34"/>
                <a:ea typeface="Tahoma" pitchFamily="34" charset="0"/>
                <a:cs typeface="TH SarabunPSK" pitchFamily="34" charset="-34"/>
              </a:rPr>
              <a:t>ผู้ป่วยสามารถกลับไปดูแลตนเองต่อเนื่องที่บ้านได้ใกล้เคียงปกติ</a:t>
            </a:r>
          </a:p>
          <a:p>
            <a:endParaRPr lang="th-TH" sz="1422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2" name="กล่องข้อความ 32"/>
          <p:cNvSpPr txBox="1"/>
          <p:nvPr/>
        </p:nvSpPr>
        <p:spPr>
          <a:xfrm>
            <a:off x="3119667" y="2713096"/>
            <a:ext cx="2976332" cy="766439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422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 : </a:t>
            </a:r>
            <a:r>
              <a:rPr lang="th-TH" sz="1422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1.ร้อยละผู้ป่วยได้รับการผ่าตัดใน48ชั่วโมง</a:t>
            </a:r>
          </a:p>
          <a:p>
            <a:r>
              <a:rPr lang="th-TH" sz="1422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     ร้อยละการเข้าถึง </a:t>
            </a:r>
            <a:r>
              <a:rPr lang="en-US" sz="1422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ICU</a:t>
            </a:r>
            <a:endParaRPr lang="th-TH" sz="1422" b="1" dirty="0">
              <a:solidFill>
                <a:srgbClr val="FF0000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  <a:p>
            <a:r>
              <a:rPr lang="en-US" sz="1422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      </a:t>
            </a:r>
            <a:endParaRPr lang="th-TH" sz="1422" dirty="0">
              <a:solidFill>
                <a:prstClr val="black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3" name="กล่องข้อความ 33"/>
          <p:cNvSpPr txBox="1"/>
          <p:nvPr/>
        </p:nvSpPr>
        <p:spPr>
          <a:xfrm>
            <a:off x="3023815" y="4228657"/>
            <a:ext cx="3183855" cy="92680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327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 : </a:t>
            </a:r>
            <a:r>
              <a:rPr lang="th-TH" sz="1327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1.อัตราการเกิดการหักซ้ำ 0 </a:t>
            </a:r>
            <a:r>
              <a:rPr lang="en-US" sz="1327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%</a:t>
            </a:r>
          </a:p>
          <a:p>
            <a:r>
              <a:rPr lang="en-US" sz="1327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     </a:t>
            </a:r>
            <a:r>
              <a:rPr lang="th-TH" sz="1327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2.ร้อยละของผู้ป่วยที่มีการประเมิน</a:t>
            </a:r>
          </a:p>
          <a:p>
            <a:r>
              <a:rPr lang="th-TH" sz="1327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       และป้องกันการหกล้ม</a:t>
            </a:r>
          </a:p>
          <a:p>
            <a:r>
              <a:rPr lang="th-TH" sz="1327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      3.ร้อยละของผู้ป่วยที่มีการประเมินและจัดการความปวด</a:t>
            </a:r>
          </a:p>
        </p:txBody>
      </p:sp>
      <p:sp>
        <p:nvSpPr>
          <p:cNvPr id="74" name="กล่องข้อความ 34"/>
          <p:cNvSpPr txBox="1"/>
          <p:nvPr/>
        </p:nvSpPr>
        <p:spPr>
          <a:xfrm>
            <a:off x="3013228" y="6022136"/>
            <a:ext cx="3061490" cy="54759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422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KPI : </a:t>
            </a:r>
            <a:r>
              <a:rPr lang="th-TH" sz="1422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ร้อยละความรู้และทักษะการดูแลตนเอง≥ 80</a:t>
            </a:r>
            <a:r>
              <a:rPr lang="en-US" sz="1422" b="1" dirty="0">
                <a:solidFill>
                  <a:srgbClr val="FF0000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%</a:t>
            </a:r>
          </a:p>
          <a:p>
            <a:r>
              <a:rPr lang="en-US" sz="1422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       </a:t>
            </a:r>
            <a:endParaRPr lang="th-TH" sz="1422" dirty="0">
              <a:solidFill>
                <a:prstClr val="black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6" name="สี่เหลี่ยมผืนผ้า 75"/>
          <p:cNvSpPr/>
          <p:nvPr/>
        </p:nvSpPr>
        <p:spPr>
          <a:xfrm>
            <a:off x="8061050" y="1779526"/>
            <a:ext cx="1351539" cy="37254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th-TH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Technology</a:t>
            </a:r>
            <a:endParaRPr lang="th-TH" sz="1707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7" name="สี่เหลี่ยมผืนผ้า 76"/>
          <p:cNvSpPr/>
          <p:nvPr/>
        </p:nvSpPr>
        <p:spPr>
          <a:xfrm>
            <a:off x="8101872" y="3513303"/>
            <a:ext cx="1107890" cy="372614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th-TH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EB,</a:t>
            </a:r>
            <a:r>
              <a:rPr lang="th-TH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นวัตกรรม </a:t>
            </a:r>
            <a:endParaRPr lang="th-TH" sz="1707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8175891" y="4294726"/>
            <a:ext cx="1470371" cy="635313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th-TH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EB,</a:t>
            </a:r>
            <a:r>
              <a:rPr lang="th-TH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นวัตกรรม</a:t>
            </a:r>
          </a:p>
          <a:p>
            <a:r>
              <a:rPr lang="en-US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Safety/Risk</a:t>
            </a:r>
            <a:r>
              <a:rPr lang="th-TH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endParaRPr lang="th-TH" sz="1707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9" name="สี่เหลี่ยมผืนผ้า 78"/>
          <p:cNvSpPr/>
          <p:nvPr/>
        </p:nvSpPr>
        <p:spPr>
          <a:xfrm>
            <a:off x="8103941" y="5760451"/>
            <a:ext cx="1077305" cy="372614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th-TH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r>
              <a:rPr lang="en-US" sz="1707" b="1" dirty="0">
                <a:solidFill>
                  <a:prstClr val="black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Technology</a:t>
            </a:r>
            <a:endParaRPr lang="th-TH" sz="1707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83" name="ลูกศรเชื่อมต่อแบบตรง 82"/>
          <p:cNvCxnSpPr>
            <a:stCxn id="23" idx="1"/>
            <a:endCxn id="17" idx="3"/>
          </p:cNvCxnSpPr>
          <p:nvPr/>
        </p:nvCxnSpPr>
        <p:spPr>
          <a:xfrm flipH="1" flipV="1">
            <a:off x="8228950" y="6034752"/>
            <a:ext cx="1060848" cy="734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ตัวแทนหมายเลขสไลด์ 23">
            <a:extLst>
              <a:ext uri="{FF2B5EF4-FFF2-40B4-BE49-F238E27FC236}">
                <a16:creationId xmlns:a16="http://schemas.microsoft.com/office/drawing/2014/main" id="{91730C88-7B1C-2A71-71AA-690A9F8D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32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40237FF-4101-A236-244A-B4F2D9430D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28" name="รูปภาพ 7">
            <a:extLst>
              <a:ext uri="{FF2B5EF4-FFF2-40B4-BE49-F238E27FC236}">
                <a16:creationId xmlns:a16="http://schemas.microsoft.com/office/drawing/2014/main" id="{FFD1B0F1-0FE2-676C-DDF3-80E2D9AB84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99AF4F06-2D00-897A-9F06-226266F50A69}"/>
              </a:ext>
            </a:extLst>
          </p:cNvPr>
          <p:cNvSpPr/>
          <p:nvPr/>
        </p:nvSpPr>
        <p:spPr>
          <a:xfrm>
            <a:off x="2034781" y="311289"/>
            <a:ext cx="9002450" cy="58353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8EE7C1E8-3B03-DB1A-556A-9BBE309399A5}"/>
              </a:ext>
            </a:extLst>
          </p:cNvPr>
          <p:cNvSpPr/>
          <p:nvPr/>
        </p:nvSpPr>
        <p:spPr>
          <a:xfrm>
            <a:off x="2204368" y="288996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34" name="รูปภาพ 27">
            <a:extLst>
              <a:ext uri="{FF2B5EF4-FFF2-40B4-BE49-F238E27FC236}">
                <a16:creationId xmlns:a16="http://schemas.microsoft.com/office/drawing/2014/main" id="{FC7621C0-A207-AAB1-60EE-CF6D525511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325197" y="311288"/>
            <a:ext cx="830501" cy="1013259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794722" y="369178"/>
            <a:ext cx="10651252" cy="518486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lvl="0" algn="ctr" eaLnBrk="0" hangingPunct="0"/>
            <a:r>
              <a:rPr lang="th-TH" altLang="en-US" sz="2655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เป้าหมาย ปัจจัยขับเคลื่อน ตัวชี้วัด (</a:t>
            </a:r>
            <a:r>
              <a:rPr lang="en-US" altLang="en-US" sz="2655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Purpose, Driver Diagram, &amp; Indicator</a:t>
            </a:r>
            <a:r>
              <a:rPr lang="th-TH" altLang="en-US" sz="2655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altLang="en-US" sz="2655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7157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83899" y="1470437"/>
            <a:ext cx="6003867" cy="343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303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Process Flowchart </a:t>
            </a:r>
            <a:r>
              <a:rPr lang="th-TH" sz="303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การดูแลผู้ป่วย </a:t>
            </a:r>
            <a:r>
              <a:rPr lang="en-US" sz="303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Hip Fracture</a:t>
            </a:r>
          </a:p>
          <a:p>
            <a:pPr algn="l"/>
            <a:r>
              <a:rPr lang="th-TH" sz="3034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565785" y="2260562"/>
            <a:ext cx="1603243" cy="10080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3792" b="1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Risk</a:t>
            </a:r>
            <a:endParaRPr lang="th-TH" sz="3792" b="1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65785" y="3700644"/>
            <a:ext cx="1603243" cy="115206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3792" b="1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process</a:t>
            </a:r>
            <a:endParaRPr lang="th-TH" sz="3792" b="1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65785" y="5212729"/>
            <a:ext cx="1603243" cy="1152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3792" b="1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service</a:t>
            </a:r>
            <a:endParaRPr lang="th-TH" sz="3792" b="1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2545739" y="3708419"/>
            <a:ext cx="1440160" cy="1152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 </a:t>
            </a:r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Hip </a:t>
            </a:r>
            <a:r>
              <a:rPr lang="en-US" sz="1896" b="1" dirty="0" err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fx</a:t>
            </a:r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มาที่ </a:t>
            </a:r>
            <a:r>
              <a:rPr lang="en-US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ER</a:t>
            </a:r>
            <a:endParaRPr lang="th-TH" sz="1896" b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4671841" y="3727699"/>
            <a:ext cx="1344150" cy="1152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วินิจฉัย</a:t>
            </a: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6605922" y="3708419"/>
            <a:ext cx="1440160" cy="1152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ดูแลรักษา</a:t>
            </a: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8622147" y="3708419"/>
            <a:ext cx="1344150" cy="1152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วางแผนจำหน่าย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10519384" y="3696130"/>
            <a:ext cx="1344150" cy="11520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ดูแลต่อเนื่อง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2524405" y="2293316"/>
            <a:ext cx="1344150" cy="10080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1.ไม่ได้รับข้อมูล</a:t>
            </a:r>
          </a:p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2.ไม่ได้เตรียมผ่าตัด</a:t>
            </a: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4781719" y="2268338"/>
            <a:ext cx="1344150" cy="10080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1.การประเมิน/วินิจฉัยไม่ครอบคลุม/มีโรคร่วม</a:t>
            </a:r>
          </a:p>
        </p:txBody>
      </p:sp>
      <p:sp>
        <p:nvSpPr>
          <p:cNvPr id="29" name="สี่เหลี่ยมผืนผ้ามุมมน 28"/>
          <p:cNvSpPr/>
          <p:nvPr/>
        </p:nvSpPr>
        <p:spPr>
          <a:xfrm>
            <a:off x="6605922" y="2268338"/>
            <a:ext cx="1440160" cy="1080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1.ผ่าตัดช้า/ซ้ำ</a:t>
            </a:r>
          </a:p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2.ข้อสะโพกหลุด</a:t>
            </a:r>
          </a:p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3.มีภาวะแทรกซ้อน</a:t>
            </a:r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8349051" y="2268338"/>
            <a:ext cx="1713253" cy="1080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1.วางแผนไม่ครอบคลุม</a:t>
            </a:r>
          </a:p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2.ผู้ดูแลขาดความรู/ทักษะ</a:t>
            </a:r>
          </a:p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3.ไม่ได้ประเมินความเสี่ยงก่อนกลับบ้าน</a:t>
            </a:r>
          </a:p>
        </p:txBody>
      </p:sp>
      <p:sp>
        <p:nvSpPr>
          <p:cNvPr id="31" name="สี่เหลี่ยมผืนผ้ามุมมน 30"/>
          <p:cNvSpPr/>
          <p:nvPr/>
        </p:nvSpPr>
        <p:spPr>
          <a:xfrm>
            <a:off x="10519384" y="2268338"/>
            <a:ext cx="1344150" cy="10800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1.ไม่ได้รับการเยี่ยม</a:t>
            </a:r>
          </a:p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2.การสื่อสารไม่มีประสิทธิภาพ</a:t>
            </a: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2545740" y="5220504"/>
            <a:ext cx="1728191" cy="1152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1.ให้ข้อมูล</a:t>
            </a:r>
          </a:p>
          <a:p>
            <a:pPr algn="ctr"/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2.เตรียมก่อนผ่าตัด</a:t>
            </a:r>
          </a:p>
          <a:p>
            <a:pPr algn="ctr"/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3.จัดการความปวด</a:t>
            </a:r>
          </a:p>
          <a:p>
            <a:pPr algn="ctr"/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4.</a:t>
            </a:r>
            <a:r>
              <a:rPr lang="en-US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immobilization</a:t>
            </a:r>
            <a:endParaRPr lang="th-TH" sz="1517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3" name="สี่เหลี่ยมผืนผ้ามุมมน 32"/>
          <p:cNvSpPr/>
          <p:nvPr/>
        </p:nvSpPr>
        <p:spPr>
          <a:xfrm>
            <a:off x="4685708" y="5220504"/>
            <a:ext cx="1536171" cy="1152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1.ตรวจร่างกาย/ประเมิน /ปรึกษา/รักษา</a:t>
            </a:r>
          </a:p>
        </p:txBody>
      </p:sp>
      <p:sp>
        <p:nvSpPr>
          <p:cNvPr id="34" name="สี่เหลี่ยมผืนผ้ามุมมน 33"/>
          <p:cNvSpPr/>
          <p:nvPr/>
        </p:nvSpPr>
        <p:spPr>
          <a:xfrm>
            <a:off x="6605924" y="5220504"/>
            <a:ext cx="1536171" cy="1152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1.ประเมิน/เตรียมผ่าตัด/ปรึกษา</a:t>
            </a:r>
          </a:p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2.ป้องกันความเสี่ยง/สุขศึกษา/ภาวะแทรกซ้อน</a:t>
            </a:r>
          </a:p>
        </p:txBody>
      </p:sp>
      <p:sp>
        <p:nvSpPr>
          <p:cNvPr id="35" name="สี่เหลี่ยมผืนผ้ามุมมน 34"/>
          <p:cNvSpPr/>
          <p:nvPr/>
        </p:nvSpPr>
        <p:spPr>
          <a:xfrm>
            <a:off x="8526136" y="5220504"/>
            <a:ext cx="1536171" cy="1152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32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1.สื่อสารข้อมูล</a:t>
            </a:r>
          </a:p>
          <a:p>
            <a:r>
              <a:rPr lang="th-TH" sz="132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2.สอนสุขศึกษา/ทักษะ/ประเมินความเสี่ยงการล้ม/เตรียม</a:t>
            </a:r>
            <a:r>
              <a:rPr lang="th-TH" sz="1327" b="1" dirty="0" err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สวล</a:t>
            </a:r>
            <a:r>
              <a:rPr lang="th-TH" sz="132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.ที่บ้านให้ปลอดภัย</a:t>
            </a:r>
          </a:p>
        </p:txBody>
      </p:sp>
      <p:sp>
        <p:nvSpPr>
          <p:cNvPr id="36" name="สี่เหลี่ยมผืนผ้ามุมมน 35"/>
          <p:cNvSpPr/>
          <p:nvPr/>
        </p:nvSpPr>
        <p:spPr>
          <a:xfrm>
            <a:off x="10519384" y="5220504"/>
            <a:ext cx="1344150" cy="1152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1.การส่งต่อข้อมูลไป </a:t>
            </a:r>
            <a:r>
              <a:rPr lang="th-TH" sz="1517" b="1" dirty="0" err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รพช</a:t>
            </a:r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./รพ.สต.</a:t>
            </a:r>
          </a:p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</a:t>
            </a:r>
            <a:r>
              <a:rPr lang="en-US" sz="1517" b="1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Line application</a:t>
            </a:r>
            <a:endParaRPr lang="th-TH" sz="1517" b="1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7" name="ลูกศรขวา 36"/>
          <p:cNvSpPr/>
          <p:nvPr/>
        </p:nvSpPr>
        <p:spPr>
          <a:xfrm>
            <a:off x="4074578" y="4060663"/>
            <a:ext cx="576064" cy="43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517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8" name="ลูกศรขวา 37"/>
          <p:cNvSpPr/>
          <p:nvPr/>
        </p:nvSpPr>
        <p:spPr>
          <a:xfrm>
            <a:off x="6096000" y="4080506"/>
            <a:ext cx="480053" cy="43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517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ลูกศรขวา 38"/>
          <p:cNvSpPr/>
          <p:nvPr/>
        </p:nvSpPr>
        <p:spPr>
          <a:xfrm>
            <a:off x="8119116" y="4088261"/>
            <a:ext cx="480053" cy="43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517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ลูกศรขวา 39"/>
          <p:cNvSpPr/>
          <p:nvPr/>
        </p:nvSpPr>
        <p:spPr>
          <a:xfrm>
            <a:off x="10009437" y="4080505"/>
            <a:ext cx="480053" cy="43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517" b="1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DFB05AA-8836-7B43-CE31-6D7C421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2493" y="6347154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z="1517" b="1">
                <a:latin typeface="TH SarabunPSK" panose="020B0500040200020003" pitchFamily="34" charset="-34"/>
                <a:cs typeface="TH SarabunPSK" panose="020B0500040200020003" pitchFamily="34" charset="-34"/>
              </a:rPr>
              <a:t>33</a:t>
            </a:fld>
            <a:endParaRPr lang="en-US" sz="1517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6D740CAA-BEEF-ACCB-DA0C-1F0E240AFA73}"/>
              </a:ext>
            </a:extLst>
          </p:cNvPr>
          <p:cNvSpPr/>
          <p:nvPr/>
        </p:nvSpPr>
        <p:spPr>
          <a:xfrm>
            <a:off x="2034781" y="185145"/>
            <a:ext cx="9002450" cy="1080060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32FF6BCD-7A2C-8A19-A860-C3649CE334AD}"/>
              </a:ext>
            </a:extLst>
          </p:cNvPr>
          <p:cNvSpPr/>
          <p:nvPr/>
        </p:nvSpPr>
        <p:spPr>
          <a:xfrm>
            <a:off x="2524405" y="171423"/>
            <a:ext cx="1728191" cy="110254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452B95AF-1309-AAC6-B74F-D855B47E1D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667757" y="208230"/>
            <a:ext cx="1338665" cy="163324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337090" y="85661"/>
            <a:ext cx="8152576" cy="1224069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การดูแลผู้สูงอายุที่มีกระดูกข้อสะโพกหัก</a:t>
            </a:r>
            <a:b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โรงพยาบาลกาฬสินธุ์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8DBFC2-6BC1-63D1-71CB-4539F7CC13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12" name="รูปภาพ 7">
            <a:extLst>
              <a:ext uri="{FF2B5EF4-FFF2-40B4-BE49-F238E27FC236}">
                <a16:creationId xmlns:a16="http://schemas.microsoft.com/office/drawing/2014/main" id="{39ECB959-DDC0-E4E9-EB26-1226D8708A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89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22732" y="902853"/>
          <a:ext cx="11146537" cy="571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0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4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20"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7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17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17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17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062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ผ่าตัดในเวลาที่เหมาะสม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-ร้อยละผู้ป่วยได้รับการผ่าตัดภายใน</a:t>
                      </a:r>
                      <a:r>
                        <a:rPr lang="th-TH" sz="1300" b="1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48 ชม.</a:t>
                      </a:r>
                    </a:p>
                    <a:p>
                      <a:pPr algn="l"/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≥ 30 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 ผ่าตัดใน 72 ชม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&gt;70%</a:t>
                      </a:r>
                      <a:endParaRPr lang="th-TH" sz="1300" b="1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-อัตราการชี้บ่งตัวผู้ป่วยผิดพลาด0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อัตราการวินิจฉัยผิดพลาด0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Evidence/Fast Tack/CM /CPG/FLS/Technology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326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ผู้ป่วยได้รับการเตรียมความพร้อมก่อนผ่าตัด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-อัตราการเตรียมผ่าตัดไม่พร้อม 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1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วันนอนโรงพยาบาลเฉลี่ย</a:t>
                      </a:r>
                      <a:r>
                        <a:rPr lang="th-TH" sz="1300" b="1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300" b="1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&lt;</a:t>
                      </a:r>
                      <a:r>
                        <a:rPr lang="th-TH" sz="1300" b="1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7วัน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300" b="1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-อัตราการผ่าตัดผิดคนผิดข้างผิดตำแหน่งผิดหัตถการ0</a:t>
                      </a:r>
                      <a:r>
                        <a:rPr lang="en-US" sz="1300" b="1" kern="1200" baseline="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300" b="1" kern="1200" baseline="0" dirty="0">
                        <a:solidFill>
                          <a:schemeClr val="dk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Evidence/CPG/pre-op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check list /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FLS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92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-อัตราการเกิดข้อสะโพกหลุดหรือหักซ้ำ 0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-อัตราการเกิดภาวะแทรกซ้อน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แผลกดทับ ปอดอักเสบ 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UTI  &lt; 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0.5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 algn="l"/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ร้อยละของความพึงพอใจต่อการจัดการความปวด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&gt;85%</a:t>
                      </a:r>
                      <a:endParaRPr lang="en-US" sz="1300" b="1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</a:t>
                      </a: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CPG/CNPG/FLS/CM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Patient learning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Patient safety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54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ฝึกทักษะการดูแลตนเองสำหรับผู้ป่วยและผู้ดูแลหลัก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การจัดสิ่งแวดล้อมของผู้สูงอายุปลอดภัย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-ร้อยละความรู้และทักษะการดูแลตนเอง≥ 85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ร้อยละของผู้ป่วยที่ได้รับการประเมินความเสี่ยงต่อการหกล้ม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&gt;80%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ร้อยละของผู้ป่วยที่ได้รับการคัดกรองโรคกระดูกพรุนและให้การรักษา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&gt;80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อัตราการส่งต่อข้อมูลผ่านระบบ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COC 100%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พัฒนาทีม/เครือข่าย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การจัดสิ่งแวดล้อมของผู้สูงอายุ</a:t>
                      </a:r>
                    </a:p>
                    <a:p>
                      <a:pPr algn="l"/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615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 &amp; empowerment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education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-ร้อยละผลการประเมินความสามารถในการดูแลตนเองที่บ้านของผู้ป่วยและครอบครัว</a:t>
                      </a:r>
                      <a:r>
                        <a:rPr lang="en-US" sz="1300" b="1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≥ 80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Humanize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 healthcare</a:t>
                      </a:r>
                    </a:p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en-US" sz="1300" b="1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0623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Continuety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of care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Home visit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-อัตราการเยี่ยมบ้านผ่าน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Line application</a:t>
                      </a: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≥ 50</a:t>
                      </a:r>
                      <a:r>
                        <a:rPr lang="en-US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r>
                        <a:rPr lang="th-TH" sz="1300" b="1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-อัตราการตอบกลับข้อมูลการเยี่ยมบ้าน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&gt;</a:t>
                      </a: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80 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-อัตราการเกิดข้อสะโพกหลุดหรือหักซ้ำ 0 </a:t>
                      </a:r>
                      <a:r>
                        <a:rPr kumimoji="0" lang="en-US" sz="13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kumimoji="0" lang="th-TH" sz="13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-แผลผ่าตัดติดเชื้อ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0%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1300" b="1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r>
                        <a:rPr lang="en-US" sz="13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, Line application</a:t>
                      </a:r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3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4FF7C34C-D399-430E-89FD-EA7B257B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9408" y="6343180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E18B15-E737-3DD1-F471-86D864DC8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F12DB3D0-94DF-C2C1-7F86-E421F173D6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F93E3F1-30A1-AC28-AFA8-54E9438C9438}"/>
              </a:ext>
            </a:extLst>
          </p:cNvPr>
          <p:cNvSpPr/>
          <p:nvPr/>
        </p:nvSpPr>
        <p:spPr>
          <a:xfrm>
            <a:off x="2169132" y="156304"/>
            <a:ext cx="8706066" cy="58353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22B4A75E-F8D8-B508-B674-381CDFCAD5A2}"/>
              </a:ext>
            </a:extLst>
          </p:cNvPr>
          <p:cNvSpPr/>
          <p:nvPr/>
        </p:nvSpPr>
        <p:spPr>
          <a:xfrm>
            <a:off x="2497692" y="134011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956AF151-300E-4B71-5A1E-77B0D10822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618521" y="156303"/>
            <a:ext cx="830501" cy="1013259"/>
          </a:xfrm>
          <a:prstGeom prst="rect">
            <a:avLst/>
          </a:prstGeom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3940485" y="79885"/>
            <a:ext cx="7002987" cy="769765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0" hangingPunct="0">
              <a:lnSpc>
                <a:spcPct val="100000"/>
              </a:lnSpc>
              <a:spcBef>
                <a:spcPts val="0"/>
              </a:spcBef>
            </a:pPr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การจัดการกระบวนการ (</a:t>
            </a: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Process Management</a:t>
            </a:r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th-TH" sz="3413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2800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เครื่องหมายบั้ง 2"/>
          <p:cNvSpPr/>
          <p:nvPr/>
        </p:nvSpPr>
        <p:spPr>
          <a:xfrm>
            <a:off x="2491215" y="2353096"/>
            <a:ext cx="1379974" cy="79377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707">
              <a:solidFill>
                <a:prstClr val="black"/>
              </a:solidFill>
            </a:endParaRPr>
          </a:p>
        </p:txBody>
      </p:sp>
      <p:sp>
        <p:nvSpPr>
          <p:cNvPr id="4" name="เครื่องหมายบั้ง 3"/>
          <p:cNvSpPr/>
          <p:nvPr/>
        </p:nvSpPr>
        <p:spPr>
          <a:xfrm>
            <a:off x="4634863" y="2378215"/>
            <a:ext cx="1527349" cy="79377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707">
              <a:solidFill>
                <a:prstClr val="black"/>
              </a:solidFill>
            </a:endParaRPr>
          </a:p>
        </p:txBody>
      </p:sp>
      <p:sp>
        <p:nvSpPr>
          <p:cNvPr id="5" name="เครื่องหมายบั้ง 4"/>
          <p:cNvSpPr/>
          <p:nvPr/>
        </p:nvSpPr>
        <p:spPr>
          <a:xfrm>
            <a:off x="6751738" y="2363143"/>
            <a:ext cx="1460361" cy="79377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707">
              <a:solidFill>
                <a:prstClr val="black"/>
              </a:solidFill>
            </a:endParaRPr>
          </a:p>
        </p:txBody>
      </p:sp>
      <p:sp>
        <p:nvSpPr>
          <p:cNvPr id="6" name="เครื่องหมายบั้ง 5"/>
          <p:cNvSpPr/>
          <p:nvPr/>
        </p:nvSpPr>
        <p:spPr>
          <a:xfrm>
            <a:off x="605438" y="2363143"/>
            <a:ext cx="1363260" cy="79377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707">
              <a:solidFill>
                <a:prstClr val="black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5436" y="1790418"/>
            <a:ext cx="1055112" cy="341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655" b="1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2562</a:t>
            </a:r>
            <a:endParaRPr lang="th-TH" sz="2655" b="1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491215" y="1790418"/>
            <a:ext cx="1192405" cy="341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655" b="1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2563</a:t>
            </a:r>
            <a:endParaRPr lang="th-TH" sz="2655" b="1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634893" y="1790418"/>
            <a:ext cx="1085223" cy="341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655" b="1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2564</a:t>
            </a:r>
            <a:endParaRPr lang="th-TH" sz="2655" b="1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751712" y="1790418"/>
            <a:ext cx="1112018" cy="341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655" b="1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2565</a:t>
            </a:r>
            <a:endParaRPr lang="th-TH" sz="2655" b="1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60963" y="3418163"/>
            <a:ext cx="1755112" cy="27229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</a:t>
            </a:r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1.CPG</a:t>
            </a:r>
          </a:p>
          <a:p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2.HRD</a:t>
            </a:r>
          </a:p>
          <a:p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3.D/C plan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4.ประชุม อบรม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5.กำหนดตัวชี้วัด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400363" y="3418163"/>
            <a:ext cx="1886158" cy="27229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1.ทบทวนแนวทาง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2.กำหนดโครงสร้าง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3.คำสั่งแต่งตั้ง</a:t>
            </a:r>
          </a:p>
          <a:p>
            <a:r>
              <a:rPr lang="th-TH" sz="1707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คกก</a:t>
            </a:r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Hip </a:t>
            </a:r>
            <a:r>
              <a:rPr lang="en-US" sz="1707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fx</a:t>
            </a:r>
            <a:endParaRPr lang="en-US" sz="1707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พัฒนาการเข้าถึงบริการ</a:t>
            </a:r>
            <a:endParaRPr lang="en-US" sz="1707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1707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th-TH" sz="1707" dirty="0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527711" y="3418163"/>
            <a:ext cx="1755110" cy="27229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1.การประเมินความเสี่ยงต่อการหกล้ม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2.การป้องกันการหักซ้ำ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3.การคัดกรอง โรคกระดูกพรุนและรักษา</a:t>
            </a:r>
          </a:p>
        </p:txBody>
      </p:sp>
      <p:sp>
        <p:nvSpPr>
          <p:cNvPr id="14" name="เครื่องหมายบั้ง 13"/>
          <p:cNvSpPr/>
          <p:nvPr/>
        </p:nvSpPr>
        <p:spPr>
          <a:xfrm>
            <a:off x="8547020" y="2378215"/>
            <a:ext cx="1393371" cy="79377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707">
              <a:solidFill>
                <a:prstClr val="black"/>
              </a:solidFill>
            </a:endParaRPr>
          </a:p>
        </p:txBody>
      </p:sp>
      <p:sp>
        <p:nvSpPr>
          <p:cNvPr id="15" name="เครื่องหมายบั้ง 14"/>
          <p:cNvSpPr/>
          <p:nvPr/>
        </p:nvSpPr>
        <p:spPr>
          <a:xfrm>
            <a:off x="10462907" y="2378215"/>
            <a:ext cx="1433565" cy="793776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707">
              <a:solidFill>
                <a:prstClr val="black"/>
              </a:solidFill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547020" y="1790418"/>
            <a:ext cx="1205803" cy="341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655" b="1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2566</a:t>
            </a:r>
            <a:endParaRPr lang="th-TH" sz="2655" b="1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0462936" y="1790418"/>
            <a:ext cx="1112018" cy="341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655" b="1" dirty="0">
                <a:solidFill>
                  <a:prstClr val="white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2567</a:t>
            </a:r>
            <a:endParaRPr lang="th-TH" sz="2655" b="1" dirty="0">
              <a:solidFill>
                <a:prstClr val="white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6553316" y="3418163"/>
            <a:ext cx="1658775" cy="27229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Patient safety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Safe surgery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</a:t>
            </a:r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Complication prevention</a:t>
            </a:r>
          </a:p>
          <a:p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4.Focus group/Grand round</a:t>
            </a:r>
            <a:endParaRPr lang="th-TH" sz="1707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8453266" y="3418163"/>
            <a:ext cx="1607737" cy="28638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1.ระบบการดูแลต่อเนื่อง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2.การพัฒนาเครือข่าย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3.การสร้างเสริมสุขภาพ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</a:t>
            </a:r>
            <a:r>
              <a:rPr lang="en-US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Focus group/Grand round/</a:t>
            </a:r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ชุมชนช่วยเหลือกัน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329570" y="3429000"/>
            <a:ext cx="1540748" cy="27229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1.นโยบายเสริมแคลเซียม วิตามินดี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3.การป้องกันการหกล้มในผู้สูงอายุ</a:t>
            </a:r>
          </a:p>
          <a:p>
            <a:r>
              <a:rPr lang="th-TH" sz="1707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4.คัดกรองโรคกระดูกพรุน/การป้องกัน</a:t>
            </a:r>
          </a:p>
        </p:txBody>
      </p:sp>
      <p:sp>
        <p:nvSpPr>
          <p:cNvPr id="21" name="ตัวแทนหมายเลขสไลด์ 20">
            <a:extLst>
              <a:ext uri="{FF2B5EF4-FFF2-40B4-BE49-F238E27FC236}">
                <a16:creationId xmlns:a16="http://schemas.microsoft.com/office/drawing/2014/main" id="{E9561735-9668-3482-07E5-1CDB0E4CC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35</a:t>
            </a:fld>
            <a:endParaRPr lang="en-US"/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673F522-5034-E73B-1657-E590FF8BC001}"/>
              </a:ext>
            </a:extLst>
          </p:cNvPr>
          <p:cNvSpPr/>
          <p:nvPr/>
        </p:nvSpPr>
        <p:spPr>
          <a:xfrm>
            <a:off x="1916353" y="307866"/>
            <a:ext cx="9002450" cy="793776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A2E36284-04E6-C500-C203-AFCD5CFF4919}"/>
              </a:ext>
            </a:extLst>
          </p:cNvPr>
          <p:cNvSpPr/>
          <p:nvPr/>
        </p:nvSpPr>
        <p:spPr>
          <a:xfrm>
            <a:off x="2274868" y="285573"/>
            <a:ext cx="1363260" cy="8160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4" name="รูปภาพ 27">
            <a:extLst>
              <a:ext uri="{FF2B5EF4-FFF2-40B4-BE49-F238E27FC236}">
                <a16:creationId xmlns:a16="http://schemas.microsoft.com/office/drawing/2014/main" id="{A794C3C7-8C97-385E-07C4-7D60B503E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409191" y="307867"/>
            <a:ext cx="1047269" cy="1277729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46261" y="454304"/>
            <a:ext cx="8882741" cy="5201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แผนการพัฒนาคุณภาพ การดูแลผู้สูงอายุที่มีกระดูกสะโพกหัก</a:t>
            </a:r>
            <a:endParaRPr lang="en-US" altLang="en-US" sz="2844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FEFBBA5-3930-192B-4465-8032D3B8A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26" name="รูปภาพ 7">
            <a:extLst>
              <a:ext uri="{FF2B5EF4-FFF2-40B4-BE49-F238E27FC236}">
                <a16:creationId xmlns:a16="http://schemas.microsoft.com/office/drawing/2014/main" id="{26716637-931F-5E10-478C-9E91F3AB77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37890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19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5228" y="6426463"/>
            <a:ext cx="8355066" cy="299645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ใช้</a:t>
            </a:r>
            <a:r>
              <a:rPr lang="en-US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run chart </a:t>
            </a:r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control chart </a:t>
            </a:r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เพื่อแสดงผลลัพธ์ตามตัวชี้วัดที่ระบุไว้ใน </a:t>
            </a:r>
            <a:r>
              <a:rPr lang="en-US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driver diagram </a:t>
            </a:r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และตาราง </a:t>
            </a:r>
            <a:r>
              <a:rPr lang="en-US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process management</a:t>
            </a:r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ระบุการปรับปรุงที่เกิดขึ้นในช่วงเวลาต่างๆ ที่สัมพันธ์กับผลลัพธ์</a:t>
            </a:r>
            <a:endParaRPr lang="en-US" sz="1233" dirty="0">
              <a:solidFill>
                <a:prstClr val="black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227716" y="923225"/>
          <a:ext cx="9736568" cy="5478506"/>
        </p:xfrm>
        <a:graphic>
          <a:graphicData uri="http://schemas.openxmlformats.org/drawingml/2006/table">
            <a:tbl>
              <a:tblPr firstRow="1" firstCol="1" bandRow="1"/>
              <a:tblGrid>
                <a:gridCol w="3182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8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4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4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587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vi. </a:t>
                      </a:r>
                      <a:r>
                        <a:rPr lang="th-TH" sz="1500" b="0" u="sng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ผลลัพธ์</a:t>
                      </a:r>
                      <a:r>
                        <a:rPr lang="th-TH" sz="15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ประเด็นสำคัญที่ควรรายงาน</a:t>
                      </a:r>
                      <a:r>
                        <a:rPr lang="en-US" sz="15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:</a:t>
                      </a:r>
                      <a:r>
                        <a:rPr lang="th-TH" sz="15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การเข้าถึง ความครอบคลุม ประสิทธิผล ประสิทธิภาพ</a:t>
                      </a:r>
                      <a:endParaRPr lang="en-US" sz="1500" b="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4570" algn="l"/>
                          <a:tab pos="1211580" algn="ctr"/>
                        </a:tabLst>
                      </a:pPr>
                      <a:r>
                        <a:rPr lang="th-TH" sz="15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		ตัวชี้วัด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15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2562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2563</a:t>
                      </a:r>
                      <a:endParaRPr lang="en-US" sz="15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2564</a:t>
                      </a:r>
                      <a:endParaRPr lang="en-US" sz="15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2565</a:t>
                      </a:r>
                      <a:endParaRPr lang="en-US" sz="15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2566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(1ต.ค.-30ก.ย.66)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4570" algn="l"/>
                          <a:tab pos="1211580" algn="ctr"/>
                        </a:tabLs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จำนวนผู้ป่วยกระดูกสะโพกหัก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4570" algn="l"/>
                          <a:tab pos="1211580" algn="ctr"/>
                        </a:tabLst>
                      </a:pP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139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121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168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153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217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2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อัตราการทำผ่าตัดของผู้ป่วยกระดูกข้อสะโพกหัก ที่สามารถผ่าตัดได้ใน48ชม.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&gt;30%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25.13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30.95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(52/168)</a:t>
                      </a:r>
                      <a:endParaRPr lang="en-US" sz="15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30.71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(74/153)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34.11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(74/217)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อัตราการทำผ่าตัดของผู้ป่วยกระดูกข้อสะโพกหัก ที่สามารถผ่าตัดได้ ใน72ชม.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&gt;60%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49.16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51.54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52.97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(89/168)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58.82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(90/153)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70.05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(152/217)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7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อัตราการทำผ่าตัดของผู้ป่วยกระดูกข้อสะโพกหัก หลัง ใน72ชม.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</a:t>
                      </a:r>
                      <a:endParaRPr lang="en-US" sz="15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22.68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34.19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35.71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(60/168)</a:t>
                      </a:r>
                      <a:endParaRPr lang="th-TH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28.75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(44/153)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15.67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(34/217)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7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ผู้ป่วย </a:t>
                      </a: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Hip fracture in elderly </a:t>
                      </a:r>
                      <a:r>
                        <a:rPr lang="th-TH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ได้รับการทำผ่าตัด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 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71.23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(99/139)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85.13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(103/121)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88.69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(149/168)</a:t>
                      </a:r>
                      <a:endParaRPr lang="th-TH" sz="1500" b="0" dirty="0">
                        <a:solidFill>
                          <a:srgbClr val="FF0000"/>
                        </a:solidFill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87.59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(134/153)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85.73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(186/217)</a:t>
                      </a:r>
                      <a:endParaRPr lang="en-US" sz="1500" b="0" dirty="0">
                        <a:solidFill>
                          <a:srgbClr val="FF0000"/>
                        </a:solidFill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7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อัตราผู้ป่วยข้อสะโพกหักไม่ได้ทำผ่าตัด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r>
                        <a:rPr lang="en-US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%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28.16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(40/139)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14.28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(18/121)</a:t>
                      </a:r>
                      <a:endParaRPr lang="th-TH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11.30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(19/168)</a:t>
                      </a:r>
                      <a:endParaRPr lang="th-TH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12.41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(19/153)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14.69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(31/217)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อัตราการเสียชีวิตในโรงพยาบาล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(2/139)</a:t>
                      </a: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(1/121)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(2/168)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1.31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(2/153)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5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(2/217)</a:t>
                      </a:r>
                      <a:endParaRPr lang="en-US" sz="15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DE6BE49-EDE5-AF11-E281-33B85528E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336DA-BD7A-D828-668C-0897794FEC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DDFE3A94-47BF-80DB-73E0-F205551DB2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E5BACD37-F15C-2EE2-3A39-52FFC14B9C27}"/>
              </a:ext>
            </a:extLst>
          </p:cNvPr>
          <p:cNvSpPr/>
          <p:nvPr/>
        </p:nvSpPr>
        <p:spPr>
          <a:xfrm>
            <a:off x="1961078" y="179311"/>
            <a:ext cx="8706066" cy="58353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8A468C5C-F8AF-3EF5-E7D1-D3471F3A8984}"/>
              </a:ext>
            </a:extLst>
          </p:cNvPr>
          <p:cNvSpPr/>
          <p:nvPr/>
        </p:nvSpPr>
        <p:spPr>
          <a:xfrm>
            <a:off x="2289638" y="157018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5C0948CB-4B54-50FE-BF9A-D2313ED225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410467" y="179310"/>
            <a:ext cx="830501" cy="101325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81581" y="228116"/>
            <a:ext cx="7054576" cy="5201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en-US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</a:t>
            </a:r>
            <a:r>
              <a:rPr lang="th-TH" altLang="en-US" sz="284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altLang="en-US" sz="2844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23228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512" y="5996001"/>
            <a:ext cx="7662569" cy="635313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ใช้</a:t>
            </a:r>
            <a:r>
              <a:rPr lang="en-US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run chart </a:t>
            </a:r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control chart </a:t>
            </a:r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เพื่อแสดงผลลัพธ์ตามตัวชี้วัดที่ระบุไว้ใน </a:t>
            </a:r>
            <a:r>
              <a:rPr lang="en-US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driver diagram </a:t>
            </a:r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และตาราง </a:t>
            </a:r>
            <a:r>
              <a:rPr lang="en-US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process management</a:t>
            </a:r>
          </a:p>
          <a:p>
            <a:pPr algn="ctr"/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ระบุการปรับปรุงที่เกิดขึ้นในช่วงเวลาต่างๆ ที่สัมพันธ์กับผลลัพธ์</a:t>
            </a:r>
            <a:endParaRPr lang="en-US" sz="1707" dirty="0">
              <a:solidFill>
                <a:prstClr val="black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674472" y="1069402"/>
          <a:ext cx="10992650" cy="4879936"/>
        </p:xfrm>
        <a:graphic>
          <a:graphicData uri="http://schemas.openxmlformats.org/drawingml/2006/table">
            <a:tbl>
              <a:tblPr firstRow="1" firstCol="1" bandRow="1"/>
              <a:tblGrid>
                <a:gridCol w="371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82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697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vi. </a:t>
                      </a:r>
                      <a:r>
                        <a:rPr lang="th-TH" sz="1700" b="0" u="sng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ผลลัพธ์</a:t>
                      </a:r>
                      <a:r>
                        <a:rPr lang="th-TH" sz="17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ประเด็นสำคัญที่ควรรายงาน</a:t>
                      </a:r>
                      <a:r>
                        <a:rPr lang="en-US" sz="17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:</a:t>
                      </a:r>
                      <a:r>
                        <a:rPr lang="th-TH" sz="17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การเข้าถึง ความครอบคลุม ประสิทธิผล ประสิทธิภาพ</a:t>
                      </a:r>
                      <a:endParaRPr lang="en-US" sz="1700" b="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7867" marR="87867" marT="43933" marB="439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87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4570" algn="l"/>
                          <a:tab pos="1211580" algn="ctr"/>
                        </a:tabLst>
                      </a:pPr>
                      <a:r>
                        <a:rPr lang="th-TH" sz="17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		ตัวชี้วัด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2562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2563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2564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2565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2566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(1ต.ค.-30ก.ย.66)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ร้อยละของการได้เข้า </a:t>
                      </a: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ICU </a:t>
                      </a:r>
                      <a:r>
                        <a:rPr lang="th-TH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ตามเกณฑ์</a:t>
                      </a:r>
                      <a:endParaRPr lang="en-US" sz="17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&gt;50%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52.24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68.67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93.65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อัตราการเสียชีวิตผู้ป่วย </a:t>
                      </a:r>
                      <a:r>
                        <a:rPr lang="en-US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Hip fracture</a:t>
                      </a:r>
                      <a:r>
                        <a:rPr lang="th-TH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ที่ทำผ่าตัดใน 1 ปี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&lt;20%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4.16</a:t>
                      </a:r>
                      <a:endParaRPr lang="en-US" sz="17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4.57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8.41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3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อัตราการเสียชีวิตผู้ป่วย </a:t>
                      </a:r>
                      <a:r>
                        <a:rPr lang="en-US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Hip fracture</a:t>
                      </a:r>
                      <a:r>
                        <a:rPr lang="th-TH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ที่ไม่ได้ทำผ่าตัดใน 1 ปี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&lt;30%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12.5</a:t>
                      </a:r>
                      <a:endParaRPr lang="en-US" sz="17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8.49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14.01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อัตราตายของผู้ป่วย </a:t>
                      </a:r>
                      <a:r>
                        <a:rPr lang="en-US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Hip fracture 1 </a:t>
                      </a:r>
                      <a:r>
                        <a:rPr lang="th-TH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ปีหลังมีกระดูกหัก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&lt;10%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NA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7.85 </a:t>
                      </a: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</a:t>
                      </a:r>
                      <a:r>
                        <a:rPr lang="th-TH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12 ราย</a:t>
                      </a: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)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5.89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solidFill>
                            <a:srgbClr val="FF0000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(9ราย)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ความพึงพอใจต่อบริการของผู้ป่วยใน 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&gt;85%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85.38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87.65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88.92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88.79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89.13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56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ความพึงพอใจต่อการจัดการความปวด</a:t>
                      </a:r>
                      <a:endParaRPr lang="en-US" sz="17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&gt;85%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81.06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81.23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84.33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86.76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86.42</a:t>
                      </a:r>
                    </a:p>
                  </a:txBody>
                  <a:tcPr marL="103391" marR="1033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9A96FB6-EAA3-289D-C1E6-E3C26F0D7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37</a:t>
            </a:fld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1DCB2E2-D36E-F8EE-CA8C-FEB0F3724DBE}"/>
              </a:ext>
            </a:extLst>
          </p:cNvPr>
          <p:cNvSpPr/>
          <p:nvPr/>
        </p:nvSpPr>
        <p:spPr>
          <a:xfrm>
            <a:off x="2136093" y="297268"/>
            <a:ext cx="9217519" cy="58353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CB70906C-FE33-31B4-F1D0-36CC0EE90387}"/>
              </a:ext>
            </a:extLst>
          </p:cNvPr>
          <p:cNvSpPr/>
          <p:nvPr/>
        </p:nvSpPr>
        <p:spPr>
          <a:xfrm>
            <a:off x="2464654" y="274975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27">
            <a:extLst>
              <a:ext uri="{FF2B5EF4-FFF2-40B4-BE49-F238E27FC236}">
                <a16:creationId xmlns:a16="http://schemas.microsoft.com/office/drawing/2014/main" id="{201D66E5-892B-E084-A95C-54AE916EC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585483" y="297267"/>
            <a:ext cx="830501" cy="101325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51295" y="353747"/>
            <a:ext cx="7514637" cy="5493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en-US" alt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</a:t>
            </a:r>
            <a:r>
              <a:rPr lang="th-TH" alt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altLang="en-US" sz="3034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CAE90-B37E-2B05-F8E2-EC791EA14C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FB4DA110-C6BD-3460-F4C8-4E00185098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9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5042" y="6112083"/>
            <a:ext cx="7662569" cy="635313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run chart </a:t>
            </a:r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control chart </a:t>
            </a:r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เพื่อแสดงผลลัพธ์ตามตัวชี้วัดที่ระบุไว้ใน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driver diagram </a:t>
            </a:r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และตาราง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process management</a:t>
            </a:r>
          </a:p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ระบุการปรับปรุงที่เกิดขึ้นในช่วงเวลาต่างๆ ที่สัมพันธ์กับผลลัพธ์</a:t>
            </a:r>
            <a:endParaRPr lang="en-US" sz="1707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1251651" y="923052"/>
          <a:ext cx="9688699" cy="5074589"/>
        </p:xfrm>
        <a:graphic>
          <a:graphicData uri="http://schemas.openxmlformats.org/drawingml/2006/table">
            <a:tbl>
              <a:tblPr firstRow="1" firstCol="1" bandRow="1"/>
              <a:tblGrid>
                <a:gridCol w="2849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4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1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7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90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vi. </a:t>
                      </a:r>
                      <a:r>
                        <a:rPr lang="th-TH" sz="1600" b="0" u="sng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ผลลัพธ์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ประเด็นสำคัญที่ควรรายงาน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:</a:t>
                      </a:r>
                      <a:r>
                        <a:rPr lang="th-TH" sz="1600" b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การเข้าถึง ความครอบคลุม ประสิทธิผล ประสิทธิภาพ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0413" marR="80413" marT="40207" marB="4020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4570" algn="l"/>
                          <a:tab pos="1211580" algn="ctr"/>
                        </a:tabLst>
                      </a:pPr>
                      <a:r>
                        <a:rPr lang="th-TH" sz="16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		ตัวชี้วัด</a:t>
                      </a:r>
                      <a:endParaRPr lang="en-US" sz="16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เป้าหมาย</a:t>
                      </a:r>
                      <a:endParaRPr lang="en-US" sz="16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2562</a:t>
                      </a:r>
                      <a:endParaRPr lang="en-US" sz="16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2563</a:t>
                      </a:r>
                      <a:endParaRPr lang="en-US" sz="16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2564</a:t>
                      </a:r>
                      <a:endParaRPr lang="en-US" sz="16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2565</a:t>
                      </a:r>
                      <a:endParaRPr lang="en-US" sz="1600" b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2566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3333CC"/>
                          </a:solidFill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(1ต.ค.-30ก.ย.66)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อัตราการเกิดแผลกดทับ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0.5:1000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วันนอน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0.36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0.48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0.43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0.28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0.21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8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อัตราการเกิดปอดอักเสบ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0.5:1000</a:t>
                      </a: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วันนอน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0.21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0.24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0.21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0.26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0.46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7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อัตราการเกิด </a:t>
                      </a: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UTI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0.5:1000</a:t>
                      </a: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วันใส่สายสวน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0.78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0.56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0.61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0.32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0.24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74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อัตราการเกิด</a:t>
                      </a:r>
                      <a:r>
                        <a:rPr lang="th-TH" sz="1600" b="0" baseline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600" b="0" baseline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DVT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&lt;1%</a:t>
                      </a:r>
                      <a:endParaRPr lang="th-TH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0.72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(1ราย)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0.56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(1ราย)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0.66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(1ราย)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(1ราย)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อัตราการหักซ้ำ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&lt;20%</a:t>
                      </a:r>
                      <a:endParaRPr lang="th-TH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1.43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(2ราย)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1.65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(2ราย)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0.59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(1ราย)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2.61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(4ราย)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3.22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(7ราย)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วันนอนเฉลี่ย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&lt;5</a:t>
                      </a: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วัน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4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อัตราการติดเชื้อของแผลผ่าตัด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r>
                        <a:rPr lang="en-US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%</a:t>
                      </a: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(1ราย)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effectLst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en-US" sz="1600" b="0" dirty="0">
                        <a:effectLst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84812" marR="84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CD0ED69-4D31-AEBA-BE4D-BB41FF40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27BA78-B22C-22AB-A75A-E895C2B9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C1B90FC8-FD37-9121-270A-6D11C16060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A8DD5F40-476A-D6F6-B24A-F13439884F72}"/>
              </a:ext>
            </a:extLst>
          </p:cNvPr>
          <p:cNvSpPr/>
          <p:nvPr/>
        </p:nvSpPr>
        <p:spPr>
          <a:xfrm>
            <a:off x="2136094" y="177262"/>
            <a:ext cx="8917268" cy="58353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B1D5A333-304D-BCCA-4200-8BC9E0345A96}"/>
              </a:ext>
            </a:extLst>
          </p:cNvPr>
          <p:cNvSpPr/>
          <p:nvPr/>
        </p:nvSpPr>
        <p:spPr>
          <a:xfrm>
            <a:off x="2464654" y="154969"/>
            <a:ext cx="1072161" cy="68401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733300B7-8A1C-167E-0878-0C3A39BA8F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585483" y="177261"/>
            <a:ext cx="830501" cy="1013259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37769" y="222295"/>
            <a:ext cx="7514637" cy="5493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en-US" alt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</a:t>
            </a:r>
            <a:r>
              <a:rPr lang="th-TH" alt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altLang="en-US" sz="3034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2119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แผนภูมิ 6"/>
          <p:cNvGraphicFramePr>
            <a:graphicFrameLocks/>
          </p:cNvGraphicFramePr>
          <p:nvPr/>
        </p:nvGraphicFramePr>
        <p:xfrm>
          <a:off x="472717" y="1753135"/>
          <a:ext cx="6895699" cy="458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AC111613-45B3-10DD-5716-D19D1F7B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39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427AA29-26D9-9351-0CB0-248EAADD896B}"/>
              </a:ext>
            </a:extLst>
          </p:cNvPr>
          <p:cNvSpPr/>
          <p:nvPr/>
        </p:nvSpPr>
        <p:spPr>
          <a:xfrm>
            <a:off x="2136093" y="297268"/>
            <a:ext cx="7783265" cy="1014829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98499CE4-DB2D-08CA-175B-009D8644A04F}"/>
              </a:ext>
            </a:extLst>
          </p:cNvPr>
          <p:cNvSpPr/>
          <p:nvPr/>
        </p:nvSpPr>
        <p:spPr>
          <a:xfrm>
            <a:off x="2478060" y="274974"/>
            <a:ext cx="1706262" cy="1088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82524CE5-91AC-8811-9799-B825CAFBC7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598889" y="297266"/>
            <a:ext cx="1321678" cy="1612524"/>
          </a:xfrm>
          <a:prstGeom prst="rect">
            <a:avLst/>
          </a:prstGeom>
        </p:spPr>
      </p:pic>
      <p:sp>
        <p:nvSpPr>
          <p:cNvPr id="8" name="สี่เหลี่ยมผืนผ้ามุมมน 7"/>
          <p:cNvSpPr/>
          <p:nvPr/>
        </p:nvSpPr>
        <p:spPr>
          <a:xfrm>
            <a:off x="2204368" y="412148"/>
            <a:ext cx="9458849" cy="8741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ผลการดำเนินงานการดูแลผู้ป่วย </a:t>
            </a:r>
            <a:endParaRPr lang="en-US" sz="3413" b="1" dirty="0">
              <a:solidFill>
                <a:schemeClr val="bg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pPr algn="ctr"/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Fracture around the Hip in elderly</a:t>
            </a:r>
            <a:endParaRPr lang="th-TH" sz="3413" b="1" dirty="0">
              <a:solidFill>
                <a:schemeClr val="bg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CF0370-407B-8C75-60D5-CF6BB49FF7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12" name="รูปภาพ 7">
            <a:extLst>
              <a:ext uri="{FF2B5EF4-FFF2-40B4-BE49-F238E27FC236}">
                <a16:creationId xmlns:a16="http://schemas.microsoft.com/office/drawing/2014/main" id="{67E1BF38-3117-6CBA-BBE5-9B9D200C95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8413820-EB0D-8EAE-D6A2-5A862C5653C0}"/>
              </a:ext>
            </a:extLst>
          </p:cNvPr>
          <p:cNvGraphicFramePr/>
          <p:nvPr/>
        </p:nvGraphicFramePr>
        <p:xfrm>
          <a:off x="7669022" y="2578144"/>
          <a:ext cx="4338440" cy="371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5E7AB29-2C11-4385-4504-BAC1CAE3C807}"/>
              </a:ext>
            </a:extLst>
          </p:cNvPr>
          <p:cNvSpPr txBox="1"/>
          <p:nvPr/>
        </p:nvSpPr>
        <p:spPr>
          <a:xfrm>
            <a:off x="8611165" y="1753134"/>
            <a:ext cx="2438972" cy="559256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โอกาสพัฒนา</a:t>
            </a:r>
          </a:p>
        </p:txBody>
      </p:sp>
    </p:spTree>
    <p:extLst>
      <p:ext uri="{BB962C8B-B14F-4D97-AF65-F5344CB8AC3E}">
        <p14:creationId xmlns:p14="http://schemas.microsoft.com/office/powerpoint/2010/main" val="100839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55784" y="1174041"/>
          <a:ext cx="11080432" cy="4424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4009">
                  <a:extLst>
                    <a:ext uri="{9D8B030D-6E8A-4147-A177-3AD203B41FA5}">
                      <a16:colId xmlns:a16="http://schemas.microsoft.com/office/drawing/2014/main" val="143461931"/>
                    </a:ext>
                  </a:extLst>
                </a:gridCol>
                <a:gridCol w="1528816">
                  <a:extLst>
                    <a:ext uri="{9D8B030D-6E8A-4147-A177-3AD203B41FA5}">
                      <a16:colId xmlns:a16="http://schemas.microsoft.com/office/drawing/2014/main" val="902711006"/>
                    </a:ext>
                  </a:extLst>
                </a:gridCol>
                <a:gridCol w="1669396">
                  <a:extLst>
                    <a:ext uri="{9D8B030D-6E8A-4147-A177-3AD203B41FA5}">
                      <a16:colId xmlns:a16="http://schemas.microsoft.com/office/drawing/2014/main" val="307701924"/>
                    </a:ext>
                  </a:extLst>
                </a:gridCol>
                <a:gridCol w="1581532">
                  <a:extLst>
                    <a:ext uri="{9D8B030D-6E8A-4147-A177-3AD203B41FA5}">
                      <a16:colId xmlns:a16="http://schemas.microsoft.com/office/drawing/2014/main" val="2857922286"/>
                    </a:ext>
                  </a:extLst>
                </a:gridCol>
                <a:gridCol w="1770201">
                  <a:extLst>
                    <a:ext uri="{9D8B030D-6E8A-4147-A177-3AD203B41FA5}">
                      <a16:colId xmlns:a16="http://schemas.microsoft.com/office/drawing/2014/main" val="3280774231"/>
                    </a:ext>
                  </a:extLst>
                </a:gridCol>
                <a:gridCol w="1666478">
                  <a:extLst>
                    <a:ext uri="{9D8B030D-6E8A-4147-A177-3AD203B41FA5}">
                      <a16:colId xmlns:a16="http://schemas.microsoft.com/office/drawing/2014/main" val="1846646778"/>
                    </a:ext>
                  </a:extLst>
                </a:gridCol>
              </a:tblGrid>
              <a:tr h="14085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กลุ่มผู้ป่วย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High risk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High cost/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Long LOS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High volume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New evidence/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technology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Complex care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649174"/>
                  </a:ext>
                </a:extLst>
              </a:tr>
              <a:tr h="45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en-US" sz="23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Fracture around Hip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697964"/>
                  </a:ext>
                </a:extLst>
              </a:tr>
              <a:tr h="4565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 Spinal</a:t>
                      </a:r>
                      <a:r>
                        <a:rPr lang="en-US" sz="23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cord injury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</a:t>
                      </a:r>
                      <a:endParaRPr kumimoji="0" lang="th-TH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 Fracture</a:t>
                      </a:r>
                      <a:r>
                        <a:rPr lang="en-US" sz="23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with Alcohol withdrawal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</a:t>
                      </a:r>
                      <a:endParaRPr kumimoji="0" lang="th-TH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</a:t>
                      </a:r>
                      <a:r>
                        <a:rPr lang="en-US" sz="23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Septic arthritis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 </a:t>
                      </a:r>
                      <a:r>
                        <a:rPr kumimoji="0" lang="th-TH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 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 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 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406604"/>
                  </a:ext>
                </a:extLst>
              </a:tr>
              <a:tr h="6935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5.</a:t>
                      </a:r>
                      <a:r>
                        <a:rPr lang="en-US" sz="2300" b="1" baseline="0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Fracture around knee with vascular injury</a:t>
                      </a:r>
                      <a:endParaRPr lang="en-US" sz="2300" b="1" dirty="0">
                        <a:solidFill>
                          <a:schemeClr val="tx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dirty="0">
                          <a:solidFill>
                            <a:schemeClr val="tx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9278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62447" y="5674175"/>
            <a:ext cx="6667105" cy="1043758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วิเคราะห์กลุ่มผู้ป่วยตามอายุหรือปัจจัยอื่นๆ ให้คะแนนน้ำหนักความสำคัญของแต่ละกลุ่มผู้ป่วยตามเกณฑ์ต่างๆ ตั้งแต่ 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1-5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เป็นการบอกพิจารณาความสำคัญของผู้ป่วยกลุ่ม</a:t>
            </a:r>
            <a:r>
              <a:rPr lang="th-TH" sz="1517" dirty="0" err="1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ต่างๆ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ของโรค/ระบบดังกล่าว</a:t>
            </a:r>
          </a:p>
          <a:p>
            <a:pPr algn="ctr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ความสำคัญอาจจะมาจากเกณฑ์ข้อใดข้อหนึ่งหรือหลายข้อร่วมกันก็ได้</a:t>
            </a:r>
          </a:p>
          <a:p>
            <a:pPr algn="ctr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การสรุปภาพรวมเป็นฐานสำหรับพิจารณาต่อว่าจะทบทวน/สรุปผลคุณภาพการดูแลผู้ป่วยในกลุ่มใดบ้าง ในประเด็นใดบ้าง</a:t>
            </a:r>
            <a:endParaRPr lang="en-US" sz="1517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0BB13C3-F76D-81C1-7BAA-4E1A54FF2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9931A-D42A-DF72-E8BF-85C0D3484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7DC48F82-E9DF-0C31-3A0A-C858FDA019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F18B2FF5-AFED-6362-921F-8BE145B8DD28}"/>
              </a:ext>
            </a:extLst>
          </p:cNvPr>
          <p:cNvSpPr/>
          <p:nvPr/>
        </p:nvSpPr>
        <p:spPr>
          <a:xfrm>
            <a:off x="3774677" y="284071"/>
            <a:ext cx="5803310" cy="623785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F985E3E0-64EE-3537-A310-EF9A57924712}"/>
              </a:ext>
            </a:extLst>
          </p:cNvPr>
          <p:cNvSpPr/>
          <p:nvPr/>
        </p:nvSpPr>
        <p:spPr>
          <a:xfrm>
            <a:off x="4058188" y="284071"/>
            <a:ext cx="1092388" cy="6657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F2BADD5B-4C54-1305-4672-AE69F54D7D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4156300" y="280122"/>
            <a:ext cx="846169" cy="103237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4637" y="325531"/>
            <a:ext cx="11012164" cy="63688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en-US" sz="3603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กลุ่มผู้ป่วยสำคัญของโรค</a:t>
            </a:r>
            <a:endParaRPr lang="en-US" altLang="en-US" sz="3603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2106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/>
        </p:nvGraphicFramePr>
        <p:xfrm>
          <a:off x="907157" y="1820095"/>
          <a:ext cx="10377686" cy="430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สี่เหลี่ยมผืนผ้ามุมมน 5"/>
          <p:cNvSpPr/>
          <p:nvPr/>
        </p:nvSpPr>
        <p:spPr>
          <a:xfrm>
            <a:off x="9995842" y="5737828"/>
            <a:ext cx="1570308" cy="3642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</a:t>
            </a:r>
            <a:r>
              <a:rPr lang="en-US" sz="2655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&gt;60%</a:t>
            </a:r>
            <a:endParaRPr lang="th-TH" sz="2655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B9FB5B7-D531-F18F-F6BD-3D004A35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F71019-16BC-AC39-C4C6-3CAD31FB4F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C14DF74-6127-87E2-0CA0-EC53152B43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A8AF4B6-CFB2-BF87-8EEC-2BB0D7432410}"/>
              </a:ext>
            </a:extLst>
          </p:cNvPr>
          <p:cNvSpPr/>
          <p:nvPr/>
        </p:nvSpPr>
        <p:spPr>
          <a:xfrm>
            <a:off x="2136093" y="297268"/>
            <a:ext cx="7783265" cy="1014829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318F437D-BC3F-51A6-EE32-A9CA82A16A9D}"/>
              </a:ext>
            </a:extLst>
          </p:cNvPr>
          <p:cNvSpPr/>
          <p:nvPr/>
        </p:nvSpPr>
        <p:spPr>
          <a:xfrm>
            <a:off x="2478060" y="274974"/>
            <a:ext cx="1706262" cy="10885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27">
            <a:extLst>
              <a:ext uri="{FF2B5EF4-FFF2-40B4-BE49-F238E27FC236}">
                <a16:creationId xmlns:a16="http://schemas.microsoft.com/office/drawing/2014/main" id="{D777001C-0DAA-AADD-0881-46F98D31D0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2598889" y="297266"/>
            <a:ext cx="1321678" cy="1612524"/>
          </a:xfrm>
          <a:prstGeom prst="rect">
            <a:avLst/>
          </a:prstGeom>
        </p:spPr>
      </p:pic>
      <p:sp>
        <p:nvSpPr>
          <p:cNvPr id="2" name="สี่เหลี่ยมผืนผ้ามุมมน 1"/>
          <p:cNvSpPr/>
          <p:nvPr/>
        </p:nvSpPr>
        <p:spPr>
          <a:xfrm>
            <a:off x="3498011" y="472600"/>
            <a:ext cx="6926665" cy="6932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3792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อัตราการทำผ่าตัดและไม่ได้ทำผ่าตัด</a:t>
            </a:r>
          </a:p>
        </p:txBody>
      </p:sp>
    </p:spTree>
    <p:extLst>
      <p:ext uri="{BB962C8B-B14F-4D97-AF65-F5344CB8AC3E}">
        <p14:creationId xmlns:p14="http://schemas.microsoft.com/office/powerpoint/2010/main" val="14795958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838883" y="871836"/>
          <a:ext cx="5087234" cy="266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/>
        </p:nvGraphicFramePr>
        <p:xfrm>
          <a:off x="6844259" y="881884"/>
          <a:ext cx="4785033" cy="263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แผนภูมิ 5"/>
          <p:cNvGraphicFramePr>
            <a:graphicFrameLocks/>
          </p:cNvGraphicFramePr>
          <p:nvPr/>
        </p:nvGraphicFramePr>
        <p:xfrm>
          <a:off x="838883" y="3828399"/>
          <a:ext cx="5087234" cy="239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แผนภูมิ 7"/>
          <p:cNvGraphicFramePr>
            <a:graphicFrameLocks/>
          </p:cNvGraphicFramePr>
          <p:nvPr/>
        </p:nvGraphicFramePr>
        <p:xfrm>
          <a:off x="6879785" y="3828398"/>
          <a:ext cx="4749506" cy="239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4639929" y="3149916"/>
            <a:ext cx="1286188" cy="3717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en-US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&gt;30%</a:t>
            </a:r>
            <a:endParaRPr lang="th-TH" sz="123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0302909" y="3169564"/>
            <a:ext cx="1326382" cy="3717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en-US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&gt;60%</a:t>
            </a:r>
            <a:endParaRPr lang="th-TH" sz="123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3BBC666-4BA9-83BB-75B5-5AEAA155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FA1EF9-0512-9B11-569C-1BF025157B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3383DA67-1DCD-73AF-701E-75E7839792A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836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823966" y="674720"/>
          <a:ext cx="4883499" cy="248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/>
        </p:nvGraphicFramePr>
        <p:xfrm>
          <a:off x="6169701" y="674720"/>
          <a:ext cx="5456513" cy="248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แผนภูมิ 6"/>
          <p:cNvGraphicFramePr>
            <a:graphicFrameLocks/>
          </p:cNvGraphicFramePr>
          <p:nvPr/>
        </p:nvGraphicFramePr>
        <p:xfrm>
          <a:off x="6169701" y="3706501"/>
          <a:ext cx="5456513" cy="248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แผนภูมิ 7"/>
          <p:cNvGraphicFramePr>
            <a:graphicFrameLocks/>
          </p:cNvGraphicFramePr>
          <p:nvPr/>
        </p:nvGraphicFramePr>
        <p:xfrm>
          <a:off x="817939" y="3709267"/>
          <a:ext cx="4889525" cy="2489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10059052" y="2676610"/>
            <a:ext cx="1460361" cy="37176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en-US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&gt;80%</a:t>
            </a:r>
            <a:endParaRPr lang="th-TH" sz="123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233706" y="5747530"/>
            <a:ext cx="1406769" cy="3818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en-US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&gt;85%</a:t>
            </a:r>
            <a:endParaRPr lang="th-TH" sz="123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0206429" y="5670240"/>
            <a:ext cx="1312985" cy="3818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en-US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&gt;85%</a:t>
            </a:r>
            <a:endParaRPr lang="th-TH" sz="123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E7B98FF-BD73-2C48-B19C-CE7E7343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ADB903-418F-98DD-BCA8-07426C4B1B4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12" name="รูปภาพ 7">
            <a:extLst>
              <a:ext uri="{FF2B5EF4-FFF2-40B4-BE49-F238E27FC236}">
                <a16:creationId xmlns:a16="http://schemas.microsoft.com/office/drawing/2014/main" id="{A6E712DA-C812-CD56-5619-7F67E8775A3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904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971341" y="902853"/>
          <a:ext cx="5124659" cy="26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/>
        </p:nvGraphicFramePr>
        <p:xfrm>
          <a:off x="6678804" y="902852"/>
          <a:ext cx="5015684" cy="266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แผนภูมิ 5"/>
          <p:cNvGraphicFramePr>
            <a:graphicFrameLocks/>
          </p:cNvGraphicFramePr>
          <p:nvPr/>
        </p:nvGraphicFramePr>
        <p:xfrm>
          <a:off x="1018247" y="4099690"/>
          <a:ext cx="5093853" cy="210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แผนภูมิ 6"/>
          <p:cNvGraphicFramePr>
            <a:graphicFrameLocks/>
          </p:cNvGraphicFramePr>
          <p:nvPr/>
        </p:nvGraphicFramePr>
        <p:xfrm>
          <a:off x="6698902" y="4096580"/>
          <a:ext cx="4995586" cy="2110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4622242" y="2928203"/>
            <a:ext cx="1473759" cy="6129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</a:t>
            </a: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&lt;0.5:1000</a:t>
            </a:r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วันนอน</a:t>
            </a: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0140342" y="3010636"/>
            <a:ext cx="1554146" cy="54258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&lt;0.5:1000</a:t>
            </a:r>
          </a:p>
          <a:p>
            <a:pPr algn="ctr"/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วันนอน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10235935" y="5808491"/>
            <a:ext cx="1473759" cy="38181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&lt;1%</a:t>
            </a:r>
            <a:endParaRPr lang="th-TH" sz="1707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10" name="ตัวแทนหมายเลขสไลด์ 9">
            <a:extLst>
              <a:ext uri="{FF2B5EF4-FFF2-40B4-BE49-F238E27FC236}">
                <a16:creationId xmlns:a16="http://schemas.microsoft.com/office/drawing/2014/main" id="{ABBD2245-4CE9-A873-0657-F597C19B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7AEE7D-CE22-5326-8F13-2C41C02859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12" name="รูปภาพ 7">
            <a:extLst>
              <a:ext uri="{FF2B5EF4-FFF2-40B4-BE49-F238E27FC236}">
                <a16:creationId xmlns:a16="http://schemas.microsoft.com/office/drawing/2014/main" id="{17AEE785-07CF-A66F-B3B1-2A91C32092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14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87867" y="1039401"/>
          <a:ext cx="6090688" cy="304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/>
        </p:nvGraphicFramePr>
        <p:xfrm>
          <a:off x="6317064" y="1039402"/>
          <a:ext cx="5787071" cy="304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4661373" y="3493665"/>
            <a:ext cx="1448039" cy="5136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 </a:t>
            </a: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&lt;20%</a:t>
            </a:r>
            <a:endParaRPr lang="th-TH" sz="1896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0397278" y="3584069"/>
            <a:ext cx="1639534" cy="42323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 0</a:t>
            </a:r>
            <a:r>
              <a:rPr lang="en-US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  <a:endParaRPr lang="th-TH" sz="123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A783330-F4E7-829D-A65C-CA5CAFFEA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C5DBF9-0D0F-9687-9263-65ADEF177D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92642"/>
            <a:ext cx="2926537" cy="1744949"/>
          </a:xfrm>
          <a:prstGeom prst="rect">
            <a:avLst/>
          </a:prstGeom>
        </p:spPr>
      </p:pic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558478F6-1323-E1E8-F86F-97E9F7945FF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" t="1336" r="1204" b="37320"/>
          <a:stretch/>
        </p:blipFill>
        <p:spPr>
          <a:xfrm>
            <a:off x="0" y="6720841"/>
            <a:ext cx="12192000" cy="140868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32BD1F9-E55C-E76D-C8C1-AC9A959964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885" y="4381472"/>
            <a:ext cx="4512358" cy="23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623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663190" y="616993"/>
            <a:ext cx="9646418" cy="156903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/>
            <a:r>
              <a:rPr lang="th-TH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ข้อมูลคุณภาพของแต่ละโรค/หัตถการ</a:t>
            </a:r>
            <a:br>
              <a:rPr lang="th-TH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(Clinical Tracer, Clinical Quality Summary)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CCF2F7C4-2EE3-1DB0-E7A3-057D199E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D7766-DE8A-87BD-2C2E-533D4FDAA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272480" y="2870647"/>
            <a:ext cx="11061826" cy="2254396"/>
          </a:xfrm>
          <a:prstGeom prst="rect">
            <a:avLst/>
          </a:prstGeom>
        </p:spPr>
      </p:pic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892CB53D-7882-B306-E562-8328386462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-5628" y="6690207"/>
            <a:ext cx="12197628" cy="223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9F9EC-FA0B-C73C-DFCC-E00DC0D894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43711"/>
            <a:ext cx="2926537" cy="1744949"/>
          </a:xfrm>
          <a:prstGeom prst="rect">
            <a:avLst/>
          </a:prstGeom>
        </p:spPr>
      </p:pic>
      <p:pic>
        <p:nvPicPr>
          <p:cNvPr id="7" name="รูปภาพ 27">
            <a:extLst>
              <a:ext uri="{FF2B5EF4-FFF2-40B4-BE49-F238E27FC236}">
                <a16:creationId xmlns:a16="http://schemas.microsoft.com/office/drawing/2014/main" id="{170F9910-0E66-BC63-BF9D-11D3500A2B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2" y="325978"/>
            <a:ext cx="1177389" cy="16654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93B1E-3F65-0010-BC1F-45CE713E8EF6}"/>
              </a:ext>
            </a:extLst>
          </p:cNvPr>
          <p:cNvSpPr txBox="1"/>
          <p:nvPr/>
        </p:nvSpPr>
        <p:spPr>
          <a:xfrm>
            <a:off x="1663190" y="3837701"/>
            <a:ext cx="6643194" cy="105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25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Spinal Cord Injury</a:t>
            </a:r>
            <a:endParaRPr lang="en-US" altLang="zh-CN" sz="6257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56F75E1-FB72-03D9-5BD5-D904737A68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776" y="2077546"/>
            <a:ext cx="2401980" cy="137099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1C5F7A88-16E3-38CF-9C3D-CBB31B898AB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3117"/>
          <a:stretch/>
        </p:blipFill>
        <p:spPr>
          <a:xfrm>
            <a:off x="7290760" y="1828282"/>
            <a:ext cx="1363206" cy="1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50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4D38B-6609-4395-9ABD-959578FB113C}"/>
              </a:ext>
            </a:extLst>
          </p:cNvPr>
          <p:cNvSpPr txBox="1"/>
          <p:nvPr/>
        </p:nvSpPr>
        <p:spPr>
          <a:xfrm>
            <a:off x="1726448" y="1418719"/>
            <a:ext cx="10236736" cy="17442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08850" tIns="54425" rIns="108850" bIns="54425" rtlCol="0">
            <a:spAutoFit/>
          </a:bodyPr>
          <a:lstStyle/>
          <a:p>
            <a:pPr marL="181408"/>
            <a:r>
              <a:rPr lang="th-TH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	ผู้ป่วยที่ได้รับการบาดเจ็บไขสันหลัง เป็นกลุ่มผู้ป่วยที่ต้องเฝ้าระวังการบาดเจ็บของไขสันหลังเพิ่มขึ้น การป้องกันภาวะแทรกซ้อน ผู้ป่วยและญาติต้องเข้าใจกัน เพราะจะมีผลกระทบในระยะยาวด้านเศรษฐกิจ การดูแล ซึ่งจำนวนผู้ป่วยที่ได้รับบาดเจ็บไขสันหลังในปี 2563 2564 2565และ2566 มีดังนี้ 93, 98,105และ 102 ราย   มีภาวะ </a:t>
            </a:r>
            <a:r>
              <a:rPr lang="en-US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Neurogenic shock </a:t>
            </a:r>
            <a:r>
              <a:rPr lang="th-TH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จำนวน 8,6,4และ 3 ราย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25CABD86-8410-4533-774D-D0137178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46</a:t>
            </a:fld>
            <a:endParaRPr lang="en-US"/>
          </a:p>
        </p:txBody>
      </p:sp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E2D60B0B-E604-8CFB-C3F2-FD97B8E5B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86719"/>
            <a:ext cx="12192000" cy="223819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58539D1E-1D51-8E07-79D1-16D7D2374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44090"/>
            <a:ext cx="2926537" cy="174494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DEFA622-CB84-5790-0CEA-68418AEA2CEB}"/>
              </a:ext>
            </a:extLst>
          </p:cNvPr>
          <p:cNvSpPr/>
          <p:nvPr/>
        </p:nvSpPr>
        <p:spPr>
          <a:xfrm>
            <a:off x="3101211" y="179023"/>
            <a:ext cx="5930096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B1E7255E-BB3D-733D-DA81-F7862319E114}"/>
              </a:ext>
            </a:extLst>
          </p:cNvPr>
          <p:cNvSpPr/>
          <p:nvPr/>
        </p:nvSpPr>
        <p:spPr>
          <a:xfrm>
            <a:off x="3197544" y="179023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5031" y="326127"/>
            <a:ext cx="6112376" cy="7519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50" tIns="54425" rIns="108850" bIns="54425" rtlCol="0">
            <a:spAutoFit/>
          </a:bodyPr>
          <a:lstStyle/>
          <a:p>
            <a:pPr algn="ctr">
              <a:tabLst>
                <a:tab pos="1834865" algn="l"/>
              </a:tabLst>
              <a:defRPr/>
            </a:pPr>
            <a:r>
              <a:rPr lang="th-TH" sz="4172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บริบท (</a:t>
            </a:r>
            <a:r>
              <a:rPr lang="en-US" sz="4172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Context</a:t>
            </a:r>
            <a:r>
              <a:rPr lang="th-TH" sz="4172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4172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78E1EC64-C842-8849-8C93-24EF19BD65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44" y="-14929"/>
            <a:ext cx="1177389" cy="1665435"/>
          </a:xfrm>
          <a:prstGeom prst="rect">
            <a:avLst/>
          </a:prstGeom>
        </p:spPr>
      </p:pic>
      <p:grpSp>
        <p:nvGrpSpPr>
          <p:cNvPr id="10" name="Google Shape;1527;p45">
            <a:extLst>
              <a:ext uri="{FF2B5EF4-FFF2-40B4-BE49-F238E27FC236}">
                <a16:creationId xmlns:a16="http://schemas.microsoft.com/office/drawing/2014/main" id="{296669D4-46FE-623F-19B8-AE5C770CD41A}"/>
              </a:ext>
            </a:extLst>
          </p:cNvPr>
          <p:cNvGrpSpPr/>
          <p:nvPr/>
        </p:nvGrpSpPr>
        <p:grpSpPr>
          <a:xfrm>
            <a:off x="5034917" y="3422870"/>
            <a:ext cx="5930096" cy="841907"/>
            <a:chOff x="833013" y="1511673"/>
            <a:chExt cx="2292026" cy="423935"/>
          </a:xfrm>
        </p:grpSpPr>
        <p:sp>
          <p:nvSpPr>
            <p:cNvPr id="12" name="Google Shape;1529;p45">
              <a:extLst>
                <a:ext uri="{FF2B5EF4-FFF2-40B4-BE49-F238E27FC236}">
                  <a16:creationId xmlns:a16="http://schemas.microsoft.com/office/drawing/2014/main" id="{C2D66CCA-5A39-47C5-50FF-C6206D77D60A}"/>
                </a:ext>
              </a:extLst>
            </p:cNvPr>
            <p:cNvSpPr/>
            <p:nvPr/>
          </p:nvSpPr>
          <p:spPr>
            <a:xfrm>
              <a:off x="833013" y="1511673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413" dirty="0">
                  <a:solidFill>
                    <a:srgbClr val="4472C4"/>
                  </a:solidFill>
                  <a:latin typeface="Browallia New" panose="020B0604020202020204" pitchFamily="34" charset="-34"/>
                  <a:ea typeface="Fira Sans Extra Condensed Medium"/>
                  <a:cs typeface="Browallia New" panose="020B0604020202020204" pitchFamily="34" charset="-34"/>
                  <a:sym typeface="Fira Sans Extra Condensed Medium"/>
                </a:rPr>
                <a:t>1</a:t>
              </a:r>
              <a:endParaRPr sz="1896" dirty="0">
                <a:solidFill>
                  <a:srgbClr val="4472C4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4" name="Google Shape;1531;p45">
              <a:extLst>
                <a:ext uri="{FF2B5EF4-FFF2-40B4-BE49-F238E27FC236}">
                  <a16:creationId xmlns:a16="http://schemas.microsoft.com/office/drawing/2014/main" id="{CED32290-5AFA-9A6D-B20D-B080DA9E9914}"/>
                </a:ext>
              </a:extLst>
            </p:cNvPr>
            <p:cNvSpPr/>
            <p:nvPr/>
          </p:nvSpPr>
          <p:spPr>
            <a:xfrm>
              <a:off x="1378363" y="1511673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 marL="181408"/>
              <a:r>
                <a:rPr lang="en-US" sz="3034" dirty="0">
                  <a:solidFill>
                    <a:schemeClr val="bg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Neurogenic shock</a:t>
              </a:r>
            </a:p>
          </p:txBody>
        </p:sp>
      </p:grpSp>
      <p:grpSp>
        <p:nvGrpSpPr>
          <p:cNvPr id="15" name="Google Shape;1532;p45">
            <a:extLst>
              <a:ext uri="{FF2B5EF4-FFF2-40B4-BE49-F238E27FC236}">
                <a16:creationId xmlns:a16="http://schemas.microsoft.com/office/drawing/2014/main" id="{0B80042B-B309-0171-223E-5D0CD90DB121}"/>
              </a:ext>
            </a:extLst>
          </p:cNvPr>
          <p:cNvGrpSpPr/>
          <p:nvPr/>
        </p:nvGrpSpPr>
        <p:grpSpPr>
          <a:xfrm>
            <a:off x="5034917" y="4144557"/>
            <a:ext cx="5930096" cy="841907"/>
            <a:chOff x="833013" y="2272827"/>
            <a:chExt cx="2292026" cy="423935"/>
          </a:xfrm>
        </p:grpSpPr>
        <p:sp>
          <p:nvSpPr>
            <p:cNvPr id="17" name="Google Shape;1534;p45">
              <a:extLst>
                <a:ext uri="{FF2B5EF4-FFF2-40B4-BE49-F238E27FC236}">
                  <a16:creationId xmlns:a16="http://schemas.microsoft.com/office/drawing/2014/main" id="{D3F800B0-E039-F33A-94C4-114964BB0B3A}"/>
                </a:ext>
              </a:extLst>
            </p:cNvPr>
            <p:cNvSpPr/>
            <p:nvPr/>
          </p:nvSpPr>
          <p:spPr>
            <a:xfrm>
              <a:off x="833013" y="2272827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413" dirty="0">
                  <a:solidFill>
                    <a:srgbClr val="ED7D31"/>
                  </a:solidFill>
                  <a:latin typeface="Browallia New" panose="020B0604020202020204" pitchFamily="34" charset="-34"/>
                  <a:ea typeface="Fira Sans Extra Condensed Medium"/>
                  <a:cs typeface="Browallia New" panose="020B0604020202020204" pitchFamily="34" charset="-34"/>
                  <a:sym typeface="Fira Sans Extra Condensed Medium"/>
                </a:rPr>
                <a:t>2</a:t>
              </a:r>
              <a:endParaRPr sz="1896" dirty="0">
                <a:solidFill>
                  <a:srgbClr val="ED7D3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9" name="Google Shape;1536;p45">
              <a:extLst>
                <a:ext uri="{FF2B5EF4-FFF2-40B4-BE49-F238E27FC236}">
                  <a16:creationId xmlns:a16="http://schemas.microsoft.com/office/drawing/2014/main" id="{1E5F26D2-3D56-55E5-DBC9-10689BD82E4D}"/>
                </a:ext>
              </a:extLst>
            </p:cNvPr>
            <p:cNvSpPr/>
            <p:nvPr/>
          </p:nvSpPr>
          <p:spPr>
            <a:xfrm>
              <a:off x="1378363" y="2272827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 marL="181408"/>
              <a:r>
                <a:rPr lang="th-TH" sz="3034" dirty="0">
                  <a:solidFill>
                    <a:schemeClr val="bg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การผ่าตัดในเวลาที่เหมาะสม 72 ชม.</a:t>
              </a:r>
            </a:p>
          </p:txBody>
        </p:sp>
      </p:grpSp>
      <p:grpSp>
        <p:nvGrpSpPr>
          <p:cNvPr id="20" name="Google Shape;1537;p45">
            <a:extLst>
              <a:ext uri="{FF2B5EF4-FFF2-40B4-BE49-F238E27FC236}">
                <a16:creationId xmlns:a16="http://schemas.microsoft.com/office/drawing/2014/main" id="{368408F7-44BB-2EDA-CEF3-93FF26BB24B0}"/>
              </a:ext>
            </a:extLst>
          </p:cNvPr>
          <p:cNvGrpSpPr/>
          <p:nvPr/>
        </p:nvGrpSpPr>
        <p:grpSpPr>
          <a:xfrm>
            <a:off x="5034917" y="4866240"/>
            <a:ext cx="5930096" cy="841909"/>
            <a:chOff x="833013" y="3033980"/>
            <a:chExt cx="2292026" cy="423936"/>
          </a:xfrm>
        </p:grpSpPr>
        <p:sp>
          <p:nvSpPr>
            <p:cNvPr id="22" name="Google Shape;1539;p45">
              <a:extLst>
                <a:ext uri="{FF2B5EF4-FFF2-40B4-BE49-F238E27FC236}">
                  <a16:creationId xmlns:a16="http://schemas.microsoft.com/office/drawing/2014/main" id="{95E435EC-5527-544A-4C1F-40012AF8C0A4}"/>
                </a:ext>
              </a:extLst>
            </p:cNvPr>
            <p:cNvSpPr/>
            <p:nvPr/>
          </p:nvSpPr>
          <p:spPr>
            <a:xfrm>
              <a:off x="833013" y="3033980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413" dirty="0">
                  <a:solidFill>
                    <a:srgbClr val="A5A5A5"/>
                  </a:solidFill>
                  <a:latin typeface="Browallia New" panose="020B0604020202020204" pitchFamily="34" charset="-34"/>
                  <a:ea typeface="Fira Sans Extra Condensed Medium"/>
                  <a:cs typeface="Browallia New" panose="020B0604020202020204" pitchFamily="34" charset="-34"/>
                  <a:sym typeface="Fira Sans Extra Condensed Medium"/>
                </a:rPr>
                <a:t>3</a:t>
              </a:r>
              <a:endParaRPr sz="1896" dirty="0">
                <a:solidFill>
                  <a:srgbClr val="A5A5A5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4" name="Google Shape;1541;p45">
              <a:extLst>
                <a:ext uri="{FF2B5EF4-FFF2-40B4-BE49-F238E27FC236}">
                  <a16:creationId xmlns:a16="http://schemas.microsoft.com/office/drawing/2014/main" id="{E486DC17-D7CD-D06F-4D09-D08C21214680}"/>
                </a:ext>
              </a:extLst>
            </p:cNvPr>
            <p:cNvSpPr/>
            <p:nvPr/>
          </p:nvSpPr>
          <p:spPr>
            <a:xfrm>
              <a:off x="1378363" y="3033981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 marL="181408"/>
              <a:r>
                <a:rPr lang="th-TH" sz="3034" dirty="0">
                  <a:solidFill>
                    <a:schemeClr val="bg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การป้องกันภาวะแทรกซ้อน</a:t>
              </a:r>
            </a:p>
          </p:txBody>
        </p:sp>
      </p:grpSp>
      <p:grpSp>
        <p:nvGrpSpPr>
          <p:cNvPr id="25" name="Google Shape;1542;p45">
            <a:extLst>
              <a:ext uri="{FF2B5EF4-FFF2-40B4-BE49-F238E27FC236}">
                <a16:creationId xmlns:a16="http://schemas.microsoft.com/office/drawing/2014/main" id="{3D96C121-F938-019D-065E-BA0209161639}"/>
              </a:ext>
            </a:extLst>
          </p:cNvPr>
          <p:cNvGrpSpPr/>
          <p:nvPr/>
        </p:nvGrpSpPr>
        <p:grpSpPr>
          <a:xfrm>
            <a:off x="5034917" y="5587931"/>
            <a:ext cx="5930096" cy="841907"/>
            <a:chOff x="833013" y="3795136"/>
            <a:chExt cx="2292026" cy="423935"/>
          </a:xfrm>
        </p:grpSpPr>
        <p:sp>
          <p:nvSpPr>
            <p:cNvPr id="27" name="Google Shape;1544;p45">
              <a:extLst>
                <a:ext uri="{FF2B5EF4-FFF2-40B4-BE49-F238E27FC236}">
                  <a16:creationId xmlns:a16="http://schemas.microsoft.com/office/drawing/2014/main" id="{9ED4541A-7136-886F-4183-CDC2A05784E4}"/>
                </a:ext>
              </a:extLst>
            </p:cNvPr>
            <p:cNvSpPr/>
            <p:nvPr/>
          </p:nvSpPr>
          <p:spPr>
            <a:xfrm>
              <a:off x="833013" y="3795136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413" dirty="0">
                  <a:solidFill>
                    <a:srgbClr val="70AD47"/>
                  </a:solidFill>
                  <a:latin typeface="Browallia New" panose="020B0604020202020204" pitchFamily="34" charset="-34"/>
                  <a:ea typeface="Fira Sans Extra Condensed Medium"/>
                  <a:cs typeface="Browallia New" panose="020B0604020202020204" pitchFamily="34" charset="-34"/>
                  <a:sym typeface="Fira Sans Extra Condensed Medium"/>
                </a:rPr>
                <a:t>4</a:t>
              </a:r>
              <a:endParaRPr sz="1896" dirty="0">
                <a:solidFill>
                  <a:srgbClr val="70AD47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9" name="Google Shape;1546;p45">
              <a:extLst>
                <a:ext uri="{FF2B5EF4-FFF2-40B4-BE49-F238E27FC236}">
                  <a16:creationId xmlns:a16="http://schemas.microsoft.com/office/drawing/2014/main" id="{9B9C4583-2969-7433-D019-6E2AFB8ED41A}"/>
                </a:ext>
              </a:extLst>
            </p:cNvPr>
            <p:cNvSpPr/>
            <p:nvPr/>
          </p:nvSpPr>
          <p:spPr>
            <a:xfrm>
              <a:off x="1378363" y="3795136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>
                <a:buClr>
                  <a:schemeClr val="dk1"/>
                </a:buClr>
                <a:buSzPts val="1100"/>
              </a:pPr>
              <a:r>
                <a:rPr lang="th-TH" sz="3034" dirty="0">
                  <a:solidFill>
                    <a:schemeClr val="bg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ความเครียด/วิตกกังวล</a:t>
              </a:r>
              <a:endParaRPr sz="1896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34" name="ลูกศร: รูปห้าเหลี่ยม 33">
            <a:extLst>
              <a:ext uri="{FF2B5EF4-FFF2-40B4-BE49-F238E27FC236}">
                <a16:creationId xmlns:a16="http://schemas.microsoft.com/office/drawing/2014/main" id="{79148B80-9CDE-9BBE-1C35-14582178D23E}"/>
              </a:ext>
            </a:extLst>
          </p:cNvPr>
          <p:cNvSpPr/>
          <p:nvPr/>
        </p:nvSpPr>
        <p:spPr>
          <a:xfrm>
            <a:off x="0" y="3422869"/>
            <a:ext cx="4807727" cy="649578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9DF81338-B40E-8084-36D5-C28BF567F4E9}"/>
              </a:ext>
            </a:extLst>
          </p:cNvPr>
          <p:cNvSpPr txBox="1"/>
          <p:nvPr/>
        </p:nvSpPr>
        <p:spPr>
          <a:xfrm>
            <a:off x="224415" y="3502881"/>
            <a:ext cx="4790567" cy="500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ประเด็น/ความท้าทาย</a:t>
            </a:r>
            <a:r>
              <a:rPr lang="en-US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</a:t>
            </a:r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ความเสี่ยงที่สำคัญ</a:t>
            </a:r>
            <a:endParaRPr lang="th-TH" sz="2655" dirty="0">
              <a:solidFill>
                <a:schemeClr val="bg1"/>
              </a:solidFill>
            </a:endParaRPr>
          </a:p>
        </p:txBody>
      </p:sp>
      <p:sp>
        <p:nvSpPr>
          <p:cNvPr id="35" name="ลูกศร: รูปห้าเหลี่ยม 34">
            <a:extLst>
              <a:ext uri="{FF2B5EF4-FFF2-40B4-BE49-F238E27FC236}">
                <a16:creationId xmlns:a16="http://schemas.microsoft.com/office/drawing/2014/main" id="{22583CEC-8FC6-CBAF-8BD3-60452B40D72F}"/>
              </a:ext>
            </a:extLst>
          </p:cNvPr>
          <p:cNvSpPr/>
          <p:nvPr/>
        </p:nvSpPr>
        <p:spPr>
          <a:xfrm>
            <a:off x="1" y="1579330"/>
            <a:ext cx="1589899" cy="649578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id="{4EDFF24E-02DE-0D1D-2756-F12CE797DC33}"/>
              </a:ext>
            </a:extLst>
          </p:cNvPr>
          <p:cNvSpPr txBox="1"/>
          <p:nvPr/>
        </p:nvSpPr>
        <p:spPr>
          <a:xfrm>
            <a:off x="224415" y="1659341"/>
            <a:ext cx="1092388" cy="55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บริบท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EADD406D-B6B7-E3BF-DAA6-3000C1BB2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313" y="4743922"/>
            <a:ext cx="3406719" cy="19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58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มุมมน 11"/>
          <p:cNvSpPr/>
          <p:nvPr/>
        </p:nvSpPr>
        <p:spPr>
          <a:xfrm>
            <a:off x="701040" y="3591825"/>
            <a:ext cx="1901952" cy="9143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ผู้ป่วยปลอดภัย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382866" y="1997215"/>
            <a:ext cx="1901952" cy="9143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การเข้าถึงบริการรวดเร็ว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395471" y="3591825"/>
            <a:ext cx="1901952" cy="9143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การดูแลรักษาที่มีคุณภาพ</a:t>
            </a:r>
          </a:p>
        </p:txBody>
      </p:sp>
      <p:sp>
        <p:nvSpPr>
          <p:cNvPr id="15" name="สี่เหลี่ยมผืนผ้ามุมมน 14"/>
          <p:cNvSpPr/>
          <p:nvPr/>
        </p:nvSpPr>
        <p:spPr>
          <a:xfrm>
            <a:off x="3395471" y="5120403"/>
            <a:ext cx="1901952" cy="9143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ได้รับการเสริมพลังที่ดี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188564" y="1894249"/>
            <a:ext cx="1901952" cy="6818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</a:t>
            </a:r>
            <a:r>
              <a:rPr lang="en-US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Fast track</a:t>
            </a:r>
            <a:endParaRPr lang="th-TH" sz="265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6273939" y="5719224"/>
            <a:ext cx="1901952" cy="6716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ระบบดูแลต่อเนื่อง</a:t>
            </a: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224017" y="3427345"/>
            <a:ext cx="1901952" cy="6818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 </a:t>
            </a:r>
            <a:r>
              <a:rPr lang="en-US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monitor</a:t>
            </a:r>
            <a:endParaRPr lang="th-TH" sz="265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6273939" y="4929096"/>
            <a:ext cx="1901952" cy="6818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ระบบวางแผนจำหน่าย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9152407" y="1876204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จัดทำแนวทาง</a:t>
            </a:r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Fast track</a:t>
            </a:r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/สื่อสาร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152407" y="2625891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 err="1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มีไลน์</a:t>
            </a:r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Consult</a:t>
            </a:r>
            <a:endParaRPr lang="th-TH" sz="265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9152407" y="3382873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ทบทวน </a:t>
            </a:r>
            <a:r>
              <a:rPr lang="en-US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CPG,CNPG</a:t>
            </a:r>
            <a:endParaRPr lang="th-TH" sz="265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สี่เหลี่ยมผืนผ้ามุมมน 22"/>
          <p:cNvSpPr/>
          <p:nvPr/>
        </p:nvSpPr>
        <p:spPr>
          <a:xfrm>
            <a:off x="9152407" y="4165272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-พัฒนาสมรรถนะ</a:t>
            </a: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9152407" y="4947725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ทบทวนแนวทาง</a:t>
            </a: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9152407" y="5767320"/>
            <a:ext cx="1901952" cy="68180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พัฒนาเครือข่าย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214138" y="2648009"/>
            <a:ext cx="1901952" cy="6818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</a:t>
            </a:r>
            <a:r>
              <a:rPr lang="en-US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EMS</a:t>
            </a:r>
            <a:endParaRPr lang="th-TH" sz="265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6273939" y="4175337"/>
            <a:ext cx="1901952" cy="68180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สมรรถนะบุคลากร</a:t>
            </a: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868724" y="1397475"/>
            <a:ext cx="856658" cy="401730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3382911" y="1386662"/>
            <a:ext cx="1313074" cy="401660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6117678" y="1367948"/>
            <a:ext cx="1535892" cy="401660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357033" y="1395610"/>
            <a:ext cx="1130332" cy="401660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2" name="กล่องข้อความ 31"/>
          <p:cNvSpPr txBox="1"/>
          <p:nvPr/>
        </p:nvSpPr>
        <p:spPr>
          <a:xfrm>
            <a:off x="598320" y="4539705"/>
            <a:ext cx="2039235" cy="1277220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</a:t>
            </a:r>
          </a:p>
          <a:p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Progressive Neurological Deficit</a:t>
            </a:r>
          </a:p>
          <a:p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อัตราการเกิดภาวะแทรกซ้อน</a:t>
            </a:r>
          </a:p>
          <a:p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3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Neurological improvement 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ในผู้ป่วย 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incomplete cord injury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3133134" y="2911565"/>
            <a:ext cx="2565020" cy="722581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)ร้อยละผู้ป่วยได้รับยา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Methyl</a:t>
            </a:r>
            <a:endParaRPr lang="th-TH" sz="132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ภายใน 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8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ชั่วโมง</a:t>
            </a:r>
          </a:p>
          <a:p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</a:t>
            </a:r>
            <a:r>
              <a:rPr lang="en-US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Neurogenic shock </a:t>
            </a:r>
            <a:r>
              <a:rPr lang="th-TH" sz="132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ได้รับการดูแลถูกต้อง</a:t>
            </a: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3269986" y="4589418"/>
            <a:ext cx="2262052" cy="343375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อัตราการเกิดภาวะแทรกซ้อน</a:t>
            </a:r>
          </a:p>
        </p:txBody>
      </p:sp>
      <p:sp>
        <p:nvSpPr>
          <p:cNvPr id="35" name="กล่องข้อความ 34"/>
          <p:cNvSpPr txBox="1"/>
          <p:nvPr/>
        </p:nvSpPr>
        <p:spPr>
          <a:xfrm>
            <a:off x="3364580" y="6094948"/>
            <a:ext cx="2592270" cy="57683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อัตราการเกิดภาวะแทรกซ้อนที่บ้าน</a:t>
            </a:r>
          </a:p>
          <a:p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    2</a:t>
            </a:r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 คะแนน </a:t>
            </a:r>
            <a:r>
              <a:rPr lang="en-US" sz="1517" dirty="0" err="1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Barthel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index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7" name="ลูกศรเชื่อมต่อแบบตรง 36"/>
          <p:cNvCxnSpPr>
            <a:stCxn id="13" idx="1"/>
            <a:endCxn id="12" idx="3"/>
          </p:cNvCxnSpPr>
          <p:nvPr/>
        </p:nvCxnSpPr>
        <p:spPr>
          <a:xfrm flipH="1">
            <a:off x="2603024" y="2454440"/>
            <a:ext cx="779874" cy="1594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>
            <a:stCxn id="14" idx="1"/>
            <a:endCxn id="12" idx="3"/>
          </p:cNvCxnSpPr>
          <p:nvPr/>
        </p:nvCxnSpPr>
        <p:spPr>
          <a:xfrm flipH="1">
            <a:off x="2603027" y="4048999"/>
            <a:ext cx="7924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>
            <a:stCxn id="15" idx="1"/>
            <a:endCxn id="12" idx="3"/>
          </p:cNvCxnSpPr>
          <p:nvPr/>
        </p:nvCxnSpPr>
        <p:spPr>
          <a:xfrm flipH="1" flipV="1">
            <a:off x="2603027" y="4048999"/>
            <a:ext cx="792478" cy="1528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49"/>
          <p:cNvCxnSpPr>
            <a:endCxn id="13" idx="3"/>
          </p:cNvCxnSpPr>
          <p:nvPr/>
        </p:nvCxnSpPr>
        <p:spPr>
          <a:xfrm flipH="1">
            <a:off x="5284817" y="2203258"/>
            <a:ext cx="911328" cy="25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/>
          <p:cNvCxnSpPr/>
          <p:nvPr/>
        </p:nvCxnSpPr>
        <p:spPr>
          <a:xfrm flipH="1" flipV="1">
            <a:off x="5293815" y="2571899"/>
            <a:ext cx="902332" cy="40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/>
          <p:nvPr/>
        </p:nvCxnSpPr>
        <p:spPr>
          <a:xfrm flipH="1">
            <a:off x="5312688" y="3753237"/>
            <a:ext cx="911328" cy="25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>
            <a:stCxn id="27" idx="1"/>
          </p:cNvCxnSpPr>
          <p:nvPr/>
        </p:nvCxnSpPr>
        <p:spPr>
          <a:xfrm flipH="1" flipV="1">
            <a:off x="5267422" y="4144117"/>
            <a:ext cx="1006550" cy="372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ลูกศรเชื่อมต่อแบบตรง 56"/>
          <p:cNvCxnSpPr/>
          <p:nvPr/>
        </p:nvCxnSpPr>
        <p:spPr>
          <a:xfrm flipH="1">
            <a:off x="5312688" y="5284130"/>
            <a:ext cx="911328" cy="25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>
            <a:stCxn id="17" idx="1"/>
          </p:cNvCxnSpPr>
          <p:nvPr/>
        </p:nvCxnSpPr>
        <p:spPr>
          <a:xfrm flipH="1" flipV="1">
            <a:off x="5312689" y="5660853"/>
            <a:ext cx="961253" cy="394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>
            <a:stCxn id="20" idx="1"/>
          </p:cNvCxnSpPr>
          <p:nvPr/>
        </p:nvCxnSpPr>
        <p:spPr>
          <a:xfrm flipH="1">
            <a:off x="8056089" y="2217156"/>
            <a:ext cx="1096319" cy="49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61"/>
          <p:cNvCxnSpPr/>
          <p:nvPr/>
        </p:nvCxnSpPr>
        <p:spPr>
          <a:xfrm flipH="1" flipV="1">
            <a:off x="8056090" y="2367150"/>
            <a:ext cx="1122491" cy="588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>
            <a:stCxn id="22" idx="1"/>
          </p:cNvCxnSpPr>
          <p:nvPr/>
        </p:nvCxnSpPr>
        <p:spPr>
          <a:xfrm flipH="1">
            <a:off x="8141267" y="3723769"/>
            <a:ext cx="1011174" cy="72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>
            <a:endCxn id="27" idx="3"/>
          </p:cNvCxnSpPr>
          <p:nvPr/>
        </p:nvCxnSpPr>
        <p:spPr>
          <a:xfrm flipH="1">
            <a:off x="8175892" y="4498880"/>
            <a:ext cx="976516" cy="17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ลูกศรเชื่อมต่อแบบตรง 67"/>
          <p:cNvCxnSpPr>
            <a:endCxn id="19" idx="3"/>
          </p:cNvCxnSpPr>
          <p:nvPr/>
        </p:nvCxnSpPr>
        <p:spPr>
          <a:xfrm flipH="1">
            <a:off x="8175891" y="5269999"/>
            <a:ext cx="9804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ลูกศรเชื่อมต่อแบบตรง 69"/>
          <p:cNvCxnSpPr>
            <a:endCxn id="17" idx="3"/>
          </p:cNvCxnSpPr>
          <p:nvPr/>
        </p:nvCxnSpPr>
        <p:spPr>
          <a:xfrm flipH="1">
            <a:off x="8175891" y="6052404"/>
            <a:ext cx="1002688" cy="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ลูกศรเชื่อมต่อแบบตรง 71"/>
          <p:cNvCxnSpPr/>
          <p:nvPr/>
        </p:nvCxnSpPr>
        <p:spPr>
          <a:xfrm flipH="1">
            <a:off x="8183525" y="3726360"/>
            <a:ext cx="953619" cy="603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ลูกศรเชื่อมต่อแบบตรง 73"/>
          <p:cNvCxnSpPr/>
          <p:nvPr/>
        </p:nvCxnSpPr>
        <p:spPr>
          <a:xfrm flipH="1">
            <a:off x="8183557" y="3797592"/>
            <a:ext cx="926593" cy="1322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ลูกศรเชื่อมต่อแบบตรง 75"/>
          <p:cNvCxnSpPr>
            <a:endCxn id="17" idx="3"/>
          </p:cNvCxnSpPr>
          <p:nvPr/>
        </p:nvCxnSpPr>
        <p:spPr>
          <a:xfrm flipH="1">
            <a:off x="8175926" y="3882851"/>
            <a:ext cx="941857" cy="2172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ลูกศรเชื่อมต่อแบบตรง 77"/>
          <p:cNvCxnSpPr/>
          <p:nvPr/>
        </p:nvCxnSpPr>
        <p:spPr>
          <a:xfrm flipH="1" flipV="1">
            <a:off x="8114230" y="2489781"/>
            <a:ext cx="1011174" cy="1128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สี่เหลี่ยมผืนผ้า 79"/>
          <p:cNvSpPr/>
          <p:nvPr/>
        </p:nvSpPr>
        <p:spPr>
          <a:xfrm>
            <a:off x="8005495" y="3494934"/>
            <a:ext cx="1101478" cy="372614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th-TH" sz="170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EB,</a:t>
            </a:r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 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1" name="สี่เหลี่ยมผืนผ้า 80"/>
          <p:cNvSpPr/>
          <p:nvPr/>
        </p:nvSpPr>
        <p:spPr>
          <a:xfrm>
            <a:off x="8103939" y="5760449"/>
            <a:ext cx="968429" cy="372614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th-TH" sz="170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8088678" y="2203258"/>
            <a:ext cx="1268355" cy="37254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r>
              <a:rPr lang="th-TH" sz="170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Technology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3" name="สี่เหลี่ยมผืนผ้า 82"/>
          <p:cNvSpPr/>
          <p:nvPr/>
        </p:nvSpPr>
        <p:spPr>
          <a:xfrm>
            <a:off x="8125969" y="4248291"/>
            <a:ext cx="1061403" cy="576836"/>
          </a:xfrm>
          <a:prstGeom prst="rect">
            <a:avLst/>
          </a:prstGeom>
        </p:spPr>
        <p:txBody>
          <a:bodyPr wrap="none" lIns="108850" tIns="54425" rIns="108850" bIns="54425">
            <a:spAutoFit/>
          </a:bodyPr>
          <a:lstStyle/>
          <a:p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EB,</a:t>
            </a:r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นวัตกรรม</a:t>
            </a:r>
          </a:p>
          <a:p>
            <a:r>
              <a:rPr lang="en-US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Safety/Risk</a:t>
            </a:r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84" name="ลูกศรเชื่อมต่อแบบตรง 83"/>
          <p:cNvCxnSpPr>
            <a:endCxn id="26" idx="3"/>
          </p:cNvCxnSpPr>
          <p:nvPr/>
        </p:nvCxnSpPr>
        <p:spPr>
          <a:xfrm flipH="1">
            <a:off x="8116108" y="2286721"/>
            <a:ext cx="1049695" cy="702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/>
          <p:cNvCxnSpPr>
            <a:stCxn id="22" idx="1"/>
          </p:cNvCxnSpPr>
          <p:nvPr/>
        </p:nvCxnSpPr>
        <p:spPr>
          <a:xfrm flipH="1" flipV="1">
            <a:off x="8141236" y="3077986"/>
            <a:ext cx="1011173" cy="645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956AF62F-80A3-F112-C4ED-6B93E9E5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47</a:t>
            </a:fld>
            <a:endParaRPr lang="en-US"/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E6BD05D-55E7-09FA-31E7-2DB0F272B179}"/>
              </a:ext>
            </a:extLst>
          </p:cNvPr>
          <p:cNvSpPr/>
          <p:nvPr/>
        </p:nvSpPr>
        <p:spPr>
          <a:xfrm>
            <a:off x="3101211" y="179023"/>
            <a:ext cx="5930096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B92D3F8-188C-725B-A8B0-8C4CB9A1B942}"/>
              </a:ext>
            </a:extLst>
          </p:cNvPr>
          <p:cNvSpPr/>
          <p:nvPr/>
        </p:nvSpPr>
        <p:spPr>
          <a:xfrm>
            <a:off x="3197544" y="179023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EA223A54-17A1-617B-E15B-8FFF868CF7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44" y="-14929"/>
            <a:ext cx="1177389" cy="166543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072569" y="493207"/>
            <a:ext cx="9144000" cy="713038"/>
          </a:xfrm>
          <a:noFill/>
          <a:ln w="28575">
            <a:noFill/>
          </a:ln>
        </p:spPr>
        <p:txBody>
          <a:bodyPr>
            <a:noAutofit/>
          </a:bodyPr>
          <a:lstStyle/>
          <a:p>
            <a: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 ปัจจัยการขับเคลื่อน ตัวชี้วัด</a:t>
            </a:r>
            <a:b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Spinal Cord Injury</a:t>
            </a:r>
            <a:endParaRPr lang="th-TH" sz="3034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15EC3AE5-082D-EC02-79F1-1BFD0B1DD4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21252" y="-83136"/>
            <a:ext cx="2926537" cy="1744949"/>
          </a:xfrm>
          <a:prstGeom prst="rect">
            <a:avLst/>
          </a:prstGeom>
        </p:spPr>
      </p:pic>
      <p:pic>
        <p:nvPicPr>
          <p:cNvPr id="36" name="รูปภาพ 7">
            <a:extLst>
              <a:ext uri="{FF2B5EF4-FFF2-40B4-BE49-F238E27FC236}">
                <a16:creationId xmlns:a16="http://schemas.microsoft.com/office/drawing/2014/main" id="{D6DCC0DF-2712-8DAA-7873-FB39AEBFD4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80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สี่เหลี่ยมผืนผ้ามุมมน 83"/>
          <p:cNvSpPr/>
          <p:nvPr/>
        </p:nvSpPr>
        <p:spPr>
          <a:xfrm>
            <a:off x="595585" y="5102300"/>
            <a:ext cx="1408176" cy="914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 </a:t>
            </a:r>
            <a:r>
              <a:rPr lang="en-US" sz="1896" b="1" dirty="0" err="1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Fx</a:t>
            </a:r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Spine </a:t>
            </a:r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มา </a:t>
            </a:r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</a:t>
            </a:r>
            <a:endParaRPr lang="th-TH" sz="1896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5" name="สี่เหลี่ยมผืนผ้ามุมมน 84"/>
          <p:cNvSpPr/>
          <p:nvPr/>
        </p:nvSpPr>
        <p:spPr>
          <a:xfrm>
            <a:off x="2904570" y="5102300"/>
            <a:ext cx="1408176" cy="914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</p:txBody>
      </p:sp>
      <p:sp>
        <p:nvSpPr>
          <p:cNvPr id="88" name="สี่เหลี่ยมผืนผ้ามุมมน 87"/>
          <p:cNvSpPr/>
          <p:nvPr/>
        </p:nvSpPr>
        <p:spPr>
          <a:xfrm>
            <a:off x="7806130" y="5102300"/>
            <a:ext cx="1408176" cy="914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วางแผนจำหน่าย</a:t>
            </a:r>
          </a:p>
        </p:txBody>
      </p:sp>
      <p:sp>
        <p:nvSpPr>
          <p:cNvPr id="90" name="สี่เหลี่ยมผืนผ้ามุมมน 89"/>
          <p:cNvSpPr/>
          <p:nvPr/>
        </p:nvSpPr>
        <p:spPr>
          <a:xfrm>
            <a:off x="5281753" y="5102300"/>
            <a:ext cx="1408176" cy="914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ดูแลรักษา</a:t>
            </a:r>
          </a:p>
        </p:txBody>
      </p:sp>
      <p:sp>
        <p:nvSpPr>
          <p:cNvPr id="91" name="สี่เหลี่ยมผืนผ้ามุมมน 90"/>
          <p:cNvSpPr/>
          <p:nvPr/>
        </p:nvSpPr>
        <p:spPr>
          <a:xfrm>
            <a:off x="10243683" y="5102300"/>
            <a:ext cx="1408176" cy="914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ดูแลต่อเนื่อง</a:t>
            </a:r>
          </a:p>
        </p:txBody>
      </p:sp>
      <p:sp>
        <p:nvSpPr>
          <p:cNvPr id="92" name="กล่องข้อความ 91"/>
          <p:cNvSpPr txBox="1"/>
          <p:nvPr/>
        </p:nvSpPr>
        <p:spPr>
          <a:xfrm>
            <a:off x="424369" y="1603941"/>
            <a:ext cx="1848273" cy="29106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2275" b="1" u="sng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การปฐมพยาบาลไม่ถูกต้อง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ผู้ป่วยมาช้ากว่า </a:t>
            </a:r>
            <a:r>
              <a:rPr lang="en-US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8 </a:t>
            </a:r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ชม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การรักษา </a:t>
            </a:r>
            <a:r>
              <a:rPr lang="en-US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Neurogenic shock</a:t>
            </a:r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ไม่ถูก</a:t>
            </a:r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2714922" y="1607683"/>
            <a:ext cx="1911875" cy="15102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2275" b="1" u="sng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การประเมิน/วินิจฉัยไม่ครอบคลุม</a:t>
            </a:r>
          </a:p>
          <a:p>
            <a:endParaRPr lang="th-TH" sz="2275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4" name="กล่องข้อความ 93"/>
          <p:cNvSpPr txBox="1"/>
          <p:nvPr/>
        </p:nvSpPr>
        <p:spPr>
          <a:xfrm>
            <a:off x="5233175" y="1607683"/>
            <a:ext cx="1818665" cy="15102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2275" b="1" u="sng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การผ่าตัดล่าช้า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การเกิดภาวะแทรกซ้อน</a:t>
            </a:r>
          </a:p>
        </p:txBody>
      </p:sp>
      <p:sp>
        <p:nvSpPr>
          <p:cNvPr id="95" name="กล่องข้อความ 94"/>
          <p:cNvSpPr txBox="1"/>
          <p:nvPr/>
        </p:nvSpPr>
        <p:spPr>
          <a:xfrm>
            <a:off x="7857277" y="1603941"/>
            <a:ext cx="1589441" cy="29106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2275" b="1" u="sng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การวางแผนจำหน่ายไม่ครอบคลุม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ปัญหาทำให้ผู้ป่วย/ผู้ดูแลขาดทักษะการดูแลตนเอง</a:t>
            </a:r>
          </a:p>
        </p:txBody>
      </p:sp>
      <p:sp>
        <p:nvSpPr>
          <p:cNvPr id="96" name="กล่องข้อความ 95"/>
          <p:cNvSpPr txBox="1"/>
          <p:nvPr/>
        </p:nvSpPr>
        <p:spPr>
          <a:xfrm>
            <a:off x="10407184" y="1603975"/>
            <a:ext cx="1397952" cy="22104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en-US" sz="2275" b="1" u="sng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การสื่อสารข้อมูลไม่มีประสิทธิภาพ</a:t>
            </a:r>
          </a:p>
          <a:p>
            <a:r>
              <a:rPr lang="th-TH" sz="2275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ผู้ป่วยไม่ได้รับการเยี่ยม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2068764" y="5317172"/>
            <a:ext cx="727832" cy="484605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3318">
              <a:solidFill>
                <a:prstClr val="white"/>
              </a:solidFill>
            </a:endParaRPr>
          </a:p>
        </p:txBody>
      </p:sp>
      <p:sp>
        <p:nvSpPr>
          <p:cNvPr id="97" name="ลูกศรขวา 96"/>
          <p:cNvSpPr/>
          <p:nvPr/>
        </p:nvSpPr>
        <p:spPr>
          <a:xfrm>
            <a:off x="4415770" y="5317172"/>
            <a:ext cx="821218" cy="484605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3318">
              <a:solidFill>
                <a:prstClr val="white"/>
              </a:solidFill>
            </a:endParaRPr>
          </a:p>
        </p:txBody>
      </p:sp>
      <p:sp>
        <p:nvSpPr>
          <p:cNvPr id="98" name="ลูกศรขวา 97"/>
          <p:cNvSpPr/>
          <p:nvPr/>
        </p:nvSpPr>
        <p:spPr>
          <a:xfrm>
            <a:off x="6890287" y="5317172"/>
            <a:ext cx="840608" cy="484605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3318">
              <a:solidFill>
                <a:prstClr val="white"/>
              </a:solidFill>
            </a:endParaRPr>
          </a:p>
        </p:txBody>
      </p:sp>
      <p:sp>
        <p:nvSpPr>
          <p:cNvPr id="99" name="ลูกศรขวา 98"/>
          <p:cNvSpPr/>
          <p:nvPr/>
        </p:nvSpPr>
        <p:spPr>
          <a:xfrm>
            <a:off x="9271926" y="5317172"/>
            <a:ext cx="892941" cy="484605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3318">
              <a:solidFill>
                <a:prstClr val="white"/>
              </a:solidFill>
            </a:endParaRP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99781246-781A-8AA7-3710-1B9DE18A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13">
            <a:extLst>
              <a:ext uri="{FF2B5EF4-FFF2-40B4-BE49-F238E27FC236}">
                <a16:creationId xmlns:a16="http://schemas.microsoft.com/office/drawing/2014/main" id="{40BE7D6F-233D-24CC-DB8F-9F6C91F16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21252" y="-83136"/>
            <a:ext cx="2926537" cy="1744949"/>
          </a:xfrm>
          <a:prstGeom prst="rect">
            <a:avLst/>
          </a:prstGeom>
        </p:spPr>
      </p:pic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7E31A058-07C8-C2D4-AA63-8D273B9CA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A38C12E3-A201-0374-B7BB-B52AE574E45F}"/>
              </a:ext>
            </a:extLst>
          </p:cNvPr>
          <p:cNvSpPr/>
          <p:nvPr/>
        </p:nvSpPr>
        <p:spPr>
          <a:xfrm>
            <a:off x="3101211" y="179023"/>
            <a:ext cx="7142472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38D56E94-FE03-EF6B-B779-AAB543E2D4F1}"/>
              </a:ext>
            </a:extLst>
          </p:cNvPr>
          <p:cNvSpPr/>
          <p:nvPr/>
        </p:nvSpPr>
        <p:spPr>
          <a:xfrm>
            <a:off x="3197544" y="179023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E2905EA4-33A8-3EBB-700D-25FE541D6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44" y="-14929"/>
            <a:ext cx="1177389" cy="1665435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2661136" y="354149"/>
            <a:ext cx="9144000" cy="713038"/>
          </a:xfrm>
          <a:prstGeom prst="rect">
            <a:avLst/>
          </a:prstGeom>
          <a:noFill/>
          <a:ln w="28575">
            <a:noFill/>
          </a:ln>
        </p:spPr>
        <p:txBody>
          <a:bodyPr vert="horz" lIns="108850" tIns="54425" rIns="108850" bIns="54425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4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Process Flowchart </a:t>
            </a:r>
            <a:r>
              <a:rPr lang="th-TH" sz="284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การดูแลผู้ป่วย </a:t>
            </a:r>
            <a:r>
              <a:rPr lang="en-US" sz="284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Spinal Cord Injury</a:t>
            </a:r>
            <a:endParaRPr lang="th-TH" sz="2844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8159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22732" y="1236071"/>
          <a:ext cx="11146537" cy="5322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0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86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5025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23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23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23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2300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2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Early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detection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ร้อยละของการได้รับยา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Methylprednisolone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ภายใน ๘ ชั่วโมง ของผู้ป่วยที่เข้าเกณฑ์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2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ผู้ป่วยที่มีภาวะ</a:t>
                      </a:r>
                      <a:r>
                        <a:rPr lang="en-US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Neurogenic shock</a:t>
                      </a:r>
                      <a:r>
                        <a:rPr lang="th-TH" sz="16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ปลอดภัย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 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Neurogenic shock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ได้รับการดูแลอย่างเหมาะสม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667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-อัตราการเกิดภาวะแทรกซ้อน</a:t>
                      </a:r>
                    </a:p>
                    <a:p>
                      <a:pPr algn="l"/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-อัตราการผ่าตัดผู้ป่วยที่มีข้อบ่งชี้ได้ภายใน ๗๒ ชั่วโมง </a:t>
                      </a:r>
                    </a:p>
                    <a:p>
                      <a:pPr algn="l"/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Neurological improvement </a:t>
                      </a:r>
                      <a:r>
                        <a:rPr lang="th-TH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ในผู้ป่วย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incomplete cord injury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en-US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06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planning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ฝึกทักษะการดูแลตนเองสำหรับผู้ป่วยและผู้ดูแลหลัก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ร้อยละผลการประเมินความสามารถในการดูแลตนเองก่อนจำหน่ายของผู้ป่วยและครอบครัว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8374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 &amp; empowerment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education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ร้อยละผลการประเมินความสามารถในการดูแลตนเองที่บ้านของผู้ป่วยและครอบครัว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Humanize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 healthcare</a:t>
                      </a:r>
                    </a:p>
                    <a:p>
                      <a:pPr algn="l"/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328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Continuty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of care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Home visit</a:t>
                      </a:r>
                      <a:endParaRPr lang="th-TH" sz="16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อัตราการเยี่ยมบ้าน</a:t>
                      </a:r>
                    </a:p>
                    <a:p>
                      <a:pPr algn="l"/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1600" baseline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6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FEE9BCDD-1F34-40BC-4106-A01D8A76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49</a:t>
            </a:fld>
            <a:endParaRPr lang="en-US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61AF23CA-1E8C-FA15-CA17-8E08054ED8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21252" y="-83136"/>
            <a:ext cx="2926537" cy="1744949"/>
          </a:xfrm>
          <a:prstGeom prst="rect">
            <a:avLst/>
          </a:prstGeom>
        </p:spPr>
      </p:pic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838AFD5D-1C3D-0477-F45A-32A63E856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F230DF24-1C50-2A8F-4356-65120AD9FEA2}"/>
              </a:ext>
            </a:extLst>
          </p:cNvPr>
          <p:cNvSpPr/>
          <p:nvPr/>
        </p:nvSpPr>
        <p:spPr>
          <a:xfrm>
            <a:off x="3023659" y="135603"/>
            <a:ext cx="7142472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DF045C0E-8D9F-C56D-8803-5549F188CD53}"/>
              </a:ext>
            </a:extLst>
          </p:cNvPr>
          <p:cNvSpPr/>
          <p:nvPr/>
        </p:nvSpPr>
        <p:spPr>
          <a:xfrm>
            <a:off x="3119992" y="135603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F7A5D1EB-5241-DE64-B00D-597176C1F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92" y="-58349"/>
            <a:ext cx="1177389" cy="166543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16802" y="299820"/>
            <a:ext cx="11548905" cy="777832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h-TH" sz="2655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การจัดกระบวนการ การดูแลผู้ป่วย </a:t>
            </a:r>
            <a:r>
              <a:rPr lang="en-US" sz="2655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Spinal Cord Injury</a:t>
            </a:r>
            <a:endParaRPr lang="th-TH" sz="2655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3386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61280" y="142936"/>
          <a:ext cx="10576820" cy="6327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091">
                  <a:extLst>
                    <a:ext uri="{9D8B030D-6E8A-4147-A177-3AD203B41FA5}">
                      <a16:colId xmlns:a16="http://schemas.microsoft.com/office/drawing/2014/main" val="1433615822"/>
                    </a:ext>
                  </a:extLst>
                </a:gridCol>
                <a:gridCol w="8286729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</a:tblGrid>
              <a:tr h="30646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ตัวชี้วัดโรค</a:t>
                      </a:r>
                      <a:r>
                        <a:rPr lang="th-TH" sz="18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/</a:t>
                      </a:r>
                      <a:r>
                        <a:rPr lang="th-TH" sz="18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ตามมิติคุณภาพ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47518" marR="475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1183475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Access</a:t>
                      </a:r>
                    </a:p>
                  </a:txBody>
                  <a:tcPr marL="113729" marR="113729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1.</a:t>
                      </a:r>
                      <a:r>
                        <a:rPr lang="th-TH" sz="18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ร้อยละของผู้ป่วยเข้าถึงการแพทย์ฉุกเฉิน</a:t>
                      </a:r>
                    </a:p>
                    <a:p>
                      <a:r>
                        <a:rPr lang="th-TH" sz="18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2.ร้อยละของผู้ป่วยได้รับการผ่าตัดในเวลาที่เหมาะสม</a:t>
                      </a:r>
                      <a:endParaRPr lang="th-TH" sz="1800" b="1" baseline="0" dirty="0"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  <a:p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3.ร้อยละการเข้าถึง 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ICU</a:t>
                      </a:r>
                    </a:p>
                    <a:p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4.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ร้อยละได้รับการเยี่ยมบ้าน</a:t>
                      </a:r>
                      <a:endParaRPr lang="en-US" sz="1800" b="1" dirty="0"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</a:txBody>
                  <a:tcPr marL="113729" marR="113729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85294"/>
                  </a:ext>
                </a:extLst>
              </a:tr>
              <a:tr h="3928933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Continuity</a:t>
                      </a:r>
                    </a:p>
                  </a:txBody>
                  <a:tcPr marL="113729" marR="113729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1.อัตราการเกิดภาวะแทรกซ้อนแผลกดทับ</a:t>
                      </a:r>
                    </a:p>
                    <a:p>
                      <a:r>
                        <a:rPr lang="th-TH" sz="18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2.อัตราการเกิดปอดอักเสบ</a:t>
                      </a:r>
                    </a:p>
                    <a:p>
                      <a:r>
                        <a:rPr lang="th-TH" sz="18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3.อัตราการเกิด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 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UTI</a:t>
                      </a:r>
                    </a:p>
                    <a:p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4.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อัตราการเกิด 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DVT</a:t>
                      </a:r>
                    </a:p>
                    <a:p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5.อัตราการได้รับการประเมินและจัดการความปวด</a:t>
                      </a:r>
                    </a:p>
                    <a:p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6.ร้อยละการได้รับการดูแล 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C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3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THER</a:t>
                      </a:r>
                      <a:endParaRPr lang="th-TH" sz="1800" b="1" baseline="0" dirty="0"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  <a:p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7.ร้อยละผู้ป่วยและผู้ดูแลได้รับการสอน และ ฝึกทักษะ/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Focus group</a:t>
                      </a:r>
                      <a:endParaRPr lang="th-TH" sz="1800" b="1" baseline="0" dirty="0"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  <a:p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8.ร้อยละผู้ป่วยและผู้ดูแลมีความรู้และทักษะ การดูแลผู้ป่วย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&gt;80%</a:t>
                      </a:r>
                    </a:p>
                    <a:p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9.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ร้อยละของผู้ป่วยสูงอายุมีอาการสับสน</a:t>
                      </a:r>
                    </a:p>
                    <a:p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10.ร้อยละการสูญเสียอวัยวะจาก 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Compartment syndrome/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การฉีกขาดของหลอดเลือด</a:t>
                      </a:r>
                      <a:endParaRPr lang="en-US" sz="1800" b="1" baseline="0" dirty="0"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  <a:p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11.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ร้อยละการเกิด 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Progressive neurological deficit </a:t>
                      </a:r>
                    </a:p>
                    <a:p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12.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ร้อยละการเกิดภาวะ 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Alcohol withdrawal 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ระยะรุนแรง</a:t>
                      </a:r>
                    </a:p>
                    <a:p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13.ร้อยละผู้ป่วย 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septic arthritis </a:t>
                      </a:r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การกลับมาซ้ำ</a:t>
                      </a:r>
                    </a:p>
                    <a:p>
                      <a:r>
                        <a:rPr lang="th-TH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14.ร้อยละการส่งต่อข้อมูลผู้ป่วยไปยังชุมชน (</a:t>
                      </a:r>
                      <a:r>
                        <a:rPr lang="en-US" sz="18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 Spinal cord injury, Fracture around the Hip)</a:t>
                      </a:r>
                      <a:endParaRPr lang="en-US" sz="1800" b="1" dirty="0"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</a:txBody>
                  <a:tcPr marL="113729" marR="113729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16887"/>
                  </a:ext>
                </a:extLst>
              </a:tr>
              <a:tr h="908929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Appropriate</a:t>
                      </a:r>
                    </a:p>
                  </a:txBody>
                  <a:tcPr marL="113729" marR="113729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1.</a:t>
                      </a:r>
                      <a:r>
                        <a:rPr kumimoji="0" lang="th-T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 ร้อยละของผู้ป่วยได้รับการประเมินและการจัดการความปวด</a:t>
                      </a:r>
                    </a:p>
                    <a:p>
                      <a:r>
                        <a:rPr lang="th-TH" sz="18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2.ร้อยละของผู้ป่วยได้รับการประเมินและรักษาโรคกระดูกพรุน</a:t>
                      </a:r>
                    </a:p>
                    <a:p>
                      <a:r>
                        <a:rPr lang="th-TH" sz="18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3.อัตราการปฏิบัติตามแนวทาง</a:t>
                      </a:r>
                      <a:endParaRPr lang="en-US" sz="1800" b="1" dirty="0"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</a:txBody>
                  <a:tcPr marL="113729" marR="113729" marT="42646" marB="4264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8276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1141" y="6470738"/>
            <a:ext cx="5318925" cy="29959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th-TH" sz="1233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ระบุตัวชี้วัดสำคัญที่สะท้อนคุณภาพบริการของโรค/ระบบ.............โดยจำแนกตามมิติคุณภาพต่างๆ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AE6AEDC6-3D50-5FA8-FEB6-6082CA85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586" y="6318418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F5FFE-A572-FDB7-123C-FC49B7538F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8A240875-19BA-7BE9-DA0F-AC8FD2B16F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95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7300" y="6087480"/>
            <a:ext cx="8355066" cy="299645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ใช้</a:t>
            </a:r>
            <a:r>
              <a:rPr lang="en-US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run chart </a:t>
            </a:r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control chart </a:t>
            </a:r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เพื่อแสดงผลลัพธ์ตามตัวชี้วัดที่ระบุไว้ใน </a:t>
            </a:r>
            <a:r>
              <a:rPr lang="en-US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driver diagram </a:t>
            </a:r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และตาราง </a:t>
            </a:r>
            <a:r>
              <a:rPr lang="en-US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process management</a:t>
            </a:r>
            <a:r>
              <a:rPr lang="th-TH" sz="1233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ระบุการปรับปรุงที่เกิดขึ้นในช่วงเวลาต่างๆ ที่สัมพันธ์กับผลลัพธ์</a:t>
            </a:r>
            <a:endParaRPr lang="en-US" sz="1233" dirty="0">
              <a:solidFill>
                <a:prstClr val="black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864483" y="921833"/>
          <a:ext cx="10463034" cy="5465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9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9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7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230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เกณฑ์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2563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2564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2565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2566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0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จำนวนผู้ป่วย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93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98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108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102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28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ร้อยละผู้ป่วย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บาดเจ็บไขสันหลังที่มี </a:t>
                      </a:r>
                      <a:r>
                        <a:rPr lang="en-US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neurogenic shock 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ได้รับการเฝ้าระวังการเปลี่ยนแปลงตามแนวทาง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100%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87.5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(7/8)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83.33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(5/6)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(4/4)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(1/1)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97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ร้อยละความพึงพอใจต่อการจัดการความปวด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100%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75.68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78.66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81.32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82.45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829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อัตราการเกิดแผลกดทับระดับ2-4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&lt;0.5:1000</a:t>
                      </a:r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วันนอน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0.43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(1/19)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0.79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(2/21)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0.41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(2/41)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0.24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(3/101)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025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อัตราการเกิด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UTI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&lt;0.5:1000</a:t>
                      </a: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วันใส่สายสวน</a:t>
                      </a:r>
                    </a:p>
                    <a:p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0.20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(2/8)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0.10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(1/6)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0.12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(2/4)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8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อัตราการเกิดปอดอักเสบ</a:t>
                      </a:r>
                    </a:p>
                    <a:p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0%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0.24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0.23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328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อัตราการเกิด</a:t>
                      </a:r>
                      <a:r>
                        <a:rPr lang="en-US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 Neurological improvement </a:t>
                      </a:r>
                      <a:r>
                        <a:rPr lang="th-TH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ในกลุ่ม </a:t>
                      </a:r>
                      <a:r>
                        <a:rPr lang="en-US" sz="1500" baseline="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incomplete cord injury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100%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(8</a:t>
                      </a:r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ราย)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(6ราย)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(4ราย)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(9ราย)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3829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อัตราการผ่าตัดในกลุ่มที่มีข้อบ่งชี้ได้ใน72ชม.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%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33.33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(1/3)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(1/4)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50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(2/4)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75</a:t>
                      </a:r>
                    </a:p>
                    <a:p>
                      <a:r>
                        <a:rPr lang="en-US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(3/4)</a:t>
                      </a:r>
                      <a:endParaRPr lang="th-TH" sz="15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4328"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ร้อยละของผู้ดูแลมีความรู้และทักษะในการดูแลผู้ป่วยเพื่อป้องกันภาวะแทรกซ้อน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94.62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(88/93)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95.91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(94/98)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94.44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(102/108)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</a:p>
                    <a:p>
                      <a:r>
                        <a:rPr lang="th-TH" sz="15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(102/102)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A0A6FAA-DC52-9523-8704-6834FBFC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8082C09C-5891-D3FC-EA05-36CD17AE7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21252" y="-83136"/>
            <a:ext cx="2926537" cy="1744949"/>
          </a:xfrm>
          <a:prstGeom prst="rect">
            <a:avLst/>
          </a:prstGeom>
        </p:spPr>
      </p:pic>
      <p:pic>
        <p:nvPicPr>
          <p:cNvPr id="7" name="รูปภาพ 7">
            <a:extLst>
              <a:ext uri="{FF2B5EF4-FFF2-40B4-BE49-F238E27FC236}">
                <a16:creationId xmlns:a16="http://schemas.microsoft.com/office/drawing/2014/main" id="{55BB4FB3-32A2-4CC1-C97F-68ED46B39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68F2C213-D383-0646-7254-041A5C209C20}"/>
              </a:ext>
            </a:extLst>
          </p:cNvPr>
          <p:cNvSpPr/>
          <p:nvPr/>
        </p:nvSpPr>
        <p:spPr>
          <a:xfrm>
            <a:off x="3023659" y="135603"/>
            <a:ext cx="7142472" cy="636888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7859DB36-0997-7F83-D221-D55F33032364}"/>
              </a:ext>
            </a:extLst>
          </p:cNvPr>
          <p:cNvSpPr/>
          <p:nvPr/>
        </p:nvSpPr>
        <p:spPr>
          <a:xfrm>
            <a:off x="3292938" y="135603"/>
            <a:ext cx="766902" cy="6541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FE5C2897-ADBC-69A3-1AD0-9F24F16A4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82" y="-60034"/>
            <a:ext cx="856850" cy="1212028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51130" y="237782"/>
            <a:ext cx="5682406" cy="4325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en-US" alt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</a:t>
            </a:r>
            <a:r>
              <a:rPr lang="th-TH" alt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altLang="en-US" sz="2275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0965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5" name="แผนภูมิ 4"/>
          <p:cNvGraphicFramePr>
            <a:graphicFrameLocks/>
          </p:cNvGraphicFramePr>
          <p:nvPr/>
        </p:nvGraphicFramePr>
        <p:xfrm>
          <a:off x="6412511" y="1175950"/>
          <a:ext cx="4908632" cy="24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แผนภูมิ 5"/>
          <p:cNvGraphicFramePr>
            <a:graphicFrameLocks/>
          </p:cNvGraphicFramePr>
          <p:nvPr/>
        </p:nvGraphicFramePr>
        <p:xfrm>
          <a:off x="429237" y="1185829"/>
          <a:ext cx="5532785" cy="24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5131358" y="3278704"/>
            <a:ext cx="830664" cy="38181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948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endParaRPr lang="en-US" sz="948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948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&gt;70%</a:t>
            </a:r>
            <a:endParaRPr lang="th-TH" sz="948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0637348" y="3192951"/>
            <a:ext cx="897645" cy="47209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lvl="0" algn="ctr"/>
            <a:r>
              <a:rPr lang="th-TH" sz="948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endParaRPr lang="en-US" sz="948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en-US" sz="948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&gt;70%</a:t>
            </a:r>
            <a:endParaRPr lang="th-TH" sz="948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แผนภูมิ 7"/>
          <p:cNvGraphicFramePr>
            <a:graphicFrameLocks/>
          </p:cNvGraphicFramePr>
          <p:nvPr/>
        </p:nvGraphicFramePr>
        <p:xfrm>
          <a:off x="429237" y="3922915"/>
          <a:ext cx="5505989" cy="25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แผนภูมิ 10"/>
          <p:cNvGraphicFramePr>
            <a:graphicFrameLocks/>
          </p:cNvGraphicFramePr>
          <p:nvPr/>
        </p:nvGraphicFramePr>
        <p:xfrm>
          <a:off x="6412511" y="3922915"/>
          <a:ext cx="4908632" cy="2578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สี่เหลี่ยมผืนผ้ามุมมน 3"/>
          <p:cNvSpPr/>
          <p:nvPr/>
        </p:nvSpPr>
        <p:spPr>
          <a:xfrm>
            <a:off x="10483798" y="6030966"/>
            <a:ext cx="1085208" cy="4722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endParaRPr lang="en-US" sz="123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&gt;70%</a:t>
            </a:r>
            <a:endParaRPr lang="th-TH" sz="123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A2D5CD49-8FBA-E82A-9D87-39422648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5885" y="6319214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mtClean="0"/>
              <a:t>51</a:t>
            </a:fld>
            <a:endParaRPr lang="en-US" dirty="0"/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08BFD104-86FB-2EEB-25C6-992476D54F0A}"/>
              </a:ext>
            </a:extLst>
          </p:cNvPr>
          <p:cNvSpPr/>
          <p:nvPr/>
        </p:nvSpPr>
        <p:spPr>
          <a:xfrm>
            <a:off x="3023659" y="72691"/>
            <a:ext cx="7142472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594463FC-4998-E2C9-29C4-48BB4E3B4AF6}"/>
              </a:ext>
            </a:extLst>
          </p:cNvPr>
          <p:cNvSpPr/>
          <p:nvPr/>
        </p:nvSpPr>
        <p:spPr>
          <a:xfrm>
            <a:off x="3119992" y="72691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7" name="รูปภาพ 27">
            <a:extLst>
              <a:ext uri="{FF2B5EF4-FFF2-40B4-BE49-F238E27FC236}">
                <a16:creationId xmlns:a16="http://schemas.microsoft.com/office/drawing/2014/main" id="{355096FE-166D-ED50-7938-386251616C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092" y="-121261"/>
            <a:ext cx="1177389" cy="1665435"/>
          </a:xfrm>
          <a:prstGeom prst="rect">
            <a:avLst/>
          </a:prstGeom>
        </p:spPr>
      </p:pic>
      <p:sp>
        <p:nvSpPr>
          <p:cNvPr id="10" name="สี่เหลี่ยมผืนผ้ามุมมน 9"/>
          <p:cNvSpPr/>
          <p:nvPr/>
        </p:nvSpPr>
        <p:spPr>
          <a:xfrm>
            <a:off x="3887505" y="151837"/>
            <a:ext cx="6659604" cy="81387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844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ผลการดำเนินงานการดูแลผู้ป่วย </a:t>
            </a:r>
            <a:r>
              <a:rPr lang="en-US" sz="2844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Spinal cord injury</a:t>
            </a:r>
            <a:endParaRPr lang="th-TH" sz="2844" b="1" dirty="0">
              <a:solidFill>
                <a:schemeClr val="bg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21873059-9AC3-A1C1-19C9-5002B3BF5D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21252" y="-83136"/>
            <a:ext cx="2926537" cy="1744949"/>
          </a:xfrm>
          <a:prstGeom prst="rect">
            <a:avLst/>
          </a:prstGeom>
        </p:spPr>
      </p:pic>
      <p:pic>
        <p:nvPicPr>
          <p:cNvPr id="19" name="รูปภาพ 7">
            <a:extLst>
              <a:ext uri="{FF2B5EF4-FFF2-40B4-BE49-F238E27FC236}">
                <a16:creationId xmlns:a16="http://schemas.microsoft.com/office/drawing/2014/main" id="{73DFEC3E-6060-C02A-17D4-6960A722947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98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911037" y="766305"/>
          <a:ext cx="5104576" cy="2915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แผนภูมิ 6"/>
          <p:cNvGraphicFramePr>
            <a:graphicFrameLocks/>
          </p:cNvGraphicFramePr>
          <p:nvPr/>
        </p:nvGraphicFramePr>
        <p:xfrm>
          <a:off x="911038" y="3969987"/>
          <a:ext cx="5097891" cy="235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แผนภูมิ 7"/>
          <p:cNvGraphicFramePr>
            <a:graphicFrameLocks/>
          </p:cNvGraphicFramePr>
          <p:nvPr/>
        </p:nvGraphicFramePr>
        <p:xfrm>
          <a:off x="6757529" y="747166"/>
          <a:ext cx="5210057" cy="293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แผนภูมิ 8"/>
          <p:cNvGraphicFramePr>
            <a:graphicFrameLocks/>
          </p:cNvGraphicFramePr>
          <p:nvPr/>
        </p:nvGraphicFramePr>
        <p:xfrm>
          <a:off x="6757529" y="3967419"/>
          <a:ext cx="5210057" cy="242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10631170" y="3212973"/>
            <a:ext cx="1299587" cy="4320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51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</a:t>
            </a:r>
            <a:r>
              <a:rPr lang="en-US" sz="151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&lt;0.5:</a:t>
            </a:r>
          </a:p>
          <a:p>
            <a:pPr algn="ctr"/>
            <a:r>
              <a:rPr lang="en-US" sz="151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1000</a:t>
            </a:r>
            <a:r>
              <a:rPr lang="th-TH" sz="151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วันนอน</a:t>
            </a: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10497192" y="6036161"/>
            <a:ext cx="1433565" cy="3315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</a:t>
            </a:r>
            <a:r>
              <a:rPr lang="en-US" sz="2275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&gt;85%</a:t>
            </a:r>
            <a:endParaRPr lang="th-TH" sz="2275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2BCF68C4-9C59-DAC3-E97E-59991AE2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03235C4D-E519-3849-BCAF-492AAFC8988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21252" y="-83136"/>
            <a:ext cx="2926537" cy="1744949"/>
          </a:xfrm>
          <a:prstGeom prst="rect">
            <a:avLst/>
          </a:prstGeom>
        </p:spPr>
      </p:pic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6AA015C6-6AA8-CEEB-4A24-E99DB4D3C0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08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3471056" y="328109"/>
          <a:ext cx="5292147" cy="299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/>
        </p:nvGraphicFramePr>
        <p:xfrm>
          <a:off x="3471056" y="3497498"/>
          <a:ext cx="5292147" cy="304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7188389" y="2842091"/>
            <a:ext cx="1446962" cy="3918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&gt;80%</a:t>
            </a:r>
            <a:endParaRPr lang="th-TH" sz="1707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269909" y="6063331"/>
            <a:ext cx="1379974" cy="40191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70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เกณฑ์100</a:t>
            </a:r>
            <a:r>
              <a:rPr lang="en-US" sz="170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%</a:t>
            </a:r>
            <a:endParaRPr lang="th-TH" sz="1707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D48AC1C-BCB4-6198-EB4E-1929FBAA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6616" y="6355981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mtClean="0"/>
              <a:t>53</a:t>
            </a:fld>
            <a:endParaRPr lang="en-US" dirty="0"/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01A0A5C8-CD5B-2183-329F-ADC7E63E10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21252" y="-83136"/>
            <a:ext cx="2926537" cy="1744949"/>
          </a:xfrm>
          <a:prstGeom prst="rect">
            <a:avLst/>
          </a:prstGeom>
        </p:spPr>
      </p:pic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206EBE77-EFB9-EFD7-38D3-B9846A0C30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47223F8-BB81-FF6C-B0CC-E008A888C4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106" y="3216844"/>
            <a:ext cx="1884322" cy="347985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5BC5BEC-1644-46DD-03DA-421EFFF4E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3296" y="5304887"/>
            <a:ext cx="2404849" cy="137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806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862996" y="567421"/>
            <a:ext cx="9646418" cy="1831731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/>
            <a:r>
              <a:rPr lang="th-TH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ข้อมูลคุณภาพของแต่ละโรค/หัตถการ</a:t>
            </a:r>
            <a:br>
              <a:rPr lang="th-TH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(Clinical Tracer, Clinical Quality Summary)</a:t>
            </a:r>
          </a:p>
          <a:p>
            <a:pPr algn="ctr"/>
            <a:endParaRPr lang="th-TH" sz="1707" dirty="0">
              <a:solidFill>
                <a:prstClr val="black"/>
              </a:solidFill>
            </a:endParaRP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0DA6FAA6-D51F-B01E-C608-D5ECB1EBC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54</a:t>
            </a:fld>
            <a:endParaRPr lang="en-US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46F3637F-0CEF-328E-E3EB-4E235FECC6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272480" y="2870647"/>
            <a:ext cx="11061826" cy="2254396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ED4CE89C-59CD-0C0E-4043-28DF02BC8D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pic>
        <p:nvPicPr>
          <p:cNvPr id="7" name="รูปภาพ 27">
            <a:extLst>
              <a:ext uri="{FF2B5EF4-FFF2-40B4-BE49-F238E27FC236}">
                <a16:creationId xmlns:a16="http://schemas.microsoft.com/office/drawing/2014/main" id="{CCBCAEC3-7ACA-C1FC-80AD-1285A870D4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2" y="325978"/>
            <a:ext cx="1177389" cy="1665435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FDC9B04C-78E6-508A-6002-33B19224C60C}"/>
              </a:ext>
            </a:extLst>
          </p:cNvPr>
          <p:cNvSpPr txBox="1"/>
          <p:nvPr/>
        </p:nvSpPr>
        <p:spPr>
          <a:xfrm>
            <a:off x="1582815" y="3842249"/>
            <a:ext cx="6643194" cy="1055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257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Septic Arthritis Knee</a:t>
            </a:r>
            <a:endParaRPr lang="en-US" altLang="zh-CN" sz="6257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pic>
        <p:nvPicPr>
          <p:cNvPr id="9" name="รูปภาพ 7">
            <a:extLst>
              <a:ext uri="{FF2B5EF4-FFF2-40B4-BE49-F238E27FC236}">
                <a16:creationId xmlns:a16="http://schemas.microsoft.com/office/drawing/2014/main" id="{2727E975-43AF-3E69-1513-5E1D13454F0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0F53B77-6D35-C073-0D2B-6016D864D2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776" y="2077546"/>
            <a:ext cx="2401980" cy="137099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2DED7D7-5901-0F7A-2B5C-8FD244931A1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3117"/>
          <a:stretch/>
        </p:blipFill>
        <p:spPr>
          <a:xfrm>
            <a:off x="7290760" y="1828282"/>
            <a:ext cx="1363206" cy="1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500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C4D38B-6609-4395-9ABD-959578FB113C}"/>
              </a:ext>
            </a:extLst>
          </p:cNvPr>
          <p:cNvSpPr txBox="1"/>
          <p:nvPr/>
        </p:nvSpPr>
        <p:spPr>
          <a:xfrm>
            <a:off x="1814315" y="1494105"/>
            <a:ext cx="8607882" cy="9270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08850" tIns="54425" rIns="108850" bIns="54425" rtlCol="0">
            <a:spAutoFit/>
          </a:bodyPr>
          <a:lstStyle/>
          <a:p>
            <a:pPr marL="181408"/>
            <a:r>
              <a:rPr lang="th-TH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จำนวนผู้ป่วย </a:t>
            </a:r>
            <a:r>
              <a:rPr lang="en-US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Septic arthritis </a:t>
            </a:r>
            <a:r>
              <a:rPr lang="th-TH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ในปี  2564 2565 และ 2566 มีจำนวน 60, 44 และ 48 ราย </a:t>
            </a:r>
          </a:p>
          <a:p>
            <a:pPr marL="181408"/>
            <a:r>
              <a:rPr lang="th-TH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ได้รับการเจาะ </a:t>
            </a:r>
            <a:r>
              <a:rPr lang="en-US" sz="2655" dirty="0" err="1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Hemo</a:t>
            </a:r>
            <a:r>
              <a:rPr lang="en-US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culture </a:t>
            </a:r>
            <a:r>
              <a:rPr lang="th-TH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ก่อนได้รับ </a:t>
            </a:r>
            <a:r>
              <a:rPr lang="en-US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Antibiotic </a:t>
            </a:r>
            <a:r>
              <a:rPr lang="th-TH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ร้อยละ 81.66, 65.95 และ 60.93 </a:t>
            </a:r>
          </a:p>
        </p:txBody>
      </p: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3A38AD24-D39B-5782-06E3-82244CB1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55</a:t>
            </a:fld>
            <a:endParaRPr lang="en-US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488C1163-66B5-6B04-59BE-41333F31D4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21252" y="-83136"/>
            <a:ext cx="2926537" cy="1744949"/>
          </a:xfrm>
          <a:prstGeom prst="rect">
            <a:avLst/>
          </a:prstGeom>
        </p:spPr>
      </p:pic>
      <p:pic>
        <p:nvPicPr>
          <p:cNvPr id="6" name="รูปภาพ 7">
            <a:extLst>
              <a:ext uri="{FF2B5EF4-FFF2-40B4-BE49-F238E27FC236}">
                <a16:creationId xmlns:a16="http://schemas.microsoft.com/office/drawing/2014/main" id="{FB8F113E-A5E7-2BDB-6272-9762B2DA23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5A5537C9-F960-794E-065E-9910B8A4E84F}"/>
              </a:ext>
            </a:extLst>
          </p:cNvPr>
          <p:cNvSpPr/>
          <p:nvPr/>
        </p:nvSpPr>
        <p:spPr>
          <a:xfrm>
            <a:off x="2905286" y="222398"/>
            <a:ext cx="5705880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DC1251B7-70E1-462C-9DFF-E884DD16E37B}"/>
              </a:ext>
            </a:extLst>
          </p:cNvPr>
          <p:cNvSpPr/>
          <p:nvPr/>
        </p:nvSpPr>
        <p:spPr>
          <a:xfrm>
            <a:off x="3001618" y="222398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9" name="รูปภาพ 27">
            <a:extLst>
              <a:ext uri="{FF2B5EF4-FFF2-40B4-BE49-F238E27FC236}">
                <a16:creationId xmlns:a16="http://schemas.microsoft.com/office/drawing/2014/main" id="{D1CC873B-94BA-E208-060C-6674D77124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719" y="28446"/>
            <a:ext cx="1177389" cy="1665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5014" y="268792"/>
            <a:ext cx="4873585" cy="9854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08850" tIns="54425" rIns="108850" bIns="54425" rtlCol="0">
            <a:spAutoFit/>
          </a:bodyPr>
          <a:lstStyle/>
          <a:p>
            <a:pPr algn="ctr">
              <a:tabLst>
                <a:tab pos="1834865" algn="l"/>
              </a:tabLst>
              <a:defRPr/>
            </a:pPr>
            <a:r>
              <a:rPr lang="th-TH" sz="5689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บริบท (</a:t>
            </a:r>
            <a:r>
              <a:rPr lang="en-US" sz="5689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Context</a:t>
            </a:r>
            <a:r>
              <a:rPr lang="th-TH" sz="5689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5689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ลูกศร: รูปห้าเหลี่ยม 9">
            <a:extLst>
              <a:ext uri="{FF2B5EF4-FFF2-40B4-BE49-F238E27FC236}">
                <a16:creationId xmlns:a16="http://schemas.microsoft.com/office/drawing/2014/main" id="{62D506A1-B3C0-A7EF-F72F-5187CD52A088}"/>
              </a:ext>
            </a:extLst>
          </p:cNvPr>
          <p:cNvSpPr/>
          <p:nvPr/>
        </p:nvSpPr>
        <p:spPr>
          <a:xfrm>
            <a:off x="1" y="1579330"/>
            <a:ext cx="1589899" cy="649578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FD30AE7-978D-D42F-2F6B-44D86F59D75C}"/>
              </a:ext>
            </a:extLst>
          </p:cNvPr>
          <p:cNvSpPr txBox="1"/>
          <p:nvPr/>
        </p:nvSpPr>
        <p:spPr>
          <a:xfrm>
            <a:off x="224415" y="1659341"/>
            <a:ext cx="1092388" cy="55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บริบท</a:t>
            </a:r>
          </a:p>
        </p:txBody>
      </p:sp>
      <p:sp>
        <p:nvSpPr>
          <p:cNvPr id="12" name="ลูกศร: รูปห้าเหลี่ยม 11">
            <a:extLst>
              <a:ext uri="{FF2B5EF4-FFF2-40B4-BE49-F238E27FC236}">
                <a16:creationId xmlns:a16="http://schemas.microsoft.com/office/drawing/2014/main" id="{BCDFC067-DEF7-C957-E539-4386267A3800}"/>
              </a:ext>
            </a:extLst>
          </p:cNvPr>
          <p:cNvSpPr/>
          <p:nvPr/>
        </p:nvSpPr>
        <p:spPr>
          <a:xfrm>
            <a:off x="-21252" y="2933688"/>
            <a:ext cx="4807727" cy="649578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E721DFD9-1F89-9508-D03C-A495CB7F354D}"/>
              </a:ext>
            </a:extLst>
          </p:cNvPr>
          <p:cNvSpPr txBox="1"/>
          <p:nvPr/>
        </p:nvSpPr>
        <p:spPr>
          <a:xfrm>
            <a:off x="203163" y="3013700"/>
            <a:ext cx="4790567" cy="500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ประเด็น/ความท้าทาย</a:t>
            </a:r>
            <a:r>
              <a:rPr lang="en-US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</a:t>
            </a:r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ความเสี่ยงที่สำคัญ</a:t>
            </a:r>
            <a:endParaRPr lang="th-TH" sz="2655" dirty="0">
              <a:solidFill>
                <a:schemeClr val="bg1"/>
              </a:solidFill>
            </a:endParaRPr>
          </a:p>
        </p:txBody>
      </p:sp>
      <p:grpSp>
        <p:nvGrpSpPr>
          <p:cNvPr id="14" name="Google Shape;1527;p45">
            <a:extLst>
              <a:ext uri="{FF2B5EF4-FFF2-40B4-BE49-F238E27FC236}">
                <a16:creationId xmlns:a16="http://schemas.microsoft.com/office/drawing/2014/main" id="{E35BD7A4-22B7-859F-39C2-745382829585}"/>
              </a:ext>
            </a:extLst>
          </p:cNvPr>
          <p:cNvGrpSpPr/>
          <p:nvPr/>
        </p:nvGrpSpPr>
        <p:grpSpPr>
          <a:xfrm>
            <a:off x="4993729" y="2919189"/>
            <a:ext cx="6885507" cy="914016"/>
            <a:chOff x="833013" y="1511673"/>
            <a:chExt cx="2292026" cy="423935"/>
          </a:xfrm>
        </p:grpSpPr>
        <p:sp>
          <p:nvSpPr>
            <p:cNvPr id="15" name="Google Shape;1529;p45">
              <a:extLst>
                <a:ext uri="{FF2B5EF4-FFF2-40B4-BE49-F238E27FC236}">
                  <a16:creationId xmlns:a16="http://schemas.microsoft.com/office/drawing/2014/main" id="{156C8442-2602-C266-6F46-1E263C5197EE}"/>
                </a:ext>
              </a:extLst>
            </p:cNvPr>
            <p:cNvSpPr/>
            <p:nvPr/>
          </p:nvSpPr>
          <p:spPr>
            <a:xfrm>
              <a:off x="833013" y="1511673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413" dirty="0">
                  <a:solidFill>
                    <a:srgbClr val="4472C4"/>
                  </a:solidFill>
                  <a:latin typeface="Browallia New" panose="020B0604020202020204" pitchFamily="34" charset="-34"/>
                  <a:ea typeface="Fira Sans Extra Condensed Medium"/>
                  <a:cs typeface="Browallia New" panose="020B0604020202020204" pitchFamily="34" charset="-34"/>
                  <a:sym typeface="Fira Sans Extra Condensed Medium"/>
                </a:rPr>
                <a:t>1</a:t>
              </a:r>
              <a:endParaRPr sz="1896" dirty="0">
                <a:solidFill>
                  <a:srgbClr val="4472C4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6" name="Google Shape;1531;p45">
              <a:extLst>
                <a:ext uri="{FF2B5EF4-FFF2-40B4-BE49-F238E27FC236}">
                  <a16:creationId xmlns:a16="http://schemas.microsoft.com/office/drawing/2014/main" id="{05615F3F-36BF-AFA9-B292-6C0861FE50E5}"/>
                </a:ext>
              </a:extLst>
            </p:cNvPr>
            <p:cNvSpPr/>
            <p:nvPr/>
          </p:nvSpPr>
          <p:spPr>
            <a:xfrm>
              <a:off x="1378363" y="1511673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 marL="181408"/>
              <a:r>
                <a:rPr lang="th-TH" sz="2749" b="1" dirty="0">
                  <a:solidFill>
                    <a:schemeClr val="bg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ผลการเพาะเชื้อ มีผล บวกน้อยกว่าร้อยละ 30</a:t>
              </a:r>
              <a:endParaRPr lang="en-US" sz="2749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7" name="Google Shape;1532;p45">
            <a:extLst>
              <a:ext uri="{FF2B5EF4-FFF2-40B4-BE49-F238E27FC236}">
                <a16:creationId xmlns:a16="http://schemas.microsoft.com/office/drawing/2014/main" id="{05AC426A-5ADB-4548-58D6-8D443FEDA848}"/>
              </a:ext>
            </a:extLst>
          </p:cNvPr>
          <p:cNvGrpSpPr/>
          <p:nvPr/>
        </p:nvGrpSpPr>
        <p:grpSpPr>
          <a:xfrm>
            <a:off x="4993729" y="3640875"/>
            <a:ext cx="6885507" cy="914016"/>
            <a:chOff x="833013" y="2272827"/>
            <a:chExt cx="2292026" cy="423935"/>
          </a:xfrm>
        </p:grpSpPr>
        <p:sp>
          <p:nvSpPr>
            <p:cNvPr id="18" name="Google Shape;1534;p45">
              <a:extLst>
                <a:ext uri="{FF2B5EF4-FFF2-40B4-BE49-F238E27FC236}">
                  <a16:creationId xmlns:a16="http://schemas.microsoft.com/office/drawing/2014/main" id="{3C51E9E4-9E2B-0A01-A477-280A45C580B8}"/>
                </a:ext>
              </a:extLst>
            </p:cNvPr>
            <p:cNvSpPr/>
            <p:nvPr/>
          </p:nvSpPr>
          <p:spPr>
            <a:xfrm>
              <a:off x="833013" y="2272827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413" dirty="0">
                  <a:solidFill>
                    <a:srgbClr val="ED7D31"/>
                  </a:solidFill>
                  <a:latin typeface="Browallia New" panose="020B0604020202020204" pitchFamily="34" charset="-34"/>
                  <a:ea typeface="Fira Sans Extra Condensed Medium"/>
                  <a:cs typeface="Browallia New" panose="020B0604020202020204" pitchFamily="34" charset="-34"/>
                  <a:sym typeface="Fira Sans Extra Condensed Medium"/>
                </a:rPr>
                <a:t>2</a:t>
              </a:r>
              <a:endParaRPr sz="1896" dirty="0">
                <a:solidFill>
                  <a:srgbClr val="ED7D3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9" name="Google Shape;1536;p45">
              <a:extLst>
                <a:ext uri="{FF2B5EF4-FFF2-40B4-BE49-F238E27FC236}">
                  <a16:creationId xmlns:a16="http://schemas.microsoft.com/office/drawing/2014/main" id="{AAE250BF-BA0E-8F74-722C-A3EE4CED0FCB}"/>
                </a:ext>
              </a:extLst>
            </p:cNvPr>
            <p:cNvSpPr/>
            <p:nvPr/>
          </p:nvSpPr>
          <p:spPr>
            <a:xfrm>
              <a:off x="1378363" y="2272827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 marL="181408"/>
              <a:r>
                <a:rPr lang="th-TH" sz="3034" b="1" dirty="0">
                  <a:solidFill>
                    <a:schemeClr val="bg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การป้องกันภาวะ </a:t>
              </a:r>
              <a:r>
                <a:rPr lang="en-US" sz="3034" b="1" dirty="0">
                  <a:solidFill>
                    <a:schemeClr val="bg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Sepsis</a:t>
              </a:r>
            </a:p>
          </p:txBody>
        </p:sp>
      </p:grpSp>
      <p:grpSp>
        <p:nvGrpSpPr>
          <p:cNvPr id="20" name="Google Shape;1537;p45">
            <a:extLst>
              <a:ext uri="{FF2B5EF4-FFF2-40B4-BE49-F238E27FC236}">
                <a16:creationId xmlns:a16="http://schemas.microsoft.com/office/drawing/2014/main" id="{661C6B67-1CF9-F84A-B071-9BA9981DC5A3}"/>
              </a:ext>
            </a:extLst>
          </p:cNvPr>
          <p:cNvGrpSpPr/>
          <p:nvPr/>
        </p:nvGrpSpPr>
        <p:grpSpPr>
          <a:xfrm>
            <a:off x="4993729" y="4362559"/>
            <a:ext cx="6885507" cy="914018"/>
            <a:chOff x="833013" y="3033980"/>
            <a:chExt cx="2292026" cy="423936"/>
          </a:xfrm>
        </p:grpSpPr>
        <p:sp>
          <p:nvSpPr>
            <p:cNvPr id="21" name="Google Shape;1539;p45">
              <a:extLst>
                <a:ext uri="{FF2B5EF4-FFF2-40B4-BE49-F238E27FC236}">
                  <a16:creationId xmlns:a16="http://schemas.microsoft.com/office/drawing/2014/main" id="{649C654C-3D4A-7F0A-BA20-1B43063A86AE}"/>
                </a:ext>
              </a:extLst>
            </p:cNvPr>
            <p:cNvSpPr/>
            <p:nvPr/>
          </p:nvSpPr>
          <p:spPr>
            <a:xfrm>
              <a:off x="833013" y="3033980"/>
              <a:ext cx="545349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413" dirty="0">
                  <a:solidFill>
                    <a:schemeClr val="accent6"/>
                  </a:solidFill>
                  <a:latin typeface="Browallia New" panose="020B0604020202020204" pitchFamily="34" charset="-34"/>
                  <a:ea typeface="Fira Sans Extra Condensed Medium"/>
                  <a:cs typeface="Browallia New" panose="020B0604020202020204" pitchFamily="34" charset="-34"/>
                  <a:sym typeface="Fira Sans Extra Condensed Medium"/>
                </a:rPr>
                <a:t>3</a:t>
              </a:r>
              <a:endParaRPr sz="1896" dirty="0">
                <a:solidFill>
                  <a:schemeClr val="accent6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22" name="Google Shape;1541;p45">
              <a:extLst>
                <a:ext uri="{FF2B5EF4-FFF2-40B4-BE49-F238E27FC236}">
                  <a16:creationId xmlns:a16="http://schemas.microsoft.com/office/drawing/2014/main" id="{E353FA6C-7059-B016-2097-A7AE6FECE9A7}"/>
                </a:ext>
              </a:extLst>
            </p:cNvPr>
            <p:cNvSpPr/>
            <p:nvPr/>
          </p:nvSpPr>
          <p:spPr>
            <a:xfrm>
              <a:off x="1378363" y="3033981"/>
              <a:ext cx="1746676" cy="42393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 marL="181408"/>
              <a:r>
                <a:rPr lang="th-TH" sz="3034" b="1" dirty="0">
                  <a:solidFill>
                    <a:schemeClr val="bg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การ </a:t>
              </a:r>
              <a:r>
                <a:rPr lang="en-US" sz="3034" b="1" dirty="0">
                  <a:solidFill>
                    <a:schemeClr val="bg1"/>
                  </a:solidFill>
                  <a:latin typeface="Browallia New" panose="020B0604020202020204" pitchFamily="34" charset="-34"/>
                  <a:ea typeface="Tahoma" panose="020B0604030504040204" pitchFamily="34" charset="0"/>
                  <a:cs typeface="Browallia New" panose="020B0604020202020204" pitchFamily="34" charset="-34"/>
                </a:rPr>
                <a:t>re-admit</a:t>
              </a:r>
              <a:endPara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endParaRPr>
            </a:p>
          </p:txBody>
        </p:sp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678C6B85-9A11-4584-3389-486993DD4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48" y="4734796"/>
            <a:ext cx="3444759" cy="196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03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92689" y="877566"/>
            <a:ext cx="11538349" cy="57603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en-US" sz="1517" b="1" dirty="0">
                <a:solidFill>
                  <a:srgbClr val="00206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                                                              Primary  driver                                                         Secondary  driver                                                                   Intervention/change idea</a:t>
            </a:r>
          </a:p>
          <a:p>
            <a:pPr algn="l"/>
            <a:endParaRPr lang="en-US" sz="151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l"/>
            <a:endParaRPr lang="en-US" sz="151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l"/>
            <a:endParaRPr lang="en-US" sz="151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l"/>
            <a:endParaRPr lang="en-US" sz="151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l"/>
            <a:endParaRPr lang="en-US" sz="151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 </a:t>
            </a:r>
          </a:p>
          <a:p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 </a:t>
            </a:r>
          </a:p>
          <a:p>
            <a:pPr algn="l"/>
            <a:endParaRPr lang="en-US" sz="151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l"/>
            <a:endParaRPr lang="en-US" sz="151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l"/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</a:t>
            </a:r>
            <a:endParaRPr lang="th-TH" sz="132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l"/>
            <a:r>
              <a:rPr lang="th-TH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-อัตราการ 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Re –admit = 0%</a:t>
            </a:r>
          </a:p>
          <a:p>
            <a:pPr algn="l"/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</a:t>
            </a:r>
            <a:r>
              <a:rPr lang="th-TH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อัตราการตายจากโรค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=0%</a:t>
            </a:r>
          </a:p>
          <a:p>
            <a:pPr algn="l"/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                                                        </a:t>
            </a:r>
          </a:p>
          <a:p>
            <a:pPr algn="l"/>
            <a:endParaRPr lang="en-US" sz="151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l"/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                                                 </a:t>
            </a:r>
          </a:p>
          <a:p>
            <a:pPr algn="l"/>
            <a:r>
              <a:rPr lang="en-US" sz="151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                                                 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KPI; </a:t>
            </a:r>
            <a:r>
              <a:rPr lang="th-TH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ร้อยละการเจาะน้ำข้อเข่า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ก่อนรับยา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ATB</a:t>
            </a:r>
            <a:r>
              <a:rPr lang="th-TH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100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%</a:t>
            </a:r>
          </a:p>
          <a:p>
            <a:pPr algn="l"/>
            <a:r>
              <a:rPr lang="th-TH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                                                     ร้อยละ ผลเพาะเชื้อ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positive </a:t>
            </a:r>
            <a:r>
              <a:rPr lang="th-TH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ในรายก่อนให้ยา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ATB 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  <a:sym typeface="Symbol"/>
              </a:rPr>
              <a:t> 50%</a:t>
            </a:r>
            <a:r>
              <a:rPr lang="en-US" sz="1327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</a:t>
            </a:r>
          </a:p>
          <a:p>
            <a:pPr algn="l"/>
            <a:endParaRPr lang="th-TH" sz="1517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05769" y="3430071"/>
            <a:ext cx="1920213" cy="648037"/>
          </a:xfrm>
          <a:prstGeom prst="rect">
            <a:avLst/>
          </a:prstGeom>
          <a:solidFill>
            <a:srgbClr val="00206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61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</a:t>
            </a:r>
            <a:r>
              <a:rPr lang="en-US" sz="161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septic  arthritis</a:t>
            </a:r>
            <a:r>
              <a:rPr lang="th-TH" sz="161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หาย และไม่กลับมารักษาซ้ำ</a:t>
            </a:r>
            <a:endParaRPr lang="en-US" sz="1612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endParaRPr lang="th-TH" sz="1612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942800" y="5182928"/>
            <a:ext cx="1797684" cy="4320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th-TH" sz="161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การปฏิบัติตัวที่ถูกต้อง</a:t>
            </a:r>
            <a:endParaRPr lang="en-US" sz="1612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endParaRPr lang="th-TH" sz="1612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942804" y="3466074"/>
            <a:ext cx="1797684" cy="57603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61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การได้รับยาครบ</a:t>
            </a:r>
            <a:endParaRPr lang="en-US" sz="1612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61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ตามแผนการรักษา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948779" y="1929295"/>
            <a:ext cx="1791707" cy="4381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61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การวินิจฉัยถูกต้อง</a:t>
            </a: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5494331" y="1588422"/>
            <a:ext cx="2016224" cy="438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ระบบการเก็บ </a:t>
            </a:r>
            <a:r>
              <a:rPr lang="en-US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specimen</a:t>
            </a: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494331" y="2306327"/>
            <a:ext cx="2016224" cy="438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ระบบการวิเคราะห์</a:t>
            </a:r>
            <a:endParaRPr lang="en-US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5536482" y="3018437"/>
            <a:ext cx="1974075" cy="3191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en-US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CPG</a:t>
            </a: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5536501" y="3588206"/>
            <a:ext cx="1974073" cy="2939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บริหารยา</a:t>
            </a:r>
            <a:endParaRPr lang="en-US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5494328" y="4181240"/>
            <a:ext cx="2016224" cy="291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ความรู้ / ความเข้าใจผู้ป่วย</a:t>
            </a:r>
            <a:endParaRPr lang="en-US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7" name="สี่เหลี่ยมผืนผ้า 26"/>
          <p:cNvSpPr/>
          <p:nvPr/>
        </p:nvSpPr>
        <p:spPr>
          <a:xfrm>
            <a:off x="5494340" y="4794027"/>
            <a:ext cx="2011137" cy="432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การส่งเสริมสุขภาพ</a:t>
            </a:r>
            <a:endParaRPr lang="en-US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5531600" y="5547553"/>
            <a:ext cx="1983873" cy="4320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ปัญหาสุขภาพและมีโรคร่วม</a:t>
            </a:r>
            <a:endParaRPr lang="en-US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8662683" y="2233374"/>
            <a:ext cx="2784309" cy="606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วิเคราะห์กระบวนการตรวจชันสูตร</a:t>
            </a:r>
          </a:p>
          <a:p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ประชุม  </a:t>
            </a:r>
            <a:r>
              <a:rPr lang="en-US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PCT</a:t>
            </a:r>
          </a:p>
          <a:p>
            <a:endParaRPr lang="en-US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en-US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8662684" y="1381593"/>
            <a:ext cx="2784309" cy="654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จัดประชุมเครือข่าย</a:t>
            </a:r>
          </a:p>
          <a:p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มี </a:t>
            </a:r>
            <a:r>
              <a:rPr lang="en-US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Line group </a:t>
            </a: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8662683" y="2961053"/>
            <a:ext cx="2784310" cy="3958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-ทบทวน </a:t>
            </a:r>
            <a:r>
              <a:rPr lang="en-US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CPG </a:t>
            </a:r>
            <a:r>
              <a:rPr lang="th-TH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ร่วมกับเครือข่ายและ</a:t>
            </a:r>
            <a:r>
              <a:rPr lang="en-US" sz="1327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CPG Sepsis</a:t>
            </a:r>
          </a:p>
          <a:p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8662683" y="3469712"/>
            <a:ext cx="2784310" cy="612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พัฒนาระบบการบริหารยา</a:t>
            </a:r>
          </a:p>
          <a:p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พัฒนาสมรรถนะบุคลากร</a:t>
            </a: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8662683" y="4262001"/>
            <a:ext cx="2784309" cy="3958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นวัตกรรมการให้ความรู้/สื่อการสอน</a:t>
            </a:r>
            <a:endParaRPr lang="en-US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8662683" y="4752593"/>
            <a:ext cx="2784329" cy="6303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-จัดทำแนวทางการส่งเสริมความรู้ในการดูแลตนเองและการออกกำลังกาย</a:t>
            </a:r>
            <a:endParaRPr lang="en-US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20" name="สี่เหลี่ยมผืนผ้า 119"/>
          <p:cNvSpPr/>
          <p:nvPr/>
        </p:nvSpPr>
        <p:spPr>
          <a:xfrm>
            <a:off x="8662664" y="5485824"/>
            <a:ext cx="2784329" cy="648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 ปรับระบบการ </a:t>
            </a:r>
            <a:r>
              <a:rPr lang="en-US" sz="1612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Consult</a:t>
            </a:r>
          </a:p>
          <a:p>
            <a:pPr algn="ctr"/>
            <a:endParaRPr lang="th-TH" sz="1612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13" name="ลูกศรเชื่อมต่อแบบตรง 12"/>
          <p:cNvCxnSpPr/>
          <p:nvPr/>
        </p:nvCxnSpPr>
        <p:spPr>
          <a:xfrm flipH="1">
            <a:off x="7510555" y="1741614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>
            <a:cxnSpLocks/>
          </p:cNvCxnSpPr>
          <p:nvPr/>
        </p:nvCxnSpPr>
        <p:spPr>
          <a:xfrm flipH="1">
            <a:off x="7521617" y="2565506"/>
            <a:ext cx="1141046" cy="3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>
            <a:cxnSpLocks/>
          </p:cNvCxnSpPr>
          <p:nvPr/>
        </p:nvCxnSpPr>
        <p:spPr>
          <a:xfrm flipH="1">
            <a:off x="7510556" y="3178009"/>
            <a:ext cx="1152127" cy="3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ลูกศรเชื่อมต่อแบบตรง 60"/>
          <p:cNvCxnSpPr>
            <a:cxnSpLocks/>
          </p:cNvCxnSpPr>
          <p:nvPr/>
        </p:nvCxnSpPr>
        <p:spPr>
          <a:xfrm flipH="1">
            <a:off x="7510576" y="3754009"/>
            <a:ext cx="1152106" cy="3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>
            <a:cxnSpLocks/>
          </p:cNvCxnSpPr>
          <p:nvPr/>
        </p:nvCxnSpPr>
        <p:spPr>
          <a:xfrm flipH="1">
            <a:off x="7510557" y="4333760"/>
            <a:ext cx="11521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>
            <a:cxnSpLocks/>
            <a:stCxn id="34" idx="1"/>
          </p:cNvCxnSpPr>
          <p:nvPr/>
        </p:nvCxnSpPr>
        <p:spPr>
          <a:xfrm flipH="1" flipV="1">
            <a:off x="7510557" y="5053801"/>
            <a:ext cx="1152125" cy="1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>
            <a:cxnSpLocks/>
          </p:cNvCxnSpPr>
          <p:nvPr/>
        </p:nvCxnSpPr>
        <p:spPr>
          <a:xfrm flipH="1" flipV="1">
            <a:off x="7510558" y="5773873"/>
            <a:ext cx="1152105" cy="1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ตัวเชื่อมต่อตรง 77"/>
          <p:cNvCxnSpPr/>
          <p:nvPr/>
        </p:nvCxnSpPr>
        <p:spPr>
          <a:xfrm>
            <a:off x="5110288" y="1803345"/>
            <a:ext cx="0" cy="72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ลูกศรเชื่อมต่อแบบตรง 79"/>
          <p:cNvCxnSpPr/>
          <p:nvPr/>
        </p:nvCxnSpPr>
        <p:spPr>
          <a:xfrm flipH="1" flipV="1">
            <a:off x="5105739" y="1799349"/>
            <a:ext cx="369804" cy="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ลูกศรเชื่อมต่อแบบตรง 81"/>
          <p:cNvCxnSpPr/>
          <p:nvPr/>
        </p:nvCxnSpPr>
        <p:spPr>
          <a:xfrm flipH="1" flipV="1">
            <a:off x="5110287" y="2521373"/>
            <a:ext cx="369804" cy="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ตัวเชื่อมต่อตรง 82"/>
          <p:cNvCxnSpPr/>
          <p:nvPr/>
        </p:nvCxnSpPr>
        <p:spPr>
          <a:xfrm flipH="1">
            <a:off x="5105740" y="3186842"/>
            <a:ext cx="4549" cy="1075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ลูกศรเชื่อมต่อแบบตรง 84"/>
          <p:cNvCxnSpPr>
            <a:cxnSpLocks/>
            <a:stCxn id="22" idx="1"/>
          </p:cNvCxnSpPr>
          <p:nvPr/>
        </p:nvCxnSpPr>
        <p:spPr>
          <a:xfrm flipH="1" flipV="1">
            <a:off x="5097601" y="3178010"/>
            <a:ext cx="43888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ลูกศรเชื่อมต่อแบบตรง 86"/>
          <p:cNvCxnSpPr>
            <a:cxnSpLocks/>
          </p:cNvCxnSpPr>
          <p:nvPr/>
        </p:nvCxnSpPr>
        <p:spPr>
          <a:xfrm flipH="1">
            <a:off x="5105734" y="4256317"/>
            <a:ext cx="389122" cy="1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ลูกศรเชื่อมต่อแบบตรง 89"/>
          <p:cNvCxnSpPr>
            <a:cxnSpLocks/>
            <a:endCxn id="15" idx="3"/>
          </p:cNvCxnSpPr>
          <p:nvPr/>
        </p:nvCxnSpPr>
        <p:spPr>
          <a:xfrm flipH="1" flipV="1">
            <a:off x="4740488" y="3754090"/>
            <a:ext cx="791112" cy="10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ตรง 90"/>
          <p:cNvCxnSpPr/>
          <p:nvPr/>
        </p:nvCxnSpPr>
        <p:spPr>
          <a:xfrm>
            <a:off x="5137500" y="5085024"/>
            <a:ext cx="0" cy="72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ลูกศรเชื่อมต่อแบบตรง 91"/>
          <p:cNvCxnSpPr/>
          <p:nvPr/>
        </p:nvCxnSpPr>
        <p:spPr>
          <a:xfrm flipH="1" flipV="1">
            <a:off x="5125052" y="5081029"/>
            <a:ext cx="369804" cy="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ลูกศรเชื่อมต่อแบบตรง 92"/>
          <p:cNvCxnSpPr/>
          <p:nvPr/>
        </p:nvCxnSpPr>
        <p:spPr>
          <a:xfrm flipH="1" flipV="1">
            <a:off x="5136736" y="5807050"/>
            <a:ext cx="369804" cy="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ลูกศรเชื่อมต่อแบบตรง 93"/>
          <p:cNvCxnSpPr/>
          <p:nvPr/>
        </p:nvCxnSpPr>
        <p:spPr>
          <a:xfrm flipH="1" flipV="1">
            <a:off x="4741016" y="2131611"/>
            <a:ext cx="369804" cy="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ลูกศรเชื่อมต่อแบบตรง 94"/>
          <p:cNvCxnSpPr/>
          <p:nvPr/>
        </p:nvCxnSpPr>
        <p:spPr>
          <a:xfrm flipH="1" flipV="1">
            <a:off x="4757135" y="5442041"/>
            <a:ext cx="369804" cy="3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ลูกศรเชื่อมต่อแบบตรง 97"/>
          <p:cNvCxnSpPr>
            <a:stCxn id="15" idx="1"/>
          </p:cNvCxnSpPr>
          <p:nvPr/>
        </p:nvCxnSpPr>
        <p:spPr>
          <a:xfrm flipH="1" flipV="1">
            <a:off x="2308208" y="3743633"/>
            <a:ext cx="634596" cy="1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ลูกศรเชื่อมต่อแบบตรง 111"/>
          <p:cNvCxnSpPr>
            <a:cxnSpLocks/>
            <a:stCxn id="33" idx="1"/>
          </p:cNvCxnSpPr>
          <p:nvPr/>
        </p:nvCxnSpPr>
        <p:spPr>
          <a:xfrm flipH="1">
            <a:off x="7515453" y="4459906"/>
            <a:ext cx="1147230" cy="463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ลูกศรเชื่อมต่อแบบตรง 4"/>
          <p:cNvCxnSpPr/>
          <p:nvPr/>
        </p:nvCxnSpPr>
        <p:spPr>
          <a:xfrm flipH="1">
            <a:off x="2325982" y="2164357"/>
            <a:ext cx="616818" cy="1560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>
            <a:stCxn id="14" idx="1"/>
          </p:cNvCxnSpPr>
          <p:nvPr/>
        </p:nvCxnSpPr>
        <p:spPr>
          <a:xfrm flipH="1" flipV="1">
            <a:off x="2325982" y="3757728"/>
            <a:ext cx="616818" cy="1641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E871BE6-BE27-FD8C-3487-9AD4131FB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56</a:t>
            </a:fld>
            <a:endParaRPr lang="en-US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2836FCCD-CD81-D30D-F4B8-80121D652C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2719" y="-65955"/>
            <a:ext cx="2926537" cy="174494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0D2E3A1-64FE-D18D-4BC7-B4A747447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553C1C20-A7E2-F60C-B177-136281BE0EFA}"/>
              </a:ext>
            </a:extLst>
          </p:cNvPr>
          <p:cNvSpPr/>
          <p:nvPr/>
        </p:nvSpPr>
        <p:spPr>
          <a:xfrm>
            <a:off x="3235454" y="138184"/>
            <a:ext cx="7844566" cy="665650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FE1E36AB-0DEB-660B-298F-EE12078CA81C}"/>
              </a:ext>
            </a:extLst>
          </p:cNvPr>
          <p:cNvSpPr/>
          <p:nvPr/>
        </p:nvSpPr>
        <p:spPr>
          <a:xfrm>
            <a:off x="3638127" y="138183"/>
            <a:ext cx="842148" cy="7183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44" name="รูปภาพ 27">
            <a:extLst>
              <a:ext uri="{FF2B5EF4-FFF2-40B4-BE49-F238E27FC236}">
                <a16:creationId xmlns:a16="http://schemas.microsoft.com/office/drawing/2014/main" id="{CC382D7C-17DD-901D-F577-69F80663F0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90" y="23001"/>
            <a:ext cx="774678" cy="1095794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281184" y="24271"/>
            <a:ext cx="10843254" cy="792043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h-TH" sz="3034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เป้าหมาย   ปัจจัยขับเคลื่อน   ตัวชี้วัด </a:t>
            </a:r>
            <a:r>
              <a:rPr lang="en-US" sz="3034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Septic  arthritis</a:t>
            </a:r>
            <a:endParaRPr lang="th-TH" sz="3034" b="1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55153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8869" y="1995241"/>
            <a:ext cx="1939479" cy="14913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</a:p>
          <a:p>
            <a:pPr algn="ctr"/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Miss </a:t>
            </a:r>
            <a:r>
              <a:rPr lang="en-US" sz="1896" b="1" dirty="0" err="1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Dx</a:t>
            </a:r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./Delayed diagnosis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423692" y="1995241"/>
            <a:ext cx="1881407" cy="150579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</a:p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การให้</a:t>
            </a:r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ATB </a:t>
            </a:r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ก่อนเก็บ  </a:t>
            </a:r>
            <a:r>
              <a:rPr lang="en-US" sz="2275" b="1" dirty="0" err="1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synovail</a:t>
            </a:r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culture</a:t>
            </a:r>
            <a:endParaRPr lang="th-TH" sz="227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353048" y="1995241"/>
            <a:ext cx="1799102" cy="15259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</a:p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การให้</a:t>
            </a:r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ATB </a:t>
            </a:r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ไม่ครบตามเวลาที่กำหนด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8257026" y="1995241"/>
            <a:ext cx="1838254" cy="15259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</a:p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ผู้ป่วยรับยาต่อเนื่องไม่ครบ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28853" y="3933026"/>
            <a:ext cx="1920213" cy="9360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ผู้ป่วยมา</a:t>
            </a:r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Admit</a:t>
            </a:r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ด้วยมีไข้ ปวด บวม แดง ร้อน</a:t>
            </a:r>
            <a:endParaRPr lang="en-US" sz="1896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659501" y="3933030"/>
            <a:ext cx="1632181" cy="936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Assessment/</a:t>
            </a:r>
          </a:p>
          <a:p>
            <a:pPr algn="ctr"/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Investigatio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n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684536" y="3933030"/>
            <a:ext cx="1348268" cy="936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Diagnosis</a:t>
            </a:r>
            <a:endParaRPr lang="th-TH" sz="1896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532594" y="3933027"/>
            <a:ext cx="1411784" cy="9360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Treatment</a:t>
            </a:r>
            <a:endParaRPr lang="th-TH" sz="1896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8363255" y="3919975"/>
            <a:ext cx="1849074" cy="936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Re-Assessment/</a:t>
            </a:r>
          </a:p>
          <a:p>
            <a:pPr algn="ctr"/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D/C plan</a:t>
            </a:r>
            <a:endParaRPr lang="th-TH" sz="1896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10631206" y="3907385"/>
            <a:ext cx="989079" cy="9360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F/U</a:t>
            </a:r>
            <a:endParaRPr lang="th-TH" sz="1896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4441692" y="1995241"/>
            <a:ext cx="1799102" cy="15259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</a:p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การวินิจฉัยคลาดเคลื่อน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0200116" y="1995241"/>
            <a:ext cx="1781510" cy="152594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</a:t>
            </a:r>
          </a:p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ผู้ป่วยไม่มา</a:t>
            </a:r>
            <a:r>
              <a:rPr lang="en-US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FU</a:t>
            </a:r>
            <a:endParaRPr lang="th-TH" sz="227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0F2CDD5-B682-F6F0-B7DE-78060DA0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11C02-3C85-4329-ADF1-F54676F8A39B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57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FF0B3C27-CAE4-6171-AA0A-FD68ADC212D2}"/>
              </a:ext>
            </a:extLst>
          </p:cNvPr>
          <p:cNvSpPr/>
          <p:nvPr/>
        </p:nvSpPr>
        <p:spPr>
          <a:xfrm>
            <a:off x="2136094" y="523758"/>
            <a:ext cx="8989652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05048771-A22A-6669-B2D9-18ED4C562A3A}"/>
              </a:ext>
            </a:extLst>
          </p:cNvPr>
          <p:cNvSpPr/>
          <p:nvPr/>
        </p:nvSpPr>
        <p:spPr>
          <a:xfrm>
            <a:off x="2232427" y="523758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" name="รูปภาพ 27">
            <a:extLst>
              <a:ext uri="{FF2B5EF4-FFF2-40B4-BE49-F238E27FC236}">
                <a16:creationId xmlns:a16="http://schemas.microsoft.com/office/drawing/2014/main" id="{4475B1E2-ADDD-D7F1-65EF-0B1E1EACA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27" y="329806"/>
            <a:ext cx="1177389" cy="1665435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:a16="http://schemas.microsoft.com/office/drawing/2014/main" id="{260C48AD-F33F-27AB-3048-62F36D7160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2719" y="-65955"/>
            <a:ext cx="2926537" cy="1744949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DCFA5063-99DD-B41E-4360-434097E829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2597944" y="698181"/>
            <a:ext cx="9313034" cy="636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Process Flowchart </a:t>
            </a:r>
            <a:r>
              <a:rPr lang="th-TH" sz="379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การดูแลผู้ป่วย</a:t>
            </a:r>
            <a:r>
              <a:rPr 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Septic arthritis</a:t>
            </a:r>
            <a:endParaRPr lang="th-TH" sz="3792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7" name="ลูกศร: ขวา 26">
            <a:extLst>
              <a:ext uri="{FF2B5EF4-FFF2-40B4-BE49-F238E27FC236}">
                <a16:creationId xmlns:a16="http://schemas.microsoft.com/office/drawing/2014/main" id="{A7B50183-621C-0056-8972-3629CFB227BD}"/>
              </a:ext>
            </a:extLst>
          </p:cNvPr>
          <p:cNvSpPr/>
          <p:nvPr/>
        </p:nvSpPr>
        <p:spPr>
          <a:xfrm>
            <a:off x="2289485" y="4219147"/>
            <a:ext cx="329595" cy="30783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30" name="ลูกศร: ขวา 29">
            <a:extLst>
              <a:ext uri="{FF2B5EF4-FFF2-40B4-BE49-F238E27FC236}">
                <a16:creationId xmlns:a16="http://schemas.microsoft.com/office/drawing/2014/main" id="{735711B0-E194-43FB-3276-C010859BCC29}"/>
              </a:ext>
            </a:extLst>
          </p:cNvPr>
          <p:cNvSpPr/>
          <p:nvPr/>
        </p:nvSpPr>
        <p:spPr>
          <a:xfrm>
            <a:off x="4331017" y="4204682"/>
            <a:ext cx="329595" cy="30783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31" name="ลูกศร: ขวา 30">
            <a:extLst>
              <a:ext uri="{FF2B5EF4-FFF2-40B4-BE49-F238E27FC236}">
                <a16:creationId xmlns:a16="http://schemas.microsoft.com/office/drawing/2014/main" id="{5FC0B00D-8765-0BB5-26B8-F9BC711375F0}"/>
              </a:ext>
            </a:extLst>
          </p:cNvPr>
          <p:cNvSpPr/>
          <p:nvPr/>
        </p:nvSpPr>
        <p:spPr>
          <a:xfrm>
            <a:off x="6107776" y="4229312"/>
            <a:ext cx="329595" cy="30783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32" name="ลูกศร: ขวา 31">
            <a:extLst>
              <a:ext uri="{FF2B5EF4-FFF2-40B4-BE49-F238E27FC236}">
                <a16:creationId xmlns:a16="http://schemas.microsoft.com/office/drawing/2014/main" id="{62DA954E-3D4C-76F1-FABF-9EEA70E1146B}"/>
              </a:ext>
            </a:extLst>
          </p:cNvPr>
          <p:cNvSpPr/>
          <p:nvPr/>
        </p:nvSpPr>
        <p:spPr>
          <a:xfrm>
            <a:off x="7987352" y="4229312"/>
            <a:ext cx="329595" cy="30783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33" name="ลูกศร: ขวา 32">
            <a:extLst>
              <a:ext uri="{FF2B5EF4-FFF2-40B4-BE49-F238E27FC236}">
                <a16:creationId xmlns:a16="http://schemas.microsoft.com/office/drawing/2014/main" id="{2749877B-2792-6D27-1698-BF2F5A4CF5DF}"/>
              </a:ext>
            </a:extLst>
          </p:cNvPr>
          <p:cNvSpPr/>
          <p:nvPr/>
        </p:nvSpPr>
        <p:spPr>
          <a:xfrm>
            <a:off x="10270512" y="4214757"/>
            <a:ext cx="329595" cy="30783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3E360FCB-6212-074C-993C-8E17CD2D4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3677" y="4931034"/>
            <a:ext cx="3726148" cy="193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65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609600" y="934551"/>
          <a:ext cx="10972801" cy="5603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8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3373"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ตัวชี้วัดของกระบวนการ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2389"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การเข้าถึงและเข้ารับบริการ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การได้รับการ</a:t>
                      </a:r>
                      <a:r>
                        <a:rPr lang="th-TH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Drain </a:t>
                      </a:r>
                      <a:r>
                        <a:rPr lang="th-TH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ล้างข้อที่ติดเชื้อรวดเร็ว/ต่อเนื่อง 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-อัตราการตาย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0%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</a:p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5"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การประเมินผู้ป่วย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ผู้ป่วยได้รับการเจาะข้อและเจาะ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H/C 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ก่อนได้รับยา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ATB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ทุกราย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ร้อยละผู้ป่วยได้รับการเจาะข้อและ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H/C</a:t>
                      </a:r>
                      <a:r>
                        <a:rPr lang="en-US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ก่อนได้รับยา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ATB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100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</a:p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628"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การวางแผน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ผู้ป่วยได้รับการดูแลตาม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 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และ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CNPG 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ครบถ้วน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-ผู้ป่วยได้รับการดูแลตามแนวทาง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CM nurse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1916"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การดูแลผู้ป่วย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th-TH" sz="17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th-TH" sz="1700" baseline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th-TH" sz="1700" baseline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en-US" sz="1700" baseline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th-TH" sz="1700" baseline="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H/C 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positive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ในรายเจาะ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H/C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ก่อนได้รับ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ATB 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  <a:sym typeface="Symbol"/>
                        </a:rPr>
                        <a:t>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50%</a:t>
                      </a:r>
                    </a:p>
                    <a:p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</a:t>
                      </a: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ร้อยละผล</a:t>
                      </a:r>
                      <a:r>
                        <a:rPr lang="th-TH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synovial  culture </a:t>
                      </a:r>
                      <a:r>
                        <a:rPr lang="th-TH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ผล </a:t>
                      </a:r>
                      <a:r>
                        <a:rPr lang="en-US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positive</a:t>
                      </a:r>
                      <a:r>
                        <a:rPr lang="th-TH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ในรายเจาะข้อก่อนให้ยา </a:t>
                      </a:r>
                      <a:r>
                        <a:rPr lang="en-US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ATB </a:t>
                      </a:r>
                      <a:r>
                        <a:rPr lang="en-US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  <a:sym typeface="Symbol"/>
                        </a:rPr>
                        <a:t>5</a:t>
                      </a:r>
                      <a:r>
                        <a:rPr lang="en-US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0%</a:t>
                      </a:r>
                      <a:endParaRPr lang="th-TH" sz="1700" baseline="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7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-ได้รับยาตามแผนการรักษา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</a:p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endParaRPr lang="th-TH" sz="1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1820"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การให้ข้อมูลเสริมพลัง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Health</a:t>
                      </a:r>
                      <a:r>
                        <a:rPr lang="en-US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education</a:t>
                      </a:r>
                      <a:r>
                        <a:rPr lang="th-TH" sz="1700" b="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endParaRPr lang="th-TH" sz="17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-ร้อยละความรู้และการปฏิบัติที่ถูกต้อง  ≥80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7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-ร้อยละของการ 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 –admit 0%</a:t>
                      </a:r>
                      <a:endParaRPr lang="th-TH" sz="17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Care-giver</a:t>
                      </a:r>
                      <a:r>
                        <a:rPr lang="en-US" sz="1700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empowerment</a:t>
                      </a:r>
                      <a:endParaRPr lang="en-US" sz="1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innovation</a:t>
                      </a:r>
                      <a:endParaRPr lang="th-TH" sz="1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2389"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การดูแลต่อเนื่อง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การมีส่วนร่วมของสหสาขาวิชาชีพ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-ร้อยละของผู้ป่วยมาตรวจตามนัดครบ 100</a:t>
                      </a:r>
                      <a:r>
                        <a:rPr lang="en-US" sz="1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%</a:t>
                      </a:r>
                      <a:endParaRPr lang="th-TH" sz="1700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l"/>
                      <a:r>
                        <a:rPr lang="en-US" sz="170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innovation</a:t>
                      </a:r>
                      <a:endParaRPr lang="th-TH" sz="1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1262B85C-248D-492D-5BF5-538E161C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58</a:t>
            </a:fld>
            <a:endParaRPr lang="en-US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922134C5-4E22-BF4E-3DA3-270BCD3867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2719" y="-65955"/>
            <a:ext cx="2926537" cy="174494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D84E52A7-45EC-D3D6-E221-74A2A2272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F7189B52-563E-731C-4160-F6BF74A05D16}"/>
              </a:ext>
            </a:extLst>
          </p:cNvPr>
          <p:cNvSpPr/>
          <p:nvPr/>
        </p:nvSpPr>
        <p:spPr>
          <a:xfrm>
            <a:off x="2204368" y="137159"/>
            <a:ext cx="8534281" cy="715565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DDD0E60-A340-6EBA-4E9A-A175125BCF84}"/>
              </a:ext>
            </a:extLst>
          </p:cNvPr>
          <p:cNvSpPr/>
          <p:nvPr/>
        </p:nvSpPr>
        <p:spPr>
          <a:xfrm>
            <a:off x="2426230" y="140309"/>
            <a:ext cx="835176" cy="7124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A36B1FEF-89B0-792F-012C-8E88E16597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934" y="189"/>
            <a:ext cx="852801" cy="1206301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04827" y="193189"/>
            <a:ext cx="10177131" cy="576032"/>
          </a:xfrm>
          <a:ln>
            <a:noFill/>
          </a:ln>
        </p:spPr>
        <p:txBody>
          <a:bodyPr>
            <a:noAutofit/>
          </a:bodyPr>
          <a:lstStyle/>
          <a:p>
            <a:b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การจัดการกระบวนการการดูแลผู้ป่วย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Septic arthritis</a:t>
            </a:r>
            <a:b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endParaRPr lang="th-TH" sz="3413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21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4862" y="5906466"/>
            <a:ext cx="7662569" cy="635313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run chart </a:t>
            </a:r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control chart </a:t>
            </a:r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เพื่อแสดงผลลัพธ์ตามตัวชี้วัดที่ระบุไว้ใน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driver diagram </a:t>
            </a:r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และตาราง </a:t>
            </a:r>
            <a:r>
              <a:rPr lang="en-US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process management</a:t>
            </a:r>
          </a:p>
          <a:p>
            <a:pPr algn="ctr"/>
            <a:r>
              <a:rPr lang="th-TH" sz="1707" dirty="0">
                <a:solidFill>
                  <a:prstClr val="black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ระบุการปรับปรุงที่เกิดขึ้นในช่วงเวลาต่างๆ ที่สัมพันธ์กับผลลัพธ์</a:t>
            </a:r>
            <a:endParaRPr lang="en-US" sz="1707" dirty="0">
              <a:solidFill>
                <a:prstClr val="black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730906" y="1579873"/>
          <a:ext cx="10730188" cy="4265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4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4362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ตัวชี้วัด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เกณฑ์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2564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2565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2566</a:t>
                      </a:r>
                    </a:p>
                  </a:txBody>
                  <a:tcPr marL="137142" marR="137142" marT="51426" marB="514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20">
                <a:tc>
                  <a:txBody>
                    <a:bodyPr/>
                    <a:lstStyle/>
                    <a:p>
                      <a:r>
                        <a:rPr lang="th-TH" sz="2300" b="1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จำนวนผู้ป่วย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95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63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75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78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7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ร้อยละของผู้ป่วยเสียชีวิตจาก </a:t>
                      </a: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septic arthritis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ร้อยละของผู้ป่วย </a:t>
                      </a: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Re-</a:t>
                      </a:r>
                      <a:r>
                        <a:rPr kumimoji="0" lang="en-US" sz="23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admittion</a:t>
                      </a:r>
                      <a:endParaRPr kumimoji="0" lang="en-US" sz="2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1.34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4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ร้อยละของผลตรวจ </a:t>
                      </a: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H/C positive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&gt;50%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14.29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24.34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23.18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4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ร้อยละของผลตรวจ </a:t>
                      </a: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synovial fluid positive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3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&gt;70%</a:t>
                      </a:r>
                      <a:endParaRPr kumimoji="0" lang="th-TH" sz="2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2.86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0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4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ร้อยละการเจาะ </a:t>
                      </a:r>
                      <a:r>
                        <a:rPr kumimoji="0" lang="en-US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H/C </a:t>
                      </a:r>
                      <a:r>
                        <a:rPr kumimoji="0" lang="th-TH" sz="2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ก่อนได้รับยาปฏิชีวนะ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100</a:t>
                      </a:r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%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97.15</a:t>
                      </a: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86.95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89.19</a:t>
                      </a:r>
                      <a:endParaRPr lang="th-TH" sz="23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37142" marR="137142" marT="51426" marB="514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CF95DDC0-A3F1-873C-C967-6CB8D65B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59</a:t>
            </a:fld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BDBCE4D-FD6D-7ADF-9504-11AA3C58F5E4}"/>
              </a:ext>
            </a:extLst>
          </p:cNvPr>
          <p:cNvSpPr/>
          <p:nvPr/>
        </p:nvSpPr>
        <p:spPr>
          <a:xfrm>
            <a:off x="1999545" y="418778"/>
            <a:ext cx="8989652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83309BA1-7F61-9413-BB2F-8D64493D9192}"/>
              </a:ext>
            </a:extLst>
          </p:cNvPr>
          <p:cNvSpPr/>
          <p:nvPr/>
        </p:nvSpPr>
        <p:spPr>
          <a:xfrm>
            <a:off x="2095878" y="418778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27">
            <a:extLst>
              <a:ext uri="{FF2B5EF4-FFF2-40B4-BE49-F238E27FC236}">
                <a16:creationId xmlns:a16="http://schemas.microsoft.com/office/drawing/2014/main" id="{91B6963F-3A88-85F1-55CC-C03434D4A5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78" y="224826"/>
            <a:ext cx="1177389" cy="166543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59464" y="633934"/>
            <a:ext cx="7514637" cy="54935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en-US" alt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</a:t>
            </a:r>
            <a:r>
              <a:rPr lang="th-TH" altLang="en-US" sz="3034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altLang="en-US" sz="3034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0261D8DE-DF01-4EAB-07F7-B8788EA705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2719" y="-65955"/>
            <a:ext cx="2926537" cy="174494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7E956E1-A3F5-6C3D-10EB-3BFD75E63F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1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27015" y="220111"/>
          <a:ext cx="11338561" cy="610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023">
                  <a:extLst>
                    <a:ext uri="{9D8B030D-6E8A-4147-A177-3AD203B41FA5}">
                      <a16:colId xmlns:a16="http://schemas.microsoft.com/office/drawing/2014/main" val="1433615822"/>
                    </a:ext>
                  </a:extLst>
                </a:gridCol>
                <a:gridCol w="8883538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</a:tblGrid>
              <a:tr h="368942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ตัวชี้วัดโรค</a:t>
                      </a:r>
                      <a:r>
                        <a:rPr lang="th-TH" sz="2300" baseline="0" dirty="0">
                          <a:solidFill>
                            <a:schemeClr val="bg1"/>
                          </a:solidFill>
                          <a:effectLst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 /</a:t>
                      </a:r>
                      <a:r>
                        <a:rPr lang="th-TH" sz="2300" dirty="0">
                          <a:solidFill>
                            <a:schemeClr val="bg1"/>
                          </a:solidFill>
                          <a:effectLst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ตามมิติคุณภาพ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1912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Effective</a:t>
                      </a:r>
                    </a:p>
                    <a:p>
                      <a:endParaRPr lang="en-US" sz="1700" b="1" dirty="0">
                        <a:solidFill>
                          <a:schemeClr val="bg1"/>
                        </a:solidFill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1. ร้อยละของผู้ป่วยที่ได้รับการประเมินความเสี่ยงต่อการหกล้มและได้รับการเตรียมกล้ามเนื้อต้นขา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2. อัตราได้รับการประเมินการหกล้มและหักซ้ำ</a:t>
                      </a:r>
                      <a:endParaRPr kumimoji="0" lang="en-US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3.ร้อยละของผู้ป่วยที่มีการประเมิน 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ADL </a:t>
                      </a: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ที่มีคะแนน มากกว่าหรือเท่ากับก่อนกระดูกหัก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4. ร้อยละของผู้ป่วยได้รับการผ่าตัดในเวลาที่เหมาะสม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5. อัตราการเกิดภาวะแทรกซ้อนที่ป้องกันได้ แผลกดทับ  ปอดอักเสบ ติดเชื้อทางเดินปัสสาวะ 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DVT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6.ร้อยละของผู้ป่วยและผู้ดูแลที่ได้รับการเตรียมความพร้อมก่อนจำหน่าย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7.ร้อยละการเกิดแผลผ่าตัดติดเชื้อ</a:t>
                      </a:r>
                      <a:endParaRPr kumimoji="0" lang="en-US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9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Efficient</a:t>
                      </a:r>
                    </a:p>
                    <a:p>
                      <a:endParaRPr lang="en-US" sz="1700" b="1" dirty="0">
                        <a:solidFill>
                          <a:schemeClr val="bg1"/>
                        </a:solidFill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1. อัตราได้รับการประเมินการหักซ้ำ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2.ร้อยละผู้ป่วยและผู้ดูแลมีความรู้และทักษะในการดูแลผู้ป่วย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&gt;80%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3.อัตราการตาย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4.อัตราการ 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re-admit </a:t>
                      </a: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ใน 28 วัน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5.อัตราการสูญเสียอวัยวะ</a:t>
                      </a:r>
                      <a:endParaRPr kumimoji="0" lang="en-US" sz="1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2300">
                <a:tc>
                  <a:txBody>
                    <a:bodyPr/>
                    <a:lstStyle/>
                    <a:p>
                      <a:r>
                        <a:rPr lang="en-US" sz="1700" b="1" dirty="0">
                          <a:solidFill>
                            <a:schemeClr val="bg1"/>
                          </a:solidFill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Safe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7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1.อัตราการเกิดภาวะแทรกซ้อนแผลผ่าตัดติดเชื้อ                                    </a:t>
                      </a:r>
                    </a:p>
                    <a:p>
                      <a:r>
                        <a:rPr lang="th-TH" sz="17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2.อัตราผ่าตัดผิดคน</a:t>
                      </a:r>
                      <a:r>
                        <a:rPr lang="th-TH" sz="17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 ผิดข้าง ผิดชนิด ผิดหัตถการ</a:t>
                      </a:r>
                      <a:endParaRPr lang="th-TH" sz="1700" b="1" dirty="0"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  <a:p>
                      <a:r>
                        <a:rPr lang="th-TH" sz="17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3.อัตราวินิจฉัยผิดพลาด</a:t>
                      </a:r>
                      <a:r>
                        <a:rPr lang="th-TH" sz="1700" b="1" baseline="0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 ไม่ครบ</a:t>
                      </a:r>
                      <a:endParaRPr lang="th-TH" sz="1700" b="1" dirty="0">
                        <a:latin typeface="BrowalliaUPC" pitchFamily="34" charset="-34"/>
                        <a:ea typeface="Tahoma" panose="020B0604030504040204" pitchFamily="34" charset="0"/>
                        <a:cs typeface="BrowalliaUPC" pitchFamily="34" charset="-34"/>
                      </a:endParaRPr>
                    </a:p>
                    <a:p>
                      <a:r>
                        <a:rPr lang="th-TH" sz="1700" b="1" dirty="0"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4.อัตราการติดเชื้อของบุคลากรจากการปฏิบัติงาน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5.อัตราการเกิดภาวะแทรกซ้อนขณะผ่าตัด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6.อัตราการเกิด 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ADE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7.</a:t>
                      </a: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อัตราการเกิด </a:t>
                      </a: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medical Error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8.</a:t>
                      </a: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อัตราการให้เลือด ผิดคน ผิดหมู่เลือด ผิดชนิด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UPC" pitchFamily="34" charset="-34"/>
                          <a:ea typeface="Tahoma" panose="020B0604030504040204" pitchFamily="34" charset="0"/>
                          <a:cs typeface="BrowalliaUPC" pitchFamily="34" charset="-34"/>
                        </a:rPr>
                        <a:t>9.อัตราการชี้บ่งผู้ป่วยผิดพลาด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986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09696" y="6357140"/>
            <a:ext cx="5698890" cy="37261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ระบุตัวชี้วัดสำคัญที่สะท้อนคุณภาพบริการของโรค/ระบบ.............โดยจำแนกตามมิติคุณภาพต่างๆ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FFB78566-4660-C5B7-8D29-A8E730C3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D2074-2422-0A9B-DBC0-C58158C9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29AADBD9-64D5-F397-C28B-9E1A446613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163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3245409" y="1244224"/>
          <a:ext cx="5754356" cy="2484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แผนภูมิ 5"/>
          <p:cNvGraphicFramePr>
            <a:graphicFrameLocks/>
          </p:cNvGraphicFramePr>
          <p:nvPr/>
        </p:nvGraphicFramePr>
        <p:xfrm>
          <a:off x="3245408" y="3906920"/>
          <a:ext cx="5754356" cy="2559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8049581" y="5966740"/>
            <a:ext cx="1339782" cy="5224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 </a:t>
            </a: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&gt;70%</a:t>
            </a:r>
            <a:endParaRPr lang="th-TH" sz="1896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719472" y="2674919"/>
            <a:ext cx="1768511" cy="44210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51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</a:t>
            </a:r>
            <a:r>
              <a:rPr lang="en-US" sz="151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H/C positive&gt;50%</a:t>
            </a:r>
            <a:endParaRPr lang="th-TH" sz="1517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8719472" y="3205415"/>
            <a:ext cx="1929284" cy="50239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51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เกณฑ์ </a:t>
            </a:r>
            <a:r>
              <a:rPr lang="en-US" sz="1517" dirty="0">
                <a:solidFill>
                  <a:schemeClr val="tx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synovial fluid positive&gt;70%</a:t>
            </a:r>
            <a:endParaRPr lang="th-TH" sz="1517" dirty="0">
              <a:solidFill>
                <a:schemeClr val="tx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456EAEF-698C-CA7D-9C1B-CE7470F2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60</a:t>
            </a:fld>
            <a:endParaRPr lang="en-US"/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3D76F383-2E34-E5AE-E0C6-DFBE8C3753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2719" y="-65955"/>
            <a:ext cx="2926537" cy="174494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96C3981E-6BDC-42B7-C8E4-CAA2F508B1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32A93EA6-DB08-C78A-8370-98C2701C4ABB}"/>
              </a:ext>
            </a:extLst>
          </p:cNvPr>
          <p:cNvSpPr/>
          <p:nvPr/>
        </p:nvSpPr>
        <p:spPr>
          <a:xfrm>
            <a:off x="2120555" y="278629"/>
            <a:ext cx="8534281" cy="715565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841D2299-016E-DC82-37B0-E89F02D3A4E1}"/>
              </a:ext>
            </a:extLst>
          </p:cNvPr>
          <p:cNvSpPr/>
          <p:nvPr/>
        </p:nvSpPr>
        <p:spPr>
          <a:xfrm>
            <a:off x="2342417" y="281780"/>
            <a:ext cx="835176" cy="7124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6" name="รูปภาพ 27">
            <a:extLst>
              <a:ext uri="{FF2B5EF4-FFF2-40B4-BE49-F238E27FC236}">
                <a16:creationId xmlns:a16="http://schemas.microsoft.com/office/drawing/2014/main" id="{6E7E7D6D-7B29-3C0B-0E0A-1DDD27AFAE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22" y="141659"/>
            <a:ext cx="852801" cy="1206301"/>
          </a:xfrm>
          <a:prstGeom prst="rect">
            <a:avLst/>
          </a:prstGeom>
        </p:spPr>
      </p:pic>
      <p:sp>
        <p:nvSpPr>
          <p:cNvPr id="9" name="สี่เหลี่ยมผืนผ้ามุมมน 8"/>
          <p:cNvSpPr/>
          <p:nvPr/>
        </p:nvSpPr>
        <p:spPr>
          <a:xfrm>
            <a:off x="2940206" y="-65955"/>
            <a:ext cx="7873443" cy="14669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ผลการดำเนินงานการดูแลผู้ป่วย </a:t>
            </a:r>
            <a:r>
              <a:rPr 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Septic Arthritis</a:t>
            </a:r>
            <a:endParaRPr lang="th-TH" sz="3413" b="1" dirty="0">
              <a:solidFill>
                <a:schemeClr val="bg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882925D1-98D3-6421-85AE-FEBC6DDFB4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273" y="3716649"/>
            <a:ext cx="2599932" cy="30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27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07195" y="614609"/>
            <a:ext cx="9646418" cy="156903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/>
            <a:r>
              <a:rPr lang="th-TH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ข้อมูลคุณภาพของแต่ละโรค/หัตถการ</a:t>
            </a:r>
            <a:br>
              <a:rPr lang="th-TH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4741" b="1" dirty="0">
                <a:solidFill>
                  <a:srgbClr val="000099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(Clinical Tracer, Clinical Quality Summary)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B4D65498-B840-00B7-1543-F8967D28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61</a:t>
            </a:fld>
            <a:endParaRPr lang="en-US"/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AA401C95-FA7C-59FD-83EF-3B182EC59E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272480" y="2870647"/>
            <a:ext cx="11061826" cy="2254396"/>
          </a:xfrm>
          <a:prstGeom prst="rect">
            <a:avLst/>
          </a:prstGeom>
        </p:spPr>
      </p:pic>
      <p:pic>
        <p:nvPicPr>
          <p:cNvPr id="5" name="รูปภาพ 7">
            <a:extLst>
              <a:ext uri="{FF2B5EF4-FFF2-40B4-BE49-F238E27FC236}">
                <a16:creationId xmlns:a16="http://schemas.microsoft.com/office/drawing/2014/main" id="{CE0A8BD5-5A82-4E04-293D-CE45533A46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0" y="6678482"/>
            <a:ext cx="12192000" cy="223819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BA0C0508-3124-11D4-4E2F-716021CBD9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43711"/>
            <a:ext cx="2926537" cy="1744949"/>
          </a:xfrm>
          <a:prstGeom prst="rect">
            <a:avLst/>
          </a:prstGeom>
        </p:spPr>
      </p:pic>
      <p:pic>
        <p:nvPicPr>
          <p:cNvPr id="7" name="รูปภาพ 27">
            <a:extLst>
              <a:ext uri="{FF2B5EF4-FFF2-40B4-BE49-F238E27FC236}">
                <a16:creationId xmlns:a16="http://schemas.microsoft.com/office/drawing/2014/main" id="{3FFE7045-C1F1-B047-D376-7DADAC253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2" y="325978"/>
            <a:ext cx="1177389" cy="1665435"/>
          </a:xfrm>
          <a:prstGeom prst="rect">
            <a:avLst/>
          </a:prstGeom>
        </p:spPr>
      </p:pic>
      <p:sp>
        <p:nvSpPr>
          <p:cNvPr id="8" name="TextBox 14">
            <a:extLst>
              <a:ext uri="{FF2B5EF4-FFF2-40B4-BE49-F238E27FC236}">
                <a16:creationId xmlns:a16="http://schemas.microsoft.com/office/drawing/2014/main" id="{943271D0-01F7-36B1-3DF8-55F682F0707A}"/>
              </a:ext>
            </a:extLst>
          </p:cNvPr>
          <p:cNvSpPr txBox="1"/>
          <p:nvPr/>
        </p:nvSpPr>
        <p:spPr>
          <a:xfrm>
            <a:off x="482203" y="3794770"/>
            <a:ext cx="8335194" cy="967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689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Fracture with Alcohol Withdrawal</a:t>
            </a:r>
            <a:endParaRPr lang="en-US" altLang="zh-CN" sz="5689" b="1" dirty="0">
              <a:solidFill>
                <a:schemeClr val="bg1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318D3199-227B-3B6B-27B1-2BEEE7D8FF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4776" y="2077546"/>
            <a:ext cx="2401980" cy="137099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4658AE5-67AE-A95E-00F7-96B039C97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3117"/>
          <a:stretch/>
        </p:blipFill>
        <p:spPr>
          <a:xfrm>
            <a:off x="7290760" y="1828282"/>
            <a:ext cx="1363206" cy="162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031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F882E9DF-2D05-5E20-FD96-65A4C748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2512" y="6335655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mtClean="0"/>
              <a:t>62</a:t>
            </a:fld>
            <a:endParaRPr lang="en-US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778CF2F5-40E1-C0FA-C28C-C4D871EB1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48683" y="-63799"/>
            <a:ext cx="2926537" cy="174494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444CA5D-6745-C016-5518-3DDECD535B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8977"/>
            <a:ext cx="12192000" cy="182732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64CEF24C-4AFE-89C4-5FA6-AD94DD6D1C64}"/>
              </a:ext>
            </a:extLst>
          </p:cNvPr>
          <p:cNvSpPr/>
          <p:nvPr/>
        </p:nvSpPr>
        <p:spPr>
          <a:xfrm>
            <a:off x="3656111" y="151836"/>
            <a:ext cx="4745061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10FD3568-65D0-6D52-7EF8-4A8F8E637341}"/>
              </a:ext>
            </a:extLst>
          </p:cNvPr>
          <p:cNvSpPr/>
          <p:nvPr/>
        </p:nvSpPr>
        <p:spPr>
          <a:xfrm>
            <a:off x="3752445" y="151836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1" name="รูปภาพ 27">
            <a:extLst>
              <a:ext uri="{FF2B5EF4-FFF2-40B4-BE49-F238E27FC236}">
                <a16:creationId xmlns:a16="http://schemas.microsoft.com/office/drawing/2014/main" id="{D98B0828-4E6B-82FA-4404-4FFA63DF3B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45" y="-52987"/>
            <a:ext cx="1177389" cy="1665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031" y="294898"/>
            <a:ext cx="6112376" cy="6934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08850" tIns="54425" rIns="108850" bIns="54425" rtlCol="0">
            <a:spAutoFit/>
          </a:bodyPr>
          <a:lstStyle/>
          <a:p>
            <a:pPr algn="ctr">
              <a:tabLst>
                <a:tab pos="1834865" algn="l"/>
              </a:tabLst>
              <a:defRPr/>
            </a:pPr>
            <a:r>
              <a:rPr lang="th-TH" sz="3792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บริบท (</a:t>
            </a:r>
            <a:r>
              <a:rPr lang="en-US" sz="3792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Context</a:t>
            </a:r>
            <a:r>
              <a:rPr lang="th-TH" sz="3792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endParaRPr lang="en-US" sz="3792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EAEFBD6D-B750-4607-6C68-7C022003AFAE}"/>
              </a:ext>
            </a:extLst>
          </p:cNvPr>
          <p:cNvSpPr txBox="1"/>
          <p:nvPr/>
        </p:nvSpPr>
        <p:spPr>
          <a:xfrm>
            <a:off x="1700657" y="1376744"/>
            <a:ext cx="10236736" cy="1510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08850" tIns="54425" rIns="108850" bIns="54425" rtlCol="0">
            <a:spAutoFit/>
          </a:bodyPr>
          <a:lstStyle/>
          <a:p>
            <a:pPr marL="181408" algn="just"/>
            <a:r>
              <a:rPr lang="th-TH" sz="227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อาการขาดสุรา มีผลกระทบต่อการรักษา ผู้ป่วยในกลุ่มที่กระดูกหัก ทำให้เกิดการบาดเจ็บเพิ่มขึ้น ใช้เวลารักษานานขึ้น ใช้ยาและทรัพยากรเพิ่มมากขึ้น ทั้งบุคลากร ค่ารักษาพยาบาล เครื่องมืออุปกรณ์ </a:t>
            </a:r>
            <a:r>
              <a:rPr lang="th-TH" sz="2275" dirty="0">
                <a:latin typeface="Browallia New" pitchFamily="34" charset="-34"/>
                <a:ea typeface="Tahoma" pitchFamily="34" charset="0"/>
                <a:cs typeface="Browallia New" pitchFamily="34" charset="-34"/>
              </a:rPr>
              <a:t>เนื่องจากผู้ป่วยมีอาการขาดสุรามีอาการเฉียบพลัน ไม่สามารถควบคุมได้ จากสถิติข้อมูลผู้ป่วยมีภาวะขาดสุรา ปี 2563 2564 2565 และ 2566 มีจำนวน 67, 58, 68 และ 31 ราย ได้รับการประเมิน </a:t>
            </a:r>
            <a:r>
              <a:rPr lang="en-US" sz="2275" dirty="0">
                <a:latin typeface="Browallia New" pitchFamily="34" charset="-34"/>
                <a:ea typeface="Tahoma" pitchFamily="34" charset="0"/>
                <a:cs typeface="Browallia New" pitchFamily="34" charset="-34"/>
              </a:rPr>
              <a:t>CIWA score 1-7</a:t>
            </a:r>
            <a:r>
              <a:rPr lang="th-TH" sz="2275" dirty="0"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วัน คิดเป็นร้อยละ 67.21, 62.54, 62.23และ65.75</a:t>
            </a:r>
            <a:endParaRPr lang="th-TH" sz="2275" b="1" dirty="0">
              <a:solidFill>
                <a:prstClr val="black"/>
              </a:solidFill>
              <a:latin typeface="Browallia New" pitchFamily="34" charset="-34"/>
              <a:ea typeface="Tahoma" pitchFamily="34" charset="0"/>
              <a:cs typeface="Browallia New" pitchFamily="34" charset="-34"/>
            </a:endParaRPr>
          </a:p>
        </p:txBody>
      </p:sp>
      <p:grpSp>
        <p:nvGrpSpPr>
          <p:cNvPr id="13" name="Google Shape;1527;p45">
            <a:extLst>
              <a:ext uri="{FF2B5EF4-FFF2-40B4-BE49-F238E27FC236}">
                <a16:creationId xmlns:a16="http://schemas.microsoft.com/office/drawing/2014/main" id="{FC40F49E-14BF-A90D-D430-13B845F73BC2}"/>
              </a:ext>
            </a:extLst>
          </p:cNvPr>
          <p:cNvGrpSpPr/>
          <p:nvPr/>
        </p:nvGrpSpPr>
        <p:grpSpPr>
          <a:xfrm>
            <a:off x="857880" y="3975194"/>
            <a:ext cx="10535776" cy="772936"/>
            <a:chOff x="833013" y="1511673"/>
            <a:chExt cx="2292026" cy="389205"/>
          </a:xfrm>
        </p:grpSpPr>
        <p:sp>
          <p:nvSpPr>
            <p:cNvPr id="14" name="Google Shape;1529;p45">
              <a:extLst>
                <a:ext uri="{FF2B5EF4-FFF2-40B4-BE49-F238E27FC236}">
                  <a16:creationId xmlns:a16="http://schemas.microsoft.com/office/drawing/2014/main" id="{B51FDBD1-476F-24D8-70D8-D3732175BEE1}"/>
                </a:ext>
              </a:extLst>
            </p:cNvPr>
            <p:cNvSpPr/>
            <p:nvPr/>
          </p:nvSpPr>
          <p:spPr>
            <a:xfrm>
              <a:off x="833013" y="1511673"/>
              <a:ext cx="233513" cy="38920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en" sz="3034" dirty="0">
                  <a:solidFill>
                    <a:srgbClr val="4472C4"/>
                  </a:solidFill>
                  <a:latin typeface="Browallia New" panose="020B0604020202020204" pitchFamily="34" charset="-34"/>
                  <a:ea typeface="Fira Sans Extra Condensed Medium"/>
                  <a:cs typeface="Browallia New" panose="020B0604020202020204" pitchFamily="34" charset="-34"/>
                  <a:sym typeface="Fira Sans Extra Condensed Medium"/>
                </a:rPr>
                <a:t>1</a:t>
              </a:r>
              <a:endParaRPr sz="1707" dirty="0">
                <a:solidFill>
                  <a:srgbClr val="4472C4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5" name="Google Shape;1531;p45">
              <a:extLst>
                <a:ext uri="{FF2B5EF4-FFF2-40B4-BE49-F238E27FC236}">
                  <a16:creationId xmlns:a16="http://schemas.microsoft.com/office/drawing/2014/main" id="{90E9AD50-915F-930B-F5C5-88274D5644E5}"/>
                </a:ext>
              </a:extLst>
            </p:cNvPr>
            <p:cNvSpPr/>
            <p:nvPr/>
          </p:nvSpPr>
          <p:spPr>
            <a:xfrm>
              <a:off x="1066526" y="1511673"/>
              <a:ext cx="2058513" cy="38920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 marL="181408" algn="just"/>
              <a:r>
                <a:rPr lang="th-TH" sz="2275" b="1" dirty="0">
                  <a:solidFill>
                    <a:schemeClr val="bg1"/>
                  </a:solidFill>
                  <a:latin typeface="Browallia New" pitchFamily="34" charset="-34"/>
                  <a:ea typeface="Tahoma" pitchFamily="34" charset="0"/>
                  <a:cs typeface="Browallia New" pitchFamily="34" charset="-34"/>
                </a:rPr>
                <a:t>ผู้ป่วยไม่สามารถควบคุมอาการได้ด้วยตัวเอง ทำให้ใช้ยาที่มีฤทธิ์กล่อมประสาทในขนาดที่สูง ซึ่งทำให้ผู้ป่วยมีความเสี่ยงสูงต่อการหยุดหายใจ</a:t>
              </a:r>
            </a:p>
          </p:txBody>
        </p:sp>
      </p:grpSp>
      <p:sp>
        <p:nvSpPr>
          <p:cNvPr id="25" name="ลูกศร: รูปห้าเหลี่ยม 24">
            <a:extLst>
              <a:ext uri="{FF2B5EF4-FFF2-40B4-BE49-F238E27FC236}">
                <a16:creationId xmlns:a16="http://schemas.microsoft.com/office/drawing/2014/main" id="{EF48EDB3-9566-F7BC-2893-F71F24078175}"/>
              </a:ext>
            </a:extLst>
          </p:cNvPr>
          <p:cNvSpPr/>
          <p:nvPr/>
        </p:nvSpPr>
        <p:spPr>
          <a:xfrm>
            <a:off x="0" y="3224177"/>
            <a:ext cx="4807727" cy="649578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120C3CD4-B0FB-AD52-1C82-2A8CB89007F3}"/>
              </a:ext>
            </a:extLst>
          </p:cNvPr>
          <p:cNvSpPr txBox="1"/>
          <p:nvPr/>
        </p:nvSpPr>
        <p:spPr>
          <a:xfrm>
            <a:off x="224415" y="3304189"/>
            <a:ext cx="4790567" cy="500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ประเด็น/ความท้าทาย</a:t>
            </a:r>
            <a:r>
              <a:rPr lang="en-US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</a:t>
            </a:r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ความเสี่ยงที่สำคัญ</a:t>
            </a:r>
            <a:endParaRPr lang="th-TH" sz="2655" dirty="0">
              <a:solidFill>
                <a:schemeClr val="bg1"/>
              </a:solidFill>
            </a:endParaRPr>
          </a:p>
        </p:txBody>
      </p:sp>
      <p:sp>
        <p:nvSpPr>
          <p:cNvPr id="27" name="ลูกศร: รูปห้าเหลี่ยม 26">
            <a:extLst>
              <a:ext uri="{FF2B5EF4-FFF2-40B4-BE49-F238E27FC236}">
                <a16:creationId xmlns:a16="http://schemas.microsoft.com/office/drawing/2014/main" id="{F9405F51-8CAA-0A47-C20F-4C7604FB96CE}"/>
              </a:ext>
            </a:extLst>
          </p:cNvPr>
          <p:cNvSpPr/>
          <p:nvPr/>
        </p:nvSpPr>
        <p:spPr>
          <a:xfrm>
            <a:off x="1" y="1436975"/>
            <a:ext cx="1589899" cy="649578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707"/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B84C74F0-20A0-A280-97AF-A0B4D36E8E01}"/>
              </a:ext>
            </a:extLst>
          </p:cNvPr>
          <p:cNvSpPr txBox="1"/>
          <p:nvPr/>
        </p:nvSpPr>
        <p:spPr>
          <a:xfrm>
            <a:off x="224415" y="1516986"/>
            <a:ext cx="1092388" cy="55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034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บริบท</a:t>
            </a:r>
          </a:p>
        </p:txBody>
      </p:sp>
      <p:grpSp>
        <p:nvGrpSpPr>
          <p:cNvPr id="31" name="Google Shape;1527;p45">
            <a:extLst>
              <a:ext uri="{FF2B5EF4-FFF2-40B4-BE49-F238E27FC236}">
                <a16:creationId xmlns:a16="http://schemas.microsoft.com/office/drawing/2014/main" id="{02FB4B82-9FB2-B733-E319-10508C88C35A}"/>
              </a:ext>
            </a:extLst>
          </p:cNvPr>
          <p:cNvGrpSpPr/>
          <p:nvPr/>
        </p:nvGrpSpPr>
        <p:grpSpPr>
          <a:xfrm>
            <a:off x="857880" y="4840840"/>
            <a:ext cx="10535776" cy="772936"/>
            <a:chOff x="833013" y="1511673"/>
            <a:chExt cx="2292026" cy="389205"/>
          </a:xfrm>
        </p:grpSpPr>
        <p:sp>
          <p:nvSpPr>
            <p:cNvPr id="32" name="Google Shape;1529;p45">
              <a:extLst>
                <a:ext uri="{FF2B5EF4-FFF2-40B4-BE49-F238E27FC236}">
                  <a16:creationId xmlns:a16="http://schemas.microsoft.com/office/drawing/2014/main" id="{3C467248-0057-8F10-0C2E-604103BB31D7}"/>
                </a:ext>
              </a:extLst>
            </p:cNvPr>
            <p:cNvSpPr/>
            <p:nvPr/>
          </p:nvSpPr>
          <p:spPr>
            <a:xfrm>
              <a:off x="833013" y="1511673"/>
              <a:ext cx="233513" cy="38920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3034" dirty="0">
                  <a:solidFill>
                    <a:schemeClr val="accent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  <a:sym typeface="Fira Sans Extra Condensed Medium"/>
                </a:rPr>
                <a:t>2</a:t>
              </a:r>
              <a:endParaRPr sz="1707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3" name="Google Shape;1531;p45">
              <a:extLst>
                <a:ext uri="{FF2B5EF4-FFF2-40B4-BE49-F238E27FC236}">
                  <a16:creationId xmlns:a16="http://schemas.microsoft.com/office/drawing/2014/main" id="{34C54A32-D34E-B7E8-0DF3-87086CAEE737}"/>
                </a:ext>
              </a:extLst>
            </p:cNvPr>
            <p:cNvSpPr/>
            <p:nvPr/>
          </p:nvSpPr>
          <p:spPr>
            <a:xfrm>
              <a:off x="1066526" y="1511673"/>
              <a:ext cx="2058513" cy="38920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ED7D31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 marL="181408" algn="just"/>
              <a:r>
                <a:rPr lang="th-TH" sz="2275" b="1" dirty="0">
                  <a:solidFill>
                    <a:schemeClr val="bg1"/>
                  </a:solidFill>
                  <a:latin typeface="Browallia New" pitchFamily="34" charset="-34"/>
                  <a:ea typeface="Tahoma" pitchFamily="34" charset="0"/>
                  <a:cs typeface="Browallia New" pitchFamily="34" charset="-34"/>
                </a:rPr>
                <a:t>ผู้ป่วยไม่สามารถควบคุมตัวเองได้ มีอาการเอะอะโวยวาย รุนแรง เดินลงน้ำหนัก ทำให้มีการบาดเจ็บของเนื้อเยื่อ เส้นเลือด เส้นประสาทรอบๆส่วนที่หัก</a:t>
              </a:r>
            </a:p>
          </p:txBody>
        </p:sp>
      </p:grpSp>
      <p:grpSp>
        <p:nvGrpSpPr>
          <p:cNvPr id="34" name="Google Shape;1527;p45">
            <a:extLst>
              <a:ext uri="{FF2B5EF4-FFF2-40B4-BE49-F238E27FC236}">
                <a16:creationId xmlns:a16="http://schemas.microsoft.com/office/drawing/2014/main" id="{CF35EB17-1E9A-6F67-1C97-BA8817FC0BF1}"/>
              </a:ext>
            </a:extLst>
          </p:cNvPr>
          <p:cNvGrpSpPr/>
          <p:nvPr/>
        </p:nvGrpSpPr>
        <p:grpSpPr>
          <a:xfrm>
            <a:off x="857880" y="5728405"/>
            <a:ext cx="10535776" cy="772936"/>
            <a:chOff x="833013" y="1511673"/>
            <a:chExt cx="2292026" cy="389205"/>
          </a:xfrm>
        </p:grpSpPr>
        <p:sp>
          <p:nvSpPr>
            <p:cNvPr id="35" name="Google Shape;1529;p45">
              <a:extLst>
                <a:ext uri="{FF2B5EF4-FFF2-40B4-BE49-F238E27FC236}">
                  <a16:creationId xmlns:a16="http://schemas.microsoft.com/office/drawing/2014/main" id="{C77627CD-AFC0-072A-C981-780B7D161DC3}"/>
                </a:ext>
              </a:extLst>
            </p:cNvPr>
            <p:cNvSpPr/>
            <p:nvPr/>
          </p:nvSpPr>
          <p:spPr>
            <a:xfrm>
              <a:off x="833013" y="1511673"/>
              <a:ext cx="233513" cy="38920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r>
                <a:rPr lang="th-TH" sz="3034" dirty="0">
                  <a:solidFill>
                    <a:schemeClr val="accent2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  <a:sym typeface="Fira Sans Extra Condensed Medium"/>
                </a:rPr>
                <a:t>3</a:t>
              </a:r>
              <a:endParaRPr sz="1707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36" name="Google Shape;1531;p45">
              <a:extLst>
                <a:ext uri="{FF2B5EF4-FFF2-40B4-BE49-F238E27FC236}">
                  <a16:creationId xmlns:a16="http://schemas.microsoft.com/office/drawing/2014/main" id="{7346FF49-E9C7-7E2B-1D31-64033DB691B5}"/>
                </a:ext>
              </a:extLst>
            </p:cNvPr>
            <p:cNvSpPr/>
            <p:nvPr/>
          </p:nvSpPr>
          <p:spPr>
            <a:xfrm>
              <a:off x="1066526" y="1511673"/>
              <a:ext cx="2058513" cy="389205"/>
            </a:xfrm>
            <a:custGeom>
              <a:avLst/>
              <a:gdLst/>
              <a:ahLst/>
              <a:cxnLst/>
              <a:rect l="l" t="t" r="r" b="b"/>
              <a:pathLst>
                <a:path w="28885" h="17419" extrusionOk="0">
                  <a:moveTo>
                    <a:pt x="0" y="0"/>
                  </a:moveTo>
                  <a:lnTo>
                    <a:pt x="0" y="17419"/>
                  </a:lnTo>
                  <a:lnTo>
                    <a:pt x="28885" y="17419"/>
                  </a:lnTo>
                  <a:lnTo>
                    <a:pt x="2888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73393" tIns="86684" rIns="86684" bIns="86684" anchor="ctr" anchorCtr="0">
              <a:noAutofit/>
            </a:bodyPr>
            <a:lstStyle/>
            <a:p>
              <a:pPr marL="181408" algn="just"/>
              <a:r>
                <a:rPr lang="th-TH" sz="2275" b="1" dirty="0">
                  <a:solidFill>
                    <a:schemeClr val="bg1"/>
                  </a:solidFill>
                  <a:latin typeface="Browallia New" pitchFamily="34" charset="-34"/>
                  <a:ea typeface="Tahoma" pitchFamily="34" charset="0"/>
                  <a:cs typeface="Browallia New" pitchFamily="34" charset="-34"/>
                </a:rPr>
                <a:t>การจัดทำแนวทางประเมินผู้ป่วย ที่มีประวัติดื่มสุราติดต่อกันเป็นเวลานาน ให้การรักษาเพื่อป้องกันไม่ให้ผู้ป่วยมีอาการขาดสุรา เข้าสู่ ระยะรุนแรง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80555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987709" y="1395043"/>
            <a:ext cx="1016519" cy="474628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74549" y="1395043"/>
            <a:ext cx="1696192" cy="474628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17826" y="1391324"/>
            <a:ext cx="1975115" cy="474628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71071" y="1405894"/>
            <a:ext cx="2702878" cy="474628"/>
          </a:xfrm>
          <a:prstGeom prst="rect">
            <a:avLst/>
          </a:prstGeom>
          <a:solidFill>
            <a:srgbClr val="002060"/>
          </a:solidFill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370" b="1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Interventions/Change Idea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5F5FCD-51AE-4807-98CB-CD3D55909EB2}"/>
              </a:ext>
            </a:extLst>
          </p:cNvPr>
          <p:cNvSpPr txBox="1"/>
          <p:nvPr/>
        </p:nvSpPr>
        <p:spPr>
          <a:xfrm>
            <a:off x="239701" y="6013673"/>
            <a:ext cx="11952299" cy="635313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ctr"/>
            <a:r>
              <a:rPr lang="th-TH" sz="1707" dirty="0">
                <a:solidFill>
                  <a:srgbClr val="FF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ตัวอย่างรูปแบบการใช้ </a:t>
            </a:r>
            <a:r>
              <a:rPr lang="en-US" sz="1707" dirty="0">
                <a:solidFill>
                  <a:srgbClr val="FF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Driver Diagram </a:t>
            </a:r>
            <a:r>
              <a:rPr lang="th-TH" sz="1707" dirty="0">
                <a:solidFill>
                  <a:srgbClr val="FF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เป็นเครื่องมือที่ช่วยในการพัฒนา และสรุปข้อมูลสำคัญรายโรคในภาพรวม </a:t>
            </a:r>
          </a:p>
          <a:p>
            <a:pPr algn="ctr"/>
            <a:r>
              <a:rPr lang="th-TH" sz="1707" dirty="0">
                <a:solidFill>
                  <a:srgbClr val="FF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โดยเป็นการส่งเสริมให้ใช้ประโยชน์ในการพัฒนา แต่ไม่จำเป็นต้องนำเสนอด้วย </a:t>
            </a:r>
            <a:r>
              <a:rPr lang="en-US" sz="1707" dirty="0">
                <a:solidFill>
                  <a:srgbClr val="FF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Driver Diagram</a:t>
            </a:r>
            <a:r>
              <a:rPr lang="th-TH" sz="1707" dirty="0">
                <a:solidFill>
                  <a:srgbClr val="FF0000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หากมีรูปแบบการสรุปข้อมูลอื่นที่เหมาะสม</a:t>
            </a:r>
            <a:endParaRPr lang="en-US" sz="1707" dirty="0">
              <a:solidFill>
                <a:srgbClr val="FF0000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45748" y="2703781"/>
            <a:ext cx="2030592" cy="1155498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ผู้ป่วยไม่มีภาวะขาดแอลกอฮอล์</a:t>
            </a:r>
            <a:b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</a:br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ระดับรุนแรงขึ้นไป </a:t>
            </a:r>
          </a:p>
          <a:p>
            <a:pPr algn="ctr"/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( </a:t>
            </a:r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CIWA-</a:t>
            </a:r>
            <a:r>
              <a:rPr lang="en-US" sz="1896" b="1" dirty="0" err="1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ar</a:t>
            </a:r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  <a:sym typeface="Symbol"/>
              </a:rPr>
              <a:t></a:t>
            </a:r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15 </a:t>
            </a:r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)</a:t>
            </a: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269065" y="2040626"/>
            <a:ext cx="2264228" cy="9043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vl="0" algn="ctr"/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การประเมินแรกรับ</a:t>
            </a:r>
            <a:r>
              <a:rPr lang="en-US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</a:t>
            </a:r>
          </a:p>
          <a:p>
            <a:pPr lvl="0" algn="ctr"/>
            <a:r>
              <a:rPr lang="en-US" sz="1138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KPI:</a:t>
            </a:r>
            <a:r>
              <a:rPr lang="th-TH" sz="1138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อัตราการประเมินผู้ป่วย1-7วัน 100</a:t>
            </a:r>
            <a:r>
              <a:rPr lang="en-US" sz="1138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%</a:t>
            </a:r>
            <a:endParaRPr lang="th-TH" sz="1138" b="1" dirty="0">
              <a:solidFill>
                <a:srgbClr val="FF0000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pPr lvl="0" algn="ctr"/>
            <a:endParaRPr lang="en-US" sz="1896" b="1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269065" y="3206171"/>
            <a:ext cx="2371410" cy="11052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>
              <a:spcAft>
                <a:spcPts val="1191"/>
              </a:spcAft>
            </a:pPr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การดูแลและเฝ้าระวังเหมาะสม/ถูกต้อง</a:t>
            </a:r>
            <a:endParaRPr lang="th-TH" sz="5120" b="1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269065" y="4632959"/>
            <a:ext cx="2371410" cy="1185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>
              <a:spcAft>
                <a:spcPts val="1191"/>
              </a:spcAft>
            </a:pPr>
            <a:r>
              <a:rPr lang="th-TH" sz="1896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การป้องกันและส่งเสริมสุขภาพที่ยั่งยืน</a:t>
            </a:r>
            <a:endParaRPr lang="th-TH" sz="5120" b="1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6390753" y="2040626"/>
            <a:ext cx="2116852" cy="9043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>
              <a:spcAft>
                <a:spcPts val="1191"/>
              </a:spcAft>
            </a:pPr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ระบบการประเมินภาวะขาดสุรา</a:t>
            </a:r>
          </a:p>
          <a:p>
            <a:pPr>
              <a:spcAft>
                <a:spcPts val="1191"/>
              </a:spcAft>
            </a:pPr>
            <a:r>
              <a:rPr lang="en-US" sz="996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KPI:</a:t>
            </a:r>
            <a:r>
              <a:rPr lang="th-TH" sz="996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อัตราการประเมิน</a:t>
            </a:r>
            <a:r>
              <a:rPr lang="en-US" sz="996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CIWA –</a:t>
            </a:r>
            <a:r>
              <a:rPr lang="en-US" sz="996" b="1" dirty="0" err="1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ar</a:t>
            </a:r>
            <a:r>
              <a:rPr lang="th-TH" sz="996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ถูกต้อง 100</a:t>
            </a:r>
            <a:r>
              <a:rPr lang="en-US" sz="996" b="1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%</a:t>
            </a:r>
            <a:endParaRPr lang="th-TH" sz="996" b="1" dirty="0">
              <a:solidFill>
                <a:srgbClr val="FF0000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390753" y="3281529"/>
            <a:ext cx="2116852" cy="1029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ระบบการใช้ </a:t>
            </a:r>
            <a:r>
              <a:rPr lang="en-US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CPG</a:t>
            </a:r>
          </a:p>
          <a:p>
            <a:pPr algn="ctr"/>
            <a:r>
              <a:rPr lang="th-TH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 </a:t>
            </a:r>
            <a:r>
              <a:rPr lang="en-US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monitor</a:t>
            </a:r>
            <a:endParaRPr lang="th-TH" sz="1896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6390752" y="4723388"/>
            <a:ext cx="2238059" cy="10952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vl="0"/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ระบบการวางแผนจำหน่าย</a:t>
            </a:r>
            <a:endParaRPr lang="en-US" sz="1517" b="1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pPr lvl="0"/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ระบบการ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Counseling</a:t>
            </a:r>
            <a:endParaRPr lang="th-TH" sz="1517" b="1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9365065" y="2040626"/>
            <a:ext cx="2116852" cy="9043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vl="0"/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การใช้แบบประเมิน </a:t>
            </a:r>
            <a:r>
              <a:rPr lang="en-US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CIWA-r scale</a:t>
            </a:r>
          </a:p>
          <a:p>
            <a:pPr lvl="0"/>
            <a:r>
              <a:rPr lang="th-TH" sz="1517" b="1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การจัดอบรมเจ้าหน้าที่เรื่อง การประเมิน</a:t>
            </a:r>
            <a:endParaRPr lang="en-US" sz="1517" b="1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9365066" y="3236314"/>
            <a:ext cx="2303468" cy="10449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vl="0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การทบทวน 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CPG  </a:t>
            </a:r>
            <a:endParaRPr lang="th-TH" sz="1517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pPr lvl="0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การจัดทำแนวทางการนิเทศ/ประเมินผล</a:t>
            </a:r>
            <a:endParaRPr lang="en-US" sz="1517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365066" y="4713339"/>
            <a:ext cx="2303468" cy="9947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vl="0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แนวทางการส่งปรึกษา</a:t>
            </a:r>
            <a:r>
              <a:rPr lang="en-US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 </a:t>
            </a:r>
          </a:p>
          <a:p>
            <a:pPr lvl="0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การเยี่ยมบ้านทางโทรศัพท์</a:t>
            </a:r>
            <a:endParaRPr lang="en-US" sz="1517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  <a:p>
            <a:pPr lvl="0"/>
            <a:r>
              <a:rPr lang="th-TH" sz="1517" dirty="0">
                <a:solidFill>
                  <a:prstClr val="black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แนวทางการเลิกสุรา</a:t>
            </a:r>
            <a:endParaRPr lang="en-US" sz="1517" dirty="0">
              <a:solidFill>
                <a:prstClr val="black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38" name="กล่องข้อความ 2"/>
          <p:cNvSpPr txBox="1">
            <a:spLocks noChangeArrowheads="1"/>
          </p:cNvSpPr>
          <p:nvPr/>
        </p:nvSpPr>
        <p:spPr bwMode="auto">
          <a:xfrm>
            <a:off x="366319" y="4089893"/>
            <a:ext cx="2371410" cy="92475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108850" tIns="54425" rIns="108850" bIns="54425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191"/>
              </a:spcAft>
            </a:pPr>
            <a:r>
              <a:rPr lang="en-US" sz="1517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Indicator:</a:t>
            </a:r>
          </a:p>
          <a:p>
            <a:pPr>
              <a:spcAft>
                <a:spcPts val="1191"/>
              </a:spcAft>
            </a:pPr>
            <a:r>
              <a:rPr lang="th-TH" sz="1517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อัตราผู้ป่วยมีอาการแทรกซ้อนจากการขาดสุรารุนแรง(0</a:t>
            </a:r>
            <a:r>
              <a:rPr lang="en-US" sz="1517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%</a:t>
            </a:r>
            <a:r>
              <a:rPr lang="th-TH" sz="1517" dirty="0">
                <a:solidFill>
                  <a:srgbClr val="FF000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)</a:t>
            </a:r>
          </a:p>
        </p:txBody>
      </p:sp>
      <p:cxnSp>
        <p:nvCxnSpPr>
          <p:cNvPr id="26" name="ลูกศรเชื่อมต่อแบบตรง 25"/>
          <p:cNvCxnSpPr>
            <a:stCxn id="18" idx="1"/>
            <a:endCxn id="12" idx="3"/>
          </p:cNvCxnSpPr>
          <p:nvPr/>
        </p:nvCxnSpPr>
        <p:spPr>
          <a:xfrm flipH="1">
            <a:off x="8507604" y="2492777"/>
            <a:ext cx="857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>
            <a:stCxn id="12" idx="1"/>
            <a:endCxn id="6" idx="3"/>
          </p:cNvCxnSpPr>
          <p:nvPr/>
        </p:nvCxnSpPr>
        <p:spPr>
          <a:xfrm flipH="1">
            <a:off x="5533293" y="2492777"/>
            <a:ext cx="8574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49"/>
          <p:cNvCxnSpPr>
            <a:cxnSpLocks/>
            <a:stCxn id="19" idx="1"/>
          </p:cNvCxnSpPr>
          <p:nvPr/>
        </p:nvCxnSpPr>
        <p:spPr>
          <a:xfrm flipH="1">
            <a:off x="8611165" y="3758799"/>
            <a:ext cx="753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>
            <a:stCxn id="21" idx="1"/>
          </p:cNvCxnSpPr>
          <p:nvPr/>
        </p:nvCxnSpPr>
        <p:spPr>
          <a:xfrm flipH="1" flipV="1">
            <a:off x="8628811" y="5210706"/>
            <a:ext cx="736253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ลูกศรเชื่อมต่อแบบตรง 55"/>
          <p:cNvCxnSpPr>
            <a:cxnSpLocks/>
            <a:stCxn id="16" idx="1"/>
            <a:endCxn id="8" idx="3"/>
          </p:cNvCxnSpPr>
          <p:nvPr/>
        </p:nvCxnSpPr>
        <p:spPr>
          <a:xfrm flipH="1" flipV="1">
            <a:off x="5640475" y="3758802"/>
            <a:ext cx="750277" cy="37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>
            <a:stCxn id="17" idx="1"/>
          </p:cNvCxnSpPr>
          <p:nvPr/>
        </p:nvCxnSpPr>
        <p:spPr>
          <a:xfrm flipH="1">
            <a:off x="5747658" y="5270993"/>
            <a:ext cx="6430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>
            <a:stCxn id="6" idx="1"/>
            <a:endCxn id="5" idx="3"/>
          </p:cNvCxnSpPr>
          <p:nvPr/>
        </p:nvCxnSpPr>
        <p:spPr>
          <a:xfrm flipH="1">
            <a:off x="2476341" y="2492777"/>
            <a:ext cx="792724" cy="788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61"/>
          <p:cNvCxnSpPr>
            <a:stCxn id="8" idx="1"/>
          </p:cNvCxnSpPr>
          <p:nvPr/>
        </p:nvCxnSpPr>
        <p:spPr>
          <a:xfrm flipH="1" flipV="1">
            <a:off x="2476341" y="3281530"/>
            <a:ext cx="792724" cy="477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>
            <a:stCxn id="9" idx="1"/>
            <a:endCxn id="5" idx="3"/>
          </p:cNvCxnSpPr>
          <p:nvPr/>
        </p:nvCxnSpPr>
        <p:spPr>
          <a:xfrm flipH="1" flipV="1">
            <a:off x="2476341" y="3281530"/>
            <a:ext cx="792724" cy="1944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ตัวแทนหมายเลขสไลด์ 2">
            <a:extLst>
              <a:ext uri="{FF2B5EF4-FFF2-40B4-BE49-F238E27FC236}">
                <a16:creationId xmlns:a16="http://schemas.microsoft.com/office/drawing/2014/main" id="{91E0DDC6-C627-3E41-3D4D-9CE11FC2A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63</a:t>
            </a:fld>
            <a:endParaRPr lang="en-US"/>
          </a:p>
        </p:txBody>
      </p:sp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61EF0E01-215B-7B7C-B9F7-4157792EF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" t="1336" r="1204" b="37320"/>
          <a:stretch/>
        </p:blipFill>
        <p:spPr>
          <a:xfrm>
            <a:off x="-38311" y="6656367"/>
            <a:ext cx="12230311" cy="2245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CFA8EF-B29A-DE37-436A-0985AADA8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64092" y="-60892"/>
            <a:ext cx="2926537" cy="1744949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D9505203-4973-A3BD-1ECE-0E51CBF4AE36}"/>
              </a:ext>
            </a:extLst>
          </p:cNvPr>
          <p:cNvSpPr/>
          <p:nvPr/>
        </p:nvSpPr>
        <p:spPr>
          <a:xfrm>
            <a:off x="2272642" y="151836"/>
            <a:ext cx="9503267" cy="979672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981C2F60-6D6F-C693-FA53-DCC115587A02}"/>
              </a:ext>
            </a:extLst>
          </p:cNvPr>
          <p:cNvSpPr/>
          <p:nvPr/>
        </p:nvSpPr>
        <p:spPr>
          <a:xfrm>
            <a:off x="2476341" y="151836"/>
            <a:ext cx="1148489" cy="97967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43875" y="303087"/>
            <a:ext cx="7726234" cy="753709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265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เป้าหมาย ปัจจัยขับเคลื่อน ตัวชี้วัด (</a:t>
            </a:r>
            <a:r>
              <a:rPr lang="en-US" altLang="en-US" sz="265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Purpose, Driver Diagram, &amp; Indicator</a:t>
            </a:r>
            <a:r>
              <a:rPr lang="th-TH" altLang="en-US" sz="265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</a:p>
          <a:p>
            <a:pPr algn="ctr" eaLnBrk="0" hangingPunct="0"/>
            <a:r>
              <a:rPr lang="th-TH" sz="1707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การพัฒนาแนวทางการดูแลผู้ป่วย </a:t>
            </a:r>
            <a:r>
              <a:rPr lang="en-US" sz="1707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Fracture with Alcohol withdrawal syndrome</a:t>
            </a:r>
            <a:endParaRPr lang="en-US" altLang="en-US" sz="265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pic>
        <p:nvPicPr>
          <p:cNvPr id="15" name="รูปภาพ 27">
            <a:extLst>
              <a:ext uri="{FF2B5EF4-FFF2-40B4-BE49-F238E27FC236}">
                <a16:creationId xmlns:a16="http://schemas.microsoft.com/office/drawing/2014/main" id="{B4DA9F89-CF0D-A8D7-53EB-175C778C0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9" y="189"/>
            <a:ext cx="1051104" cy="148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3">
            <a:extLst>
              <a:ext uri="{FF2B5EF4-FFF2-40B4-BE49-F238E27FC236}">
                <a16:creationId xmlns:a16="http://schemas.microsoft.com/office/drawing/2014/main" id="{7DCB24C4-3FF1-4B9E-A86E-E074476ADF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117" y="-28376"/>
            <a:ext cx="2926537" cy="1744949"/>
          </a:xfrm>
          <a:prstGeom prst="rect">
            <a:avLst/>
          </a:prstGeom>
        </p:spPr>
      </p:pic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B072F0C8-1493-4AE8-A77B-CB6C51ABE24D}"/>
              </a:ext>
            </a:extLst>
          </p:cNvPr>
          <p:cNvSpPr/>
          <p:nvPr/>
        </p:nvSpPr>
        <p:spPr>
          <a:xfrm>
            <a:off x="2926537" y="279004"/>
            <a:ext cx="5217691" cy="83788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41F7E4EC-AB8A-4AA1-893E-A338B50C2371}"/>
              </a:ext>
            </a:extLst>
          </p:cNvPr>
          <p:cNvSpPr/>
          <p:nvPr/>
        </p:nvSpPr>
        <p:spPr>
          <a:xfrm>
            <a:off x="3018109" y="287560"/>
            <a:ext cx="1097938" cy="837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29" name="รูปภาพ 27">
            <a:extLst>
              <a:ext uri="{FF2B5EF4-FFF2-40B4-BE49-F238E27FC236}">
                <a16:creationId xmlns:a16="http://schemas.microsoft.com/office/drawing/2014/main" id="{99E44252-F1AF-483D-A9F5-D169264C18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10516" r="9270" b="30661"/>
          <a:stretch/>
        </p:blipFill>
        <p:spPr>
          <a:xfrm>
            <a:off x="3191245" y="269974"/>
            <a:ext cx="751667" cy="837887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266769" y="359785"/>
            <a:ext cx="3508413" cy="693471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 defTabSz="1088446">
              <a:defRPr/>
            </a:pPr>
            <a:r>
              <a:rPr lang="en-US" sz="3792" b="1" kern="0" dirty="0">
                <a:solidFill>
                  <a:schemeClr val="bg1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Process Flow chart </a:t>
            </a: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442295" y="4155933"/>
            <a:ext cx="1299587" cy="833967"/>
          </a:xfrm>
          <a:prstGeom prst="roundRect">
            <a:avLst/>
          </a:prstGeom>
          <a:solidFill>
            <a:srgbClr val="006600"/>
          </a:solidFill>
          <a:ln w="28575">
            <a:solidFill>
              <a:srgbClr val="CDFF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 </a:t>
            </a:r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Admit </a:t>
            </a:r>
            <a:r>
              <a:rPr lang="th-TH" sz="1896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</a:t>
            </a:r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ward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804692" y="4189100"/>
            <a:ext cx="1299587" cy="753584"/>
          </a:xfrm>
          <a:prstGeom prst="roundRect">
            <a:avLst/>
          </a:prstGeom>
          <a:solidFill>
            <a:srgbClr val="006600"/>
          </a:solidFill>
          <a:ln w="28575">
            <a:solidFill>
              <a:srgbClr val="CDFF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Diagnosis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456610" y="4185383"/>
            <a:ext cx="1353179" cy="715787"/>
          </a:xfrm>
          <a:prstGeom prst="roundRect">
            <a:avLst/>
          </a:prstGeom>
          <a:solidFill>
            <a:srgbClr val="006600"/>
          </a:solidFill>
          <a:ln w="28575">
            <a:solidFill>
              <a:srgbClr val="CDFF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Treatment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9025187" y="4176508"/>
            <a:ext cx="1272792" cy="715787"/>
          </a:xfrm>
          <a:prstGeom prst="roundRect">
            <a:avLst/>
          </a:prstGeom>
          <a:solidFill>
            <a:srgbClr val="006600"/>
          </a:solidFill>
          <a:ln w="28575">
            <a:solidFill>
              <a:srgbClr val="CDFF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D/C plan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0623950" y="4156925"/>
            <a:ext cx="1138813" cy="753584"/>
          </a:xfrm>
          <a:prstGeom prst="roundRect">
            <a:avLst/>
          </a:prstGeom>
          <a:solidFill>
            <a:srgbClr val="006600"/>
          </a:solidFill>
          <a:ln w="28575">
            <a:solidFill>
              <a:srgbClr val="CDFF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F/U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094914" y="4203008"/>
            <a:ext cx="1379974" cy="715787"/>
          </a:xfrm>
          <a:prstGeom prst="roundRect">
            <a:avLst/>
          </a:prstGeom>
          <a:solidFill>
            <a:srgbClr val="006600"/>
          </a:solidFill>
          <a:ln w="28575">
            <a:solidFill>
              <a:srgbClr val="CDFF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Assessment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7178332" y="4190885"/>
            <a:ext cx="1531837" cy="727910"/>
          </a:xfrm>
          <a:prstGeom prst="roundRect">
            <a:avLst/>
          </a:prstGeom>
          <a:solidFill>
            <a:srgbClr val="006600"/>
          </a:solidFill>
          <a:ln w="28575">
            <a:solidFill>
              <a:srgbClr val="CDFFC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8850" tIns="54425" rIns="108850" bIns="54425" rtlCol="0" anchor="ctr"/>
          <a:lstStyle/>
          <a:p>
            <a:pPr lvl="0" algn="ctr"/>
            <a:r>
              <a:rPr lang="en-US" sz="1896" b="1" dirty="0">
                <a:solidFill>
                  <a:schemeClr val="bg1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Re-Assessment</a:t>
            </a:r>
            <a:endParaRPr lang="th-TH" sz="1896" b="1" dirty="0">
              <a:solidFill>
                <a:schemeClr val="bg1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14" name="ลูกศรขวา 13"/>
          <p:cNvSpPr/>
          <p:nvPr/>
        </p:nvSpPr>
        <p:spPr>
          <a:xfrm>
            <a:off x="6869845" y="4517760"/>
            <a:ext cx="261244" cy="1670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896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352" y="2411418"/>
            <a:ext cx="1112018" cy="401730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896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</a:t>
            </a:r>
            <a:endParaRPr lang="th-TH" sz="1896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6947" y="2402918"/>
            <a:ext cx="1379974" cy="98515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896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Risk:</a:t>
            </a:r>
          </a:p>
          <a:p>
            <a:r>
              <a:rPr lang="th-TH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ประเมินไม่ถูกต้อง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4384" y="2406380"/>
            <a:ext cx="1179005" cy="693406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896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Risk: </a:t>
            </a:r>
          </a:p>
          <a:p>
            <a:r>
              <a:rPr lang="th-TH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วินิจฉัยล่าช้า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62614" y="2415824"/>
            <a:ext cx="1353179" cy="693406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896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Risk:</a:t>
            </a:r>
          </a:p>
          <a:p>
            <a:r>
              <a:rPr lang="th-TH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การรักษาล่าช้า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72706" y="2382553"/>
            <a:ext cx="1483802" cy="985153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896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Risk:</a:t>
            </a:r>
          </a:p>
          <a:p>
            <a:r>
              <a:rPr lang="th-TH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ประเมินไม่ต่อเนื่อง ไม่ครอบคลุม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56475" y="2411418"/>
            <a:ext cx="1540748" cy="1276899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896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Risk:</a:t>
            </a:r>
          </a:p>
          <a:p>
            <a:r>
              <a:rPr lang="th-TH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ผู้ดูแลไม่มีความรู เข้าใจการเจ็บป่วยของผู้ป่วย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97223" y="2382553"/>
            <a:ext cx="1400070" cy="1276899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1896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Risk:</a:t>
            </a:r>
          </a:p>
          <a:p>
            <a:r>
              <a:rPr lang="th-TH" sz="1896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ผู้ป่วยไม่เห็นความสำคัญที่ต้องมาพบแพทย์</a:t>
            </a:r>
          </a:p>
        </p:txBody>
      </p:sp>
      <p:pic>
        <p:nvPicPr>
          <p:cNvPr id="25" name="รูปภาพ 7">
            <a:extLst>
              <a:ext uri="{FF2B5EF4-FFF2-40B4-BE49-F238E27FC236}">
                <a16:creationId xmlns:a16="http://schemas.microsoft.com/office/drawing/2014/main" id="{967B1BF2-A1B5-4607-A6A7-65ECAC3886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13411" y="6678611"/>
            <a:ext cx="12192000" cy="167043"/>
          </a:xfrm>
          <a:prstGeom prst="rect">
            <a:avLst/>
          </a:prstGeom>
        </p:spPr>
      </p:pic>
      <p:sp>
        <p:nvSpPr>
          <p:cNvPr id="30" name="สี่เหลี่ยมผืนผ้า 29">
            <a:extLst>
              <a:ext uri="{FF2B5EF4-FFF2-40B4-BE49-F238E27FC236}">
                <a16:creationId xmlns:a16="http://schemas.microsoft.com/office/drawing/2014/main" id="{617685A9-C83A-4AA2-A6CB-20EC455C4462}"/>
              </a:ext>
            </a:extLst>
          </p:cNvPr>
          <p:cNvSpPr/>
          <p:nvPr/>
        </p:nvSpPr>
        <p:spPr>
          <a:xfrm>
            <a:off x="1522731" y="1444375"/>
            <a:ext cx="9217689" cy="693471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 defTabSz="1088446">
              <a:defRPr/>
            </a:pPr>
            <a:r>
              <a:rPr lang="th-TH" sz="3792" b="1" kern="0" dirty="0">
                <a:solidFill>
                  <a:srgbClr val="002060"/>
                </a:solidFill>
                <a:latin typeface="Browallia New" panose="020B0604020202020204" pitchFamily="34" charset="-34"/>
                <a:ea typeface="+mj-ea"/>
                <a:cs typeface="Browallia New" panose="020B0604020202020204" pitchFamily="34" charset="-34"/>
              </a:rPr>
              <a:t>การดูแลผู้ป่วย</a:t>
            </a:r>
            <a:r>
              <a:rPr lang="en-US" sz="3792" b="1" dirty="0">
                <a:solidFill>
                  <a:srgbClr val="00206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3792" b="1" dirty="0">
                <a:solidFill>
                  <a:srgbClr val="002060"/>
                </a:solidFill>
                <a:latin typeface="Browallia New" panose="020B0604020202020204" pitchFamily="34" charset="-34"/>
                <a:ea typeface="Tahoma" pitchFamily="34" charset="0"/>
                <a:cs typeface="Browallia New" panose="020B0604020202020204" pitchFamily="34" charset="-34"/>
              </a:rPr>
              <a:t>Fracture with Alcohol withdrawal syndrome</a:t>
            </a:r>
            <a:endParaRPr lang="th-TH" sz="3792" kern="0" dirty="0">
              <a:solidFill>
                <a:srgbClr val="002060"/>
              </a:solidFill>
              <a:latin typeface="Browallia New" panose="020B0604020202020204" pitchFamily="34" charset="-34"/>
              <a:ea typeface="Tahoma" pitchFamily="34" charset="0"/>
              <a:cs typeface="Browallia New" panose="020B0604020202020204" pitchFamily="34" charset="-34"/>
            </a:endParaRPr>
          </a:p>
        </p:txBody>
      </p:sp>
      <p:sp>
        <p:nvSpPr>
          <p:cNvPr id="31" name="ลูกศรขวา 13">
            <a:extLst>
              <a:ext uri="{FF2B5EF4-FFF2-40B4-BE49-F238E27FC236}">
                <a16:creationId xmlns:a16="http://schemas.microsoft.com/office/drawing/2014/main" id="{15CD37BC-185E-43AE-82D3-A53A1E7328FC}"/>
              </a:ext>
            </a:extLst>
          </p:cNvPr>
          <p:cNvSpPr/>
          <p:nvPr/>
        </p:nvSpPr>
        <p:spPr>
          <a:xfrm>
            <a:off x="8756255" y="4517760"/>
            <a:ext cx="261244" cy="1670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896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2" name="ลูกศรขวา 13">
            <a:extLst>
              <a:ext uri="{FF2B5EF4-FFF2-40B4-BE49-F238E27FC236}">
                <a16:creationId xmlns:a16="http://schemas.microsoft.com/office/drawing/2014/main" id="{AFCB21EA-8C48-4FDD-9A29-AD60CD3FF7F6}"/>
              </a:ext>
            </a:extLst>
          </p:cNvPr>
          <p:cNvSpPr/>
          <p:nvPr/>
        </p:nvSpPr>
        <p:spPr>
          <a:xfrm>
            <a:off x="10337792" y="4536815"/>
            <a:ext cx="261244" cy="1670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896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3" name="ลูกศรขวา 13">
            <a:extLst>
              <a:ext uri="{FF2B5EF4-FFF2-40B4-BE49-F238E27FC236}">
                <a16:creationId xmlns:a16="http://schemas.microsoft.com/office/drawing/2014/main" id="{A9E1F29E-A7A0-4614-874B-A6857DFEF113}"/>
              </a:ext>
            </a:extLst>
          </p:cNvPr>
          <p:cNvSpPr/>
          <p:nvPr/>
        </p:nvSpPr>
        <p:spPr>
          <a:xfrm>
            <a:off x="5154927" y="4508233"/>
            <a:ext cx="261244" cy="1670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896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4" name="ลูกศรขวา 13">
            <a:extLst>
              <a:ext uri="{FF2B5EF4-FFF2-40B4-BE49-F238E27FC236}">
                <a16:creationId xmlns:a16="http://schemas.microsoft.com/office/drawing/2014/main" id="{4B6FBC29-09B5-413A-B2D5-05DF55AEEF04}"/>
              </a:ext>
            </a:extLst>
          </p:cNvPr>
          <p:cNvSpPr/>
          <p:nvPr/>
        </p:nvSpPr>
        <p:spPr>
          <a:xfrm>
            <a:off x="3506700" y="4508233"/>
            <a:ext cx="261244" cy="1670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896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5" name="ลูกศรขวา 13">
            <a:extLst>
              <a:ext uri="{FF2B5EF4-FFF2-40B4-BE49-F238E27FC236}">
                <a16:creationId xmlns:a16="http://schemas.microsoft.com/office/drawing/2014/main" id="{8C8E301B-F9A8-44B6-A621-C775CCA8AD17}"/>
              </a:ext>
            </a:extLst>
          </p:cNvPr>
          <p:cNvSpPr/>
          <p:nvPr/>
        </p:nvSpPr>
        <p:spPr>
          <a:xfrm>
            <a:off x="1791781" y="4479651"/>
            <a:ext cx="261244" cy="167042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1896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78612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26451914-7A0A-46AC-9D1C-9BE486B2A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117" y="-28376"/>
            <a:ext cx="2926537" cy="174494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CD5D7AB7-E0E0-4670-A3B0-E2E946C9407D}"/>
              </a:ext>
            </a:extLst>
          </p:cNvPr>
          <p:cNvSpPr/>
          <p:nvPr/>
        </p:nvSpPr>
        <p:spPr>
          <a:xfrm>
            <a:off x="2653713" y="263601"/>
            <a:ext cx="7743838" cy="83788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6D8406FF-8630-4094-B888-00646B6DFE51}"/>
              </a:ext>
            </a:extLst>
          </p:cNvPr>
          <p:cNvSpPr/>
          <p:nvPr/>
        </p:nvSpPr>
        <p:spPr>
          <a:xfrm>
            <a:off x="2745285" y="272157"/>
            <a:ext cx="1097938" cy="8378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8" name="รูปภาพ 27">
            <a:extLst>
              <a:ext uri="{FF2B5EF4-FFF2-40B4-BE49-F238E27FC236}">
                <a16:creationId xmlns:a16="http://schemas.microsoft.com/office/drawing/2014/main" id="{8AE0A0D7-8CE3-4518-86F1-73C6DC7EE6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10516" r="9270" b="30661"/>
          <a:stretch/>
        </p:blipFill>
        <p:spPr>
          <a:xfrm>
            <a:off x="2918420" y="254571"/>
            <a:ext cx="751667" cy="837887"/>
          </a:xfrm>
          <a:prstGeom prst="rect">
            <a:avLst/>
          </a:prstGeom>
        </p:spPr>
      </p:pic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C6BE02E7-BBF3-4CD9-82DA-54D951D5A0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13411" y="6678611"/>
            <a:ext cx="12192000" cy="167043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57593" y="447600"/>
            <a:ext cx="6548074" cy="597127"/>
          </a:xfrm>
        </p:spPr>
        <p:txBody>
          <a:bodyPr>
            <a:normAutofit fontScale="90000"/>
          </a:bodyPr>
          <a:lstStyle/>
          <a:p>
            <a:r>
              <a:rPr lang="th-TH" sz="3792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การจัดการกระบวนการ (</a:t>
            </a:r>
            <a:r>
              <a:rPr lang="en-US" sz="3792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Process Management</a:t>
            </a:r>
            <a:r>
              <a:rPr lang="th-TH" sz="3792" b="1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</p:nvPr>
        </p:nvGraphicFramePr>
        <p:xfrm>
          <a:off x="907157" y="1387234"/>
          <a:ext cx="10657185" cy="499117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045"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23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23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ตัวชี้วัดของกระบวนการ</a:t>
                      </a:r>
                      <a:endParaRPr lang="th-TH" sz="23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3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2300" b="1" dirty="0">
                        <a:solidFill>
                          <a:schemeClr val="bg1"/>
                        </a:solidFill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0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การประเมินแรกรับ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อัตราประเมินแรกรับ</a:t>
                      </a:r>
                      <a:r>
                        <a:rPr lang="th-TH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1-7 วัน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Visual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management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22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การประเมินผู้ป่วยกลุ่มเสี่ยง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อัตราของการใช</a:t>
                      </a:r>
                      <a:r>
                        <a:rPr lang="th-TH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้ 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CIWA-</a:t>
                      </a:r>
                      <a:r>
                        <a:rPr lang="en-US" sz="2100" baseline="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ar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score or order form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User-centered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22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ดูแลและเฝ้าระวังเหมาะสม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อัตราการปฏิบัติตามแนวทาง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Visual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management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algn="ctr"/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226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Discharge plan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แผนการจำหน่วยผู้ป่วยขาดสุรา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อัตราปฏิบัติตามแผน</a:t>
                      </a:r>
                    </a:p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อัตราผู้ป่วยส่งปรึกษา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centered design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7453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Information&amp;</a:t>
                      </a:r>
                    </a:p>
                    <a:p>
                      <a:pPr algn="ctr"/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Empowerment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Network ,Health </a:t>
                      </a:r>
                    </a:p>
                    <a:p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education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จำนวนรพ.สต.</a:t>
                      </a:r>
                      <a:r>
                        <a:rPr lang="th-TH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หรือ</a:t>
                      </a:r>
                      <a:r>
                        <a:rPr lang="th-TH" sz="2100" baseline="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รพช</a:t>
                      </a:r>
                      <a:r>
                        <a:rPr lang="th-TH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.</a:t>
                      </a:r>
                    </a:p>
                    <a:p>
                      <a:r>
                        <a:rPr lang="th-TH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ที่เป็นเครือข่าย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User-centered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02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Contineuty</a:t>
                      </a:r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of care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Follow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up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จำนวนผู้ป่วยมา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F/U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Human-centered</a:t>
                      </a:r>
                      <a:r>
                        <a:rPr lang="en-US" sz="21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design</a:t>
                      </a:r>
                      <a:endParaRPr lang="th-TH" sz="21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16924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>
            <a:extLst>
              <a:ext uri="{FF2B5EF4-FFF2-40B4-BE49-F238E27FC236}">
                <a16:creationId xmlns:a16="http://schemas.microsoft.com/office/drawing/2014/main" id="{0549273C-CB86-43AA-8E62-555F2B5FFB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117" y="-28376"/>
            <a:ext cx="2926537" cy="1744949"/>
          </a:xfrm>
          <a:prstGeom prst="rect">
            <a:avLst/>
          </a:prstGeom>
        </p:spPr>
      </p:pic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FD45929B-2D87-4047-8335-81A62B05C767}"/>
              </a:ext>
            </a:extLst>
          </p:cNvPr>
          <p:cNvSpPr/>
          <p:nvPr/>
        </p:nvSpPr>
        <p:spPr>
          <a:xfrm>
            <a:off x="1230813" y="499722"/>
            <a:ext cx="9968041" cy="83788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20" name="กลุ่ม 19">
            <a:extLst>
              <a:ext uri="{FF2B5EF4-FFF2-40B4-BE49-F238E27FC236}">
                <a16:creationId xmlns:a16="http://schemas.microsoft.com/office/drawing/2014/main" id="{0FEB11E6-AAB8-4800-BA8E-F8EDF0D111FC}"/>
              </a:ext>
            </a:extLst>
          </p:cNvPr>
          <p:cNvGrpSpPr/>
          <p:nvPr/>
        </p:nvGrpSpPr>
        <p:grpSpPr>
          <a:xfrm>
            <a:off x="1379526" y="482136"/>
            <a:ext cx="1097938" cy="855473"/>
            <a:chOff x="2895417" y="268294"/>
            <a:chExt cx="1157982" cy="902257"/>
          </a:xfrm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7D5A3460-BC69-4F52-80F9-4213D96E5001}"/>
                </a:ext>
              </a:extLst>
            </p:cNvPr>
            <p:cNvSpPr/>
            <p:nvPr/>
          </p:nvSpPr>
          <p:spPr>
            <a:xfrm>
              <a:off x="2895417" y="286842"/>
              <a:ext cx="1157982" cy="8837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5" name="รูปภาพ 27">
              <a:extLst>
                <a:ext uri="{FF2B5EF4-FFF2-40B4-BE49-F238E27FC236}">
                  <a16:creationId xmlns:a16="http://schemas.microsoft.com/office/drawing/2014/main" id="{4BB71171-0483-417B-A799-AF6EFA6051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5" t="10516" r="9270" b="30661"/>
            <a:stretch/>
          </p:blipFill>
          <p:spPr>
            <a:xfrm>
              <a:off x="3078021" y="268294"/>
              <a:ext cx="792774" cy="883709"/>
            </a:xfrm>
            <a:prstGeom prst="rect">
              <a:avLst/>
            </a:prstGeom>
          </p:spPr>
        </p:pic>
      </p:grpSp>
      <p:pic>
        <p:nvPicPr>
          <p:cNvPr id="16" name="รูปภาพ 7">
            <a:extLst>
              <a:ext uri="{FF2B5EF4-FFF2-40B4-BE49-F238E27FC236}">
                <a16:creationId xmlns:a16="http://schemas.microsoft.com/office/drawing/2014/main" id="{13978F1A-D3FB-44FD-A170-E0A6C16CBB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13411" y="6678611"/>
            <a:ext cx="12192000" cy="167043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3666" y="618855"/>
            <a:ext cx="8418731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</a:t>
            </a:r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)</a:t>
            </a:r>
            <a:endParaRPr lang="en-US" altLang="en-US" sz="3413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429" y="5884999"/>
            <a:ext cx="9082830" cy="69340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ใช้</a:t>
            </a:r>
            <a:r>
              <a:rPr lang="en-US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run chart </a:t>
            </a:r>
            <a:r>
              <a:rPr lang="th-TH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control chart </a:t>
            </a:r>
            <a:r>
              <a:rPr lang="th-TH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เพื่อแสดงผลลัพธ์ตามตัวชี้วัดที่ระบุไว้ใน </a:t>
            </a:r>
            <a:r>
              <a:rPr lang="en-US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driver diagram </a:t>
            </a:r>
            <a:r>
              <a:rPr lang="th-TH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และตาราง </a:t>
            </a:r>
            <a:r>
              <a:rPr lang="en-US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process management</a:t>
            </a:r>
          </a:p>
          <a:p>
            <a:pPr algn="ctr"/>
            <a:r>
              <a:rPr lang="th-TH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ระบุการปรับปรุงที่เกิดขึ้นในช่วงเวลา</a:t>
            </a:r>
            <a:r>
              <a:rPr lang="th-TH" sz="1896" b="1" dirty="0" err="1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ต่างๆ</a:t>
            </a:r>
            <a:r>
              <a:rPr lang="th-TH" sz="1896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ที่สัมพันธ์กับผลลัพธ์</a:t>
            </a:r>
            <a:endParaRPr lang="en-US" sz="1896" b="1" dirty="0">
              <a:solidFill>
                <a:prstClr val="black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/>
        </p:nvGraphicFramePr>
        <p:xfrm>
          <a:off x="848274" y="1874432"/>
          <a:ext cx="10522273" cy="1719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1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9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6029"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</a:t>
                      </a: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เกณฑ์</a:t>
                      </a: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2563</a:t>
                      </a: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2564</a:t>
                      </a: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2565</a:t>
                      </a: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2566</a:t>
                      </a: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230"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ร้อยละผู้ป่วยมีอาการขาดสุราระยะรุนแรง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endParaRPr lang="th-TH" sz="23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9.23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8.7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6.32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6.47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025"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ร้อยละผู้ป่วยได้รับการประเมิน </a:t>
                      </a:r>
                      <a:r>
                        <a:rPr lang="en-US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CIWA-</a:t>
                      </a:r>
                      <a:r>
                        <a:rPr lang="en-US" sz="2300" dirty="0" err="1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Ar</a:t>
                      </a:r>
                      <a:r>
                        <a:rPr lang="en-US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Score </a:t>
                      </a:r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ใน1-7วันแรก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endParaRPr lang="th-TH" sz="23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95.5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3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6F9322CB-5901-9AF4-1734-EA549B2D41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312" y="3690783"/>
            <a:ext cx="3195042" cy="226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252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371178" y="2070254"/>
          <a:ext cx="5338287" cy="274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4593967" y="4315214"/>
            <a:ext cx="1115498" cy="4980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เกณฑ์</a:t>
            </a:r>
            <a:r>
              <a:rPr lang="en-US" sz="1233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&lt;5%</a:t>
            </a:r>
            <a:endParaRPr lang="th-TH" sz="1233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แผนภูมิ 6"/>
          <p:cNvGraphicFramePr>
            <a:graphicFrameLocks/>
          </p:cNvGraphicFramePr>
          <p:nvPr/>
        </p:nvGraphicFramePr>
        <p:xfrm>
          <a:off x="6096001" y="2070254"/>
          <a:ext cx="5905898" cy="2743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13">
            <a:extLst>
              <a:ext uri="{FF2B5EF4-FFF2-40B4-BE49-F238E27FC236}">
                <a16:creationId xmlns:a16="http://schemas.microsoft.com/office/drawing/2014/main" id="{B647E586-CE6C-4061-A27F-3A0956A0F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117" y="-28376"/>
            <a:ext cx="2926537" cy="1744949"/>
          </a:xfrm>
          <a:prstGeom prst="rect">
            <a:avLst/>
          </a:prstGeom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809F0324-8F14-40FF-A305-705FE5837765}"/>
              </a:ext>
            </a:extLst>
          </p:cNvPr>
          <p:cNvSpPr/>
          <p:nvPr/>
        </p:nvSpPr>
        <p:spPr>
          <a:xfrm>
            <a:off x="1230813" y="499722"/>
            <a:ext cx="10258853" cy="83788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8CD7E62A-C25E-41D7-A00A-7CD040D12999}"/>
              </a:ext>
            </a:extLst>
          </p:cNvPr>
          <p:cNvGrpSpPr/>
          <p:nvPr/>
        </p:nvGrpSpPr>
        <p:grpSpPr>
          <a:xfrm>
            <a:off x="1311252" y="482136"/>
            <a:ext cx="1097938" cy="855473"/>
            <a:chOff x="2895417" y="268294"/>
            <a:chExt cx="1157982" cy="902257"/>
          </a:xfrm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C4E7E11F-BAB9-469D-8DE4-561ABB06B9C0}"/>
                </a:ext>
              </a:extLst>
            </p:cNvPr>
            <p:cNvSpPr/>
            <p:nvPr/>
          </p:nvSpPr>
          <p:spPr>
            <a:xfrm>
              <a:off x="2895417" y="286842"/>
              <a:ext cx="1157982" cy="8837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3" name="รูปภาพ 27">
              <a:extLst>
                <a:ext uri="{FF2B5EF4-FFF2-40B4-BE49-F238E27FC236}">
                  <a16:creationId xmlns:a16="http://schemas.microsoft.com/office/drawing/2014/main" id="{565814B5-24AE-45AC-AED4-A264BDB96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5" t="10516" r="9270" b="30661"/>
            <a:stretch/>
          </p:blipFill>
          <p:spPr>
            <a:xfrm>
              <a:off x="3078021" y="268294"/>
              <a:ext cx="792774" cy="883709"/>
            </a:xfrm>
            <a:prstGeom prst="rect">
              <a:avLst/>
            </a:prstGeom>
          </p:spPr>
        </p:pic>
      </p:grpSp>
      <p:pic>
        <p:nvPicPr>
          <p:cNvPr id="14" name="รูปภาพ 7">
            <a:extLst>
              <a:ext uri="{FF2B5EF4-FFF2-40B4-BE49-F238E27FC236}">
                <a16:creationId xmlns:a16="http://schemas.microsoft.com/office/drawing/2014/main" id="{77A5C217-BD9F-4013-94CA-ECB740A3260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3" t="1336" r="1204" b="37320"/>
          <a:stretch/>
        </p:blipFill>
        <p:spPr>
          <a:xfrm>
            <a:off x="0" y="6678611"/>
            <a:ext cx="12205411" cy="167227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650D91F0-FC75-48F5-99F1-06DF3906B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993" y="620956"/>
            <a:ext cx="8949325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ผลการดำเนินงานการดูแลผู้ป่วย </a:t>
            </a: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Fracture with Alcohol withdrawal</a:t>
            </a:r>
          </a:p>
        </p:txBody>
      </p:sp>
    </p:spTree>
    <p:extLst>
      <p:ext uri="{BB962C8B-B14F-4D97-AF65-F5344CB8AC3E}">
        <p14:creationId xmlns:p14="http://schemas.microsoft.com/office/powerpoint/2010/main" val="29130618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>
            <a:extLst>
              <a:ext uri="{FF2B5EF4-FFF2-40B4-BE49-F238E27FC236}">
                <a16:creationId xmlns:a16="http://schemas.microsoft.com/office/drawing/2014/main" id="{F727867F-10ED-4612-A7B5-C49D1CE36A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56" b="15002" l="22963" r="41979">
                        <a14:foregroundMark x1="22991" y1="11686" x2="24707" y2="11686"/>
                        <a14:foregroundMark x1="41607" y1="12050" x2="41979" y2="11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31" t="8121" r="56694" b="85659"/>
          <a:stretch/>
        </p:blipFill>
        <p:spPr>
          <a:xfrm>
            <a:off x="-272480" y="2870647"/>
            <a:ext cx="11626092" cy="2254396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77582E8D-9FF5-480E-99E1-CEEC608CF3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  <p:pic>
        <p:nvPicPr>
          <p:cNvPr id="7" name="รูปภาพ 27">
            <a:extLst>
              <a:ext uri="{FF2B5EF4-FFF2-40B4-BE49-F238E27FC236}">
                <a16:creationId xmlns:a16="http://schemas.microsoft.com/office/drawing/2014/main" id="{0233AFBD-6E68-406A-8EE9-D7EB5DD2BC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2" y="325978"/>
            <a:ext cx="1177389" cy="166543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1707195" y="1701239"/>
            <a:ext cx="9646418" cy="1569030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algn="ctr"/>
            <a:r>
              <a:rPr lang="th-TH" sz="4741" b="1" dirty="0">
                <a:solidFill>
                  <a:srgbClr val="00206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ข้อมูลคุณภาพของแต่ละโรค/หัตถการ</a:t>
            </a:r>
            <a:br>
              <a:rPr lang="th-TH" sz="4741" b="1" dirty="0">
                <a:solidFill>
                  <a:srgbClr val="00206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</a:br>
            <a:r>
              <a:rPr lang="en-US" sz="4741" b="1" dirty="0">
                <a:solidFill>
                  <a:srgbClr val="00206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(Clinical Tracer, Clinical Quality Summary)</a:t>
            </a:r>
          </a:p>
        </p:txBody>
      </p:sp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619943D1-547A-4FAC-AEBC-521613B215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3" t="1336" r="1204" b="37320"/>
          <a:stretch/>
        </p:blipFill>
        <p:spPr>
          <a:xfrm>
            <a:off x="13411" y="6678611"/>
            <a:ext cx="12192000" cy="167043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4DEB7DF6-462C-4981-A96D-16DCF5E4B06C}"/>
              </a:ext>
            </a:extLst>
          </p:cNvPr>
          <p:cNvSpPr txBox="1"/>
          <p:nvPr/>
        </p:nvSpPr>
        <p:spPr>
          <a:xfrm>
            <a:off x="1457641" y="3926482"/>
            <a:ext cx="8534281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51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Fracture Around Knee with Vascular Injury</a:t>
            </a:r>
            <a:endParaRPr lang="th-TH" sz="455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3655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9BDE73A2-95B2-4438-BC63-5345D58C850D}"/>
              </a:ext>
            </a:extLst>
          </p:cNvPr>
          <p:cNvSpPr/>
          <p:nvPr/>
        </p:nvSpPr>
        <p:spPr>
          <a:xfrm>
            <a:off x="549889" y="4031036"/>
            <a:ext cx="6228854" cy="6269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9D11049C-689A-4635-97FC-2A0957C2FECE}"/>
              </a:ext>
            </a:extLst>
          </p:cNvPr>
          <p:cNvSpPr/>
          <p:nvPr/>
        </p:nvSpPr>
        <p:spPr>
          <a:xfrm>
            <a:off x="525500" y="1107676"/>
            <a:ext cx="1855192" cy="6269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CF431AEA-61F8-4ED4-AC6D-C22AE25D9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249" y="-35670"/>
            <a:ext cx="2926537" cy="174494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E31F7407-5B82-4754-95D6-E4A490623E13}"/>
              </a:ext>
            </a:extLst>
          </p:cNvPr>
          <p:cNvSpPr/>
          <p:nvPr/>
        </p:nvSpPr>
        <p:spPr>
          <a:xfrm>
            <a:off x="3472881" y="304420"/>
            <a:ext cx="5138284" cy="83788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84AC3AB6-4630-4A6C-B654-F335D8B7FC26}"/>
              </a:ext>
            </a:extLst>
          </p:cNvPr>
          <p:cNvGrpSpPr/>
          <p:nvPr/>
        </p:nvGrpSpPr>
        <p:grpSpPr>
          <a:xfrm>
            <a:off x="3553320" y="286834"/>
            <a:ext cx="1097938" cy="855473"/>
            <a:chOff x="2895417" y="268294"/>
            <a:chExt cx="1157982" cy="902257"/>
          </a:xfrm>
        </p:grpSpPr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B7A8854C-5FAB-4E2C-A9B8-66C43D656D95}"/>
                </a:ext>
              </a:extLst>
            </p:cNvPr>
            <p:cNvSpPr/>
            <p:nvPr/>
          </p:nvSpPr>
          <p:spPr>
            <a:xfrm>
              <a:off x="2895417" y="286842"/>
              <a:ext cx="1157982" cy="8837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0" name="รูปภาพ 27">
              <a:extLst>
                <a:ext uri="{FF2B5EF4-FFF2-40B4-BE49-F238E27FC236}">
                  <a16:creationId xmlns:a16="http://schemas.microsoft.com/office/drawing/2014/main" id="{19283BDC-A789-4234-BA8A-03F7C8F53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5" t="10516" r="9270" b="30661"/>
            <a:stretch/>
          </p:blipFill>
          <p:spPr>
            <a:xfrm>
              <a:off x="3078021" y="268294"/>
              <a:ext cx="792774" cy="883709"/>
            </a:xfrm>
            <a:prstGeom prst="rect">
              <a:avLst/>
            </a:prstGeom>
          </p:spPr>
        </p:pic>
      </p:grp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F84D21D6-0B80-4240-8D05-6F004DE334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0" y="6678611"/>
            <a:ext cx="12205411" cy="167227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68CB4899-265A-4322-A40F-7B08F9666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556" y="423671"/>
            <a:ext cx="2293656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บริบท (</a:t>
            </a: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Context)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C4D38B-6609-4395-9ABD-959578FB113C}"/>
              </a:ext>
            </a:extLst>
          </p:cNvPr>
          <p:cNvSpPr txBox="1"/>
          <p:nvPr/>
        </p:nvSpPr>
        <p:spPr>
          <a:xfrm>
            <a:off x="679935" y="1111398"/>
            <a:ext cx="10724175" cy="4837489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marL="181408"/>
            <a:r>
              <a:rPr lang="th-TH" sz="3413" b="1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บริบท</a:t>
            </a:r>
            <a:r>
              <a:rPr lang="th-TH" sz="3413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</a:p>
          <a:p>
            <a:pPr marL="181408" algn="just"/>
            <a:r>
              <a:rPr lang="th-TH" sz="2655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        การมีกระดูกหักร่วมกับมีการบาดเจ็บของหลอดเลือด ยังมีความเสี่ยงสูงเนื่องจากไม่มีแพทย์ผู้เชี่ยวชาญด้านหลอดเลือด ซึ่งมีระยะเวลาจำกัดในการรักษาอวัยวะ ดังนั้น การวินิจฉัยที่ถูกต้อง การตรวจวินิจฉัยจึงมีความสำคัญ จากสถิติข้อมูลพบว่า มีผู้ป่วยกระดูกหักร่วมกับมีการบาดเจ็บของหลอดเลือดในปี 2563 2564 2565และ2566 มีจำนวน 96, 118, 63และ 132 ราย การวินิจฉัยถูกต้องในกลุ่มที่มี </a:t>
            </a:r>
            <a:r>
              <a:rPr lang="en-US" sz="2655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Vascular injury </a:t>
            </a:r>
            <a:r>
              <a:rPr lang="th-TH" sz="2655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ได้ร้อยละ 100,100,100และ100 อัตราการสูญเสียอวัยวะ ร้อยละ 0,0,0และ0</a:t>
            </a:r>
          </a:p>
          <a:p>
            <a:pPr marL="181408"/>
            <a:endParaRPr lang="th-TH" sz="2655" dirty="0">
              <a:solidFill>
                <a:prstClr val="black"/>
              </a:solidFill>
              <a:latin typeface="Browallia New" pitchFamily="34" charset="-34"/>
              <a:ea typeface="Tahoma" pitchFamily="34" charset="0"/>
              <a:cs typeface="Browallia New" pitchFamily="34" charset="-34"/>
            </a:endParaRPr>
          </a:p>
          <a:p>
            <a:pPr marL="181408"/>
            <a:r>
              <a:rPr lang="th-TH" sz="3413" b="1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ประเด็น/ความท้าทาย</a:t>
            </a:r>
            <a:r>
              <a:rPr lang="en-US" sz="3413" b="1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/</a:t>
            </a:r>
            <a:r>
              <a:rPr lang="th-TH" sz="3413" b="1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ความเสี่ยงที่สำคัญ</a:t>
            </a:r>
          </a:p>
          <a:p>
            <a:pPr marL="181408"/>
            <a:endParaRPr lang="th-TH" sz="2655" dirty="0">
              <a:solidFill>
                <a:prstClr val="black"/>
              </a:solidFill>
              <a:latin typeface="Browallia New" pitchFamily="34" charset="-34"/>
              <a:ea typeface="Tahoma" pitchFamily="34" charset="0"/>
              <a:cs typeface="Browallia New" pitchFamily="34" charset="-34"/>
            </a:endParaRPr>
          </a:p>
          <a:p>
            <a:pPr marL="181408"/>
            <a:r>
              <a:rPr lang="th-TH" sz="2655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1.การวินิจฉัยที่ถูกต้อง</a:t>
            </a:r>
          </a:p>
          <a:p>
            <a:pPr marL="181408"/>
            <a:r>
              <a:rPr lang="th-TH" sz="2655" dirty="0">
                <a:solidFill>
                  <a:prstClr val="black"/>
                </a:solidFill>
                <a:latin typeface="Browallia New" pitchFamily="34" charset="-34"/>
                <a:ea typeface="Tahoma" pitchFamily="34" charset="0"/>
                <a:cs typeface="Browallia New" pitchFamily="34" charset="-34"/>
              </a:rPr>
              <a:t>2.การส่งต่อผู้ป่วยเพื่อรักษาต่อในเวลา 6 ชม.(นับจากเกิดเหตุ-รพ.ขอนแก่น)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D286AFA-8C21-6432-A662-7DA88BE721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t="42086" r="33911"/>
          <a:stretch/>
        </p:blipFill>
        <p:spPr>
          <a:xfrm>
            <a:off x="8349051" y="3631623"/>
            <a:ext cx="3671047" cy="26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9818" y="604274"/>
          <a:ext cx="11338561" cy="320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023">
                  <a:extLst>
                    <a:ext uri="{9D8B030D-6E8A-4147-A177-3AD203B41FA5}">
                      <a16:colId xmlns:a16="http://schemas.microsoft.com/office/drawing/2014/main" val="1433615822"/>
                    </a:ext>
                  </a:extLst>
                </a:gridCol>
                <a:gridCol w="8883538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</a:tblGrid>
              <a:tr h="81929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ตัวชี้วัดโรค</a:t>
                      </a:r>
                      <a:r>
                        <a:rPr lang="th-TH" sz="3400" baseline="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/</a:t>
                      </a:r>
                      <a:r>
                        <a:rPr lang="th-TH" sz="34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ตามมิติคุณภาพ</a:t>
                      </a:r>
                      <a:endParaRPr lang="en-US" sz="34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974712">
                <a:tc>
                  <a:txBody>
                    <a:bodyPr/>
                    <a:lstStyle/>
                    <a:p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People-centered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th-TH" sz="27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ร้อยละความพึงพอใจต่อการบริการ</a:t>
                      </a:r>
                    </a:p>
                    <a:p>
                      <a:r>
                        <a:rPr lang="th-TH" sz="27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2.ร้อยละความพึงพอใจต่อการจัดการความปวด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16887"/>
                  </a:ext>
                </a:extLst>
              </a:tr>
              <a:tr h="1412589">
                <a:tc>
                  <a:txBody>
                    <a:bodyPr/>
                    <a:lstStyle/>
                    <a:p>
                      <a:r>
                        <a:rPr lang="en-US" sz="27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Health promotion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7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1.อัตราการได้รับแคลเซียม วิตามินดี                                                       </a:t>
                      </a:r>
                    </a:p>
                    <a:p>
                      <a:r>
                        <a:rPr lang="th-TH" sz="27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2.ร้อยละของผู้ป่วยที่ได้เตรียมความแข็งแรงของกล้ามเนื้อต้นขา</a:t>
                      </a:r>
                    </a:p>
                    <a:p>
                      <a:r>
                        <a:rPr lang="th-TH" sz="27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3.ร้อยละของการให้ความรู้เพื่อสร้างเสริมกระดูกให้แข็งแรง</a:t>
                      </a:r>
                      <a:endParaRPr kumimoji="0" lang="th-TH" sz="2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8276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99453" y="6384916"/>
            <a:ext cx="5318925" cy="29959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ctr"/>
            <a:r>
              <a:rPr lang="th-TH" sz="1233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ระบุตัวชี้วัดสำคัญที่สะท้อนคุณภาพบริการของโรค/ระบบ.............โดยจำแนกตามมิติคุณภาพต่างๆ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7221344C-1651-1249-3D46-96CCB0C9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5932" y="6310038"/>
            <a:ext cx="2742447" cy="364255"/>
          </a:xfrm>
        </p:spPr>
        <p:txBody>
          <a:bodyPr/>
          <a:lstStyle/>
          <a:p>
            <a:fld id="{45E68964-9426-4831-8F17-B89633F718BE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E4F2D-B3D3-951A-576C-1EC41FF822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BB1D84EF-E55E-DA39-F6D4-923AE8B22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3FC3A7A-13E0-D0BF-0620-E8491F629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4741" y="4294698"/>
            <a:ext cx="4560550" cy="23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203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3">
            <a:extLst>
              <a:ext uri="{FF2B5EF4-FFF2-40B4-BE49-F238E27FC236}">
                <a16:creationId xmlns:a16="http://schemas.microsoft.com/office/drawing/2014/main" id="{A9DDA283-FCA5-4D8B-B306-1A5F7F6D19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249" y="-35670"/>
            <a:ext cx="2926537" cy="1744949"/>
          </a:xfrm>
          <a:prstGeom prst="rect">
            <a:avLst/>
          </a:prstGeom>
        </p:spPr>
      </p:pic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9F86B6B7-15AB-45CB-B6F9-7C8E4BC52F83}"/>
              </a:ext>
            </a:extLst>
          </p:cNvPr>
          <p:cNvSpPr/>
          <p:nvPr/>
        </p:nvSpPr>
        <p:spPr>
          <a:xfrm>
            <a:off x="2108201" y="185912"/>
            <a:ext cx="8220802" cy="109985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44" name="กลุ่ม 43">
            <a:extLst>
              <a:ext uri="{FF2B5EF4-FFF2-40B4-BE49-F238E27FC236}">
                <a16:creationId xmlns:a16="http://schemas.microsoft.com/office/drawing/2014/main" id="{89412D2A-B8E4-4699-BA71-25315E5EA411}"/>
              </a:ext>
            </a:extLst>
          </p:cNvPr>
          <p:cNvGrpSpPr/>
          <p:nvPr/>
        </p:nvGrpSpPr>
        <p:grpSpPr>
          <a:xfrm>
            <a:off x="2203070" y="164280"/>
            <a:ext cx="1270860" cy="1077714"/>
            <a:chOff x="2895417" y="128767"/>
            <a:chExt cx="1340360" cy="1136652"/>
          </a:xfrm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682EB661-AAE5-4652-8B9A-0DDB4D21CB3E}"/>
                </a:ext>
              </a:extLst>
            </p:cNvPr>
            <p:cNvSpPr/>
            <p:nvPr/>
          </p:nvSpPr>
          <p:spPr>
            <a:xfrm>
              <a:off x="2895417" y="172010"/>
              <a:ext cx="1340360" cy="1093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7" u="sng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46" name="รูปภาพ 27">
              <a:extLst>
                <a:ext uri="{FF2B5EF4-FFF2-40B4-BE49-F238E27FC236}">
                  <a16:creationId xmlns:a16="http://schemas.microsoft.com/office/drawing/2014/main" id="{60F6698B-D5ED-47B5-A9A4-0F0D12C368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5" t="10516" r="9270" b="30661"/>
            <a:stretch/>
          </p:blipFill>
          <p:spPr>
            <a:xfrm>
              <a:off x="3097000" y="128767"/>
              <a:ext cx="1007787" cy="1123385"/>
            </a:xfrm>
            <a:prstGeom prst="rect">
              <a:avLst/>
            </a:prstGeom>
          </p:spPr>
        </p:pic>
      </p:grpSp>
      <p:pic>
        <p:nvPicPr>
          <p:cNvPr id="47" name="รูปภาพ 7">
            <a:extLst>
              <a:ext uri="{FF2B5EF4-FFF2-40B4-BE49-F238E27FC236}">
                <a16:creationId xmlns:a16="http://schemas.microsoft.com/office/drawing/2014/main" id="{B425DAF1-CD89-4E24-9453-00B0E22A4F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0" y="6678611"/>
            <a:ext cx="12205411" cy="167227"/>
          </a:xfrm>
          <a:prstGeom prst="rect">
            <a:avLst/>
          </a:prstGeom>
        </p:spPr>
      </p:pic>
      <p:sp>
        <p:nvSpPr>
          <p:cNvPr id="48" name="Rectangle 2">
            <a:extLst>
              <a:ext uri="{FF2B5EF4-FFF2-40B4-BE49-F238E27FC236}">
                <a16:creationId xmlns:a16="http://schemas.microsoft.com/office/drawing/2014/main" id="{CD5ABE67-6876-4EFB-A13D-DC42E32BE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876" y="340436"/>
            <a:ext cx="6459861" cy="9688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ts val="3318"/>
              </a:lnSpc>
            </a:pPr>
            <a:r>
              <a:rPr lang="th-TH" alt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เป้าหมาย ปัจจัยการขับเคลื่อน ตัวชี้วัด</a:t>
            </a:r>
            <a:br>
              <a:rPr lang="th-TH" alt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</a:br>
            <a:r>
              <a:rPr lang="en-US" alt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Fracture around knee with vascular injury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701040" y="3591825"/>
            <a:ext cx="1901952" cy="9143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ผู้ป่วยไม่สูญเสียอวัยวะ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382866" y="1872782"/>
            <a:ext cx="1901952" cy="103878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lnSpc>
                <a:spcPts val="2370"/>
              </a:lnSpc>
            </a:pPr>
            <a:r>
              <a:rPr lang="th-TH" sz="2275" b="1" dirty="0">
                <a:solidFill>
                  <a:sysClr val="windowText" lastClr="00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การเข้าถึงและการเข้ารับบริการที่รวดเร็ว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365436" y="4693648"/>
            <a:ext cx="1901952" cy="9143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sysClr val="windowText" lastClr="00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การดูแลรักษา</a:t>
            </a:r>
          </a:p>
          <a:p>
            <a:pPr algn="ctr"/>
            <a:r>
              <a:rPr lang="th-TH" sz="2275" b="1" dirty="0">
                <a:solidFill>
                  <a:sysClr val="windowText" lastClr="00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ที่มีคุณภาพ</a:t>
            </a: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6188564" y="1894249"/>
            <a:ext cx="1901952" cy="6818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lnSpc>
                <a:spcPts val="2370"/>
              </a:lnSpc>
            </a:pP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Fast track</a:t>
            </a:r>
            <a:endParaRPr lang="th-TH" sz="227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8" name="สี่เหลี่ยมผืนผ้ามุมมน 17"/>
          <p:cNvSpPr/>
          <p:nvPr/>
        </p:nvSpPr>
        <p:spPr>
          <a:xfrm>
            <a:off x="6224017" y="3427345"/>
            <a:ext cx="1901952" cy="6818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 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Refer</a:t>
            </a:r>
            <a:endParaRPr lang="th-TH" sz="227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6296211" y="5660674"/>
            <a:ext cx="1901952" cy="6818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lnSpc>
                <a:spcPts val="2370"/>
              </a:lnSpc>
            </a:pP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สมรรถนะบุคลากร</a:t>
            </a: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9152407" y="1876204"/>
            <a:ext cx="2170886" cy="681806"/>
          </a:xfrm>
          <a:prstGeom prst="roundRect">
            <a:avLst/>
          </a:prstGeom>
          <a:solidFill>
            <a:srgbClr val="EEFCF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lnSpc>
                <a:spcPts val="2370"/>
              </a:lnSpc>
            </a:pP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จัดทำแนวทาง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Fast track</a:t>
            </a: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/สื่อสาร</a:t>
            </a:r>
          </a:p>
        </p:txBody>
      </p:sp>
      <p:sp>
        <p:nvSpPr>
          <p:cNvPr id="21" name="สี่เหลี่ยมผืนผ้ามุมมน 20"/>
          <p:cNvSpPr/>
          <p:nvPr/>
        </p:nvSpPr>
        <p:spPr>
          <a:xfrm>
            <a:off x="9152407" y="2625869"/>
            <a:ext cx="2170886" cy="681806"/>
          </a:xfrm>
          <a:prstGeom prst="roundRect">
            <a:avLst/>
          </a:prstGeom>
          <a:solidFill>
            <a:srgbClr val="EEFCF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มี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line Consult</a:t>
            </a:r>
            <a:endParaRPr lang="th-TH" sz="227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2" name="สี่เหลี่ยมผืนผ้ามุมมน 21"/>
          <p:cNvSpPr/>
          <p:nvPr/>
        </p:nvSpPr>
        <p:spPr>
          <a:xfrm>
            <a:off x="9152407" y="3382873"/>
            <a:ext cx="2170886" cy="681806"/>
          </a:xfrm>
          <a:prstGeom prst="roundRect">
            <a:avLst/>
          </a:prstGeom>
          <a:solidFill>
            <a:srgbClr val="EEFCF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lnSpc>
                <a:spcPts val="2370"/>
              </a:lnSpc>
            </a:pP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ทบทวน 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CPG,CNPG</a:t>
            </a:r>
            <a:endParaRPr lang="th-TH" sz="227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4" name="สี่เหลี่ยมผืนผ้ามุมมน 23"/>
          <p:cNvSpPr/>
          <p:nvPr/>
        </p:nvSpPr>
        <p:spPr>
          <a:xfrm>
            <a:off x="9178579" y="5635777"/>
            <a:ext cx="2144714" cy="681806"/>
          </a:xfrm>
          <a:prstGeom prst="roundRect">
            <a:avLst/>
          </a:prstGeom>
          <a:solidFill>
            <a:srgbClr val="EEFCF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พัฒนาสมรรถนะ</a:t>
            </a:r>
          </a:p>
        </p:txBody>
      </p:sp>
      <p:sp>
        <p:nvSpPr>
          <p:cNvPr id="25" name="สี่เหลี่ยมผืนผ้ามุมมน 24"/>
          <p:cNvSpPr/>
          <p:nvPr/>
        </p:nvSpPr>
        <p:spPr>
          <a:xfrm>
            <a:off x="9160037" y="4153986"/>
            <a:ext cx="2163255" cy="681806"/>
          </a:xfrm>
          <a:prstGeom prst="roundRect">
            <a:avLst/>
          </a:prstGeom>
          <a:solidFill>
            <a:srgbClr val="EEFCF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พัฒนาเครือข่าย</a:t>
            </a:r>
          </a:p>
        </p:txBody>
      </p:sp>
      <p:sp>
        <p:nvSpPr>
          <p:cNvPr id="26" name="สี่เหลี่ยมผืนผ้ามุมมน 25"/>
          <p:cNvSpPr/>
          <p:nvPr/>
        </p:nvSpPr>
        <p:spPr>
          <a:xfrm>
            <a:off x="6214138" y="2647987"/>
            <a:ext cx="1901952" cy="6818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EMS</a:t>
            </a:r>
            <a:endParaRPr lang="th-TH" sz="227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6312101" y="4523882"/>
            <a:ext cx="1901952" cy="68180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>
              <a:lnSpc>
                <a:spcPts val="2465"/>
              </a:lnSpc>
            </a:pPr>
            <a:r>
              <a:rPr lang="th-TH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ระบบ </a:t>
            </a:r>
            <a:r>
              <a:rPr lang="en-US" sz="227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Monitor</a:t>
            </a:r>
            <a:endParaRPr lang="th-TH" sz="227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868708" y="1397475"/>
            <a:ext cx="1111096" cy="51848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Purpose</a:t>
            </a:r>
            <a:endParaRPr lang="th-TH" sz="265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29" name="กล่องข้อความ 28"/>
          <p:cNvSpPr txBox="1"/>
          <p:nvPr/>
        </p:nvSpPr>
        <p:spPr>
          <a:xfrm>
            <a:off x="3382891" y="1386663"/>
            <a:ext cx="1749091" cy="51848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Primary Driver</a:t>
            </a:r>
            <a:endParaRPr lang="th-TH" sz="265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0" name="กล่องข้อความ 29"/>
          <p:cNvSpPr txBox="1"/>
          <p:nvPr/>
        </p:nvSpPr>
        <p:spPr>
          <a:xfrm>
            <a:off x="6178735" y="1366707"/>
            <a:ext cx="2060073" cy="51848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Secondary Driver</a:t>
            </a:r>
            <a:endParaRPr lang="th-TH" sz="265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9357033" y="1395610"/>
            <a:ext cx="1491008" cy="518486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2655" b="1" dirty="0">
                <a:solidFill>
                  <a:prstClr val="black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Intervention</a:t>
            </a:r>
            <a:endParaRPr lang="th-TH" sz="2655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3" name="กล่องข้อความ 32"/>
          <p:cNvSpPr txBox="1"/>
          <p:nvPr/>
        </p:nvSpPr>
        <p:spPr>
          <a:xfrm>
            <a:off x="3177435" y="2946172"/>
            <a:ext cx="2452810" cy="1160713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1</a:t>
            </a:r>
            <a:r>
              <a:rPr lang="th-TH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)ร้อยละการวินิจฉัยถูกต้อง</a:t>
            </a:r>
          </a:p>
          <a:p>
            <a:r>
              <a:rPr lang="th-TH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ในกลุ่ม </a:t>
            </a:r>
            <a:r>
              <a:rPr lang="en-US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Vascular injury 100%</a:t>
            </a:r>
            <a:endParaRPr lang="th-TH" sz="1707" b="1" dirty="0">
              <a:solidFill>
                <a:srgbClr val="FF0000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en-US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2</a:t>
            </a:r>
            <a:r>
              <a:rPr lang="th-TH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)</a:t>
            </a:r>
            <a:r>
              <a:rPr lang="en-US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</a:t>
            </a:r>
            <a:r>
              <a:rPr lang="th-TH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ร้อยละการวินิจฉัยถูกต้อง</a:t>
            </a:r>
          </a:p>
          <a:p>
            <a:r>
              <a:rPr lang="th-TH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ในกลุ่มไม่มี </a:t>
            </a:r>
            <a:r>
              <a:rPr lang="en-US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Vascular injury 100%</a:t>
            </a:r>
            <a:endParaRPr lang="th-TH" sz="1707" b="1" dirty="0">
              <a:solidFill>
                <a:srgbClr val="FF0000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34" name="กล่องข้อความ 33"/>
          <p:cNvSpPr txBox="1"/>
          <p:nvPr/>
        </p:nvSpPr>
        <p:spPr>
          <a:xfrm>
            <a:off x="2759344" y="5690633"/>
            <a:ext cx="3419420" cy="89801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</a:t>
            </a:r>
            <a:r>
              <a:rPr lang="th-TH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ร้อยละของการได้รับการรักษาภายใน 6 ชม.</a:t>
            </a:r>
          </a:p>
          <a:p>
            <a:r>
              <a:rPr lang="th-TH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      </a:t>
            </a:r>
            <a:r>
              <a:rPr lang="en-US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: </a:t>
            </a:r>
            <a:r>
              <a:rPr lang="th-TH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อัตราการสูญเสียอวัยวะ</a:t>
            </a:r>
          </a:p>
          <a:p>
            <a:endParaRPr lang="th-TH" sz="1707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cxnSp>
        <p:nvCxnSpPr>
          <p:cNvPr id="37" name="ลูกศรเชื่อมต่อแบบตรง 36"/>
          <p:cNvCxnSpPr>
            <a:cxnSpLocks/>
            <a:stCxn id="13" idx="1"/>
            <a:endCxn id="12" idx="3"/>
          </p:cNvCxnSpPr>
          <p:nvPr/>
        </p:nvCxnSpPr>
        <p:spPr>
          <a:xfrm flipH="1">
            <a:off x="2602992" y="2392174"/>
            <a:ext cx="779874" cy="1656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>
            <a:cxnSpLocks/>
            <a:stCxn id="14" idx="1"/>
            <a:endCxn id="12" idx="3"/>
          </p:cNvCxnSpPr>
          <p:nvPr/>
        </p:nvCxnSpPr>
        <p:spPr>
          <a:xfrm flipH="1" flipV="1">
            <a:off x="2602996" y="4048999"/>
            <a:ext cx="762444" cy="11018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ลูกศรเชื่อมต่อแบบตรง 49"/>
          <p:cNvCxnSpPr>
            <a:cxnSpLocks/>
            <a:endCxn id="13" idx="3"/>
          </p:cNvCxnSpPr>
          <p:nvPr/>
        </p:nvCxnSpPr>
        <p:spPr>
          <a:xfrm flipH="1">
            <a:off x="5284817" y="2203236"/>
            <a:ext cx="911328" cy="188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ลูกศรเชื่อมต่อแบบตรง 51"/>
          <p:cNvCxnSpPr/>
          <p:nvPr/>
        </p:nvCxnSpPr>
        <p:spPr>
          <a:xfrm flipH="1" flipV="1">
            <a:off x="5293815" y="2571877"/>
            <a:ext cx="902332" cy="405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ลูกศรเชื่อมต่อแบบตรง 53"/>
          <p:cNvCxnSpPr/>
          <p:nvPr/>
        </p:nvCxnSpPr>
        <p:spPr>
          <a:xfrm flipH="1" flipV="1">
            <a:off x="5312686" y="2746912"/>
            <a:ext cx="911331" cy="100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ลูกศรเชื่อมต่อแบบตรง 54"/>
          <p:cNvCxnSpPr>
            <a:cxnSpLocks/>
            <a:stCxn id="27" idx="1"/>
            <a:endCxn id="14" idx="3"/>
          </p:cNvCxnSpPr>
          <p:nvPr/>
        </p:nvCxnSpPr>
        <p:spPr>
          <a:xfrm flipH="1">
            <a:off x="5267406" y="4864785"/>
            <a:ext cx="1044713" cy="286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ลูกศรเชื่อมต่อแบบตรง 56"/>
          <p:cNvCxnSpPr>
            <a:stCxn id="19" idx="1"/>
          </p:cNvCxnSpPr>
          <p:nvPr/>
        </p:nvCxnSpPr>
        <p:spPr>
          <a:xfrm flipH="1" flipV="1">
            <a:off x="5324698" y="5269950"/>
            <a:ext cx="971514" cy="73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>
            <a:cxnSpLocks/>
            <a:stCxn id="20" idx="1"/>
          </p:cNvCxnSpPr>
          <p:nvPr/>
        </p:nvCxnSpPr>
        <p:spPr>
          <a:xfrm flipH="1">
            <a:off x="8056090" y="2217107"/>
            <a:ext cx="1096317" cy="494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ลูกศรเชื่อมต่อแบบตรง 61"/>
          <p:cNvCxnSpPr/>
          <p:nvPr/>
        </p:nvCxnSpPr>
        <p:spPr>
          <a:xfrm flipH="1" flipV="1">
            <a:off x="8056090" y="2367150"/>
            <a:ext cx="1122491" cy="588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ลูกศรเชื่อมต่อแบบตรง 63"/>
          <p:cNvCxnSpPr>
            <a:cxnSpLocks/>
            <a:stCxn id="22" idx="1"/>
          </p:cNvCxnSpPr>
          <p:nvPr/>
        </p:nvCxnSpPr>
        <p:spPr>
          <a:xfrm flipH="1">
            <a:off x="8141253" y="3723777"/>
            <a:ext cx="1011154" cy="72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ลูกศรเชื่อมต่อแบบตรง 65"/>
          <p:cNvCxnSpPr/>
          <p:nvPr/>
        </p:nvCxnSpPr>
        <p:spPr>
          <a:xfrm flipH="1" flipV="1">
            <a:off x="8125987" y="3882857"/>
            <a:ext cx="1026439" cy="61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ลูกศรเชื่อมต่อแบบตรง 67"/>
          <p:cNvCxnSpPr>
            <a:endCxn id="19" idx="3"/>
          </p:cNvCxnSpPr>
          <p:nvPr/>
        </p:nvCxnSpPr>
        <p:spPr>
          <a:xfrm flipH="1">
            <a:off x="8198163" y="6001577"/>
            <a:ext cx="980416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ลูกศรเชื่อมต่อแบบตรง 71"/>
          <p:cNvCxnSpPr>
            <a:endCxn id="27" idx="3"/>
          </p:cNvCxnSpPr>
          <p:nvPr/>
        </p:nvCxnSpPr>
        <p:spPr>
          <a:xfrm flipH="1">
            <a:off x="8214053" y="3726359"/>
            <a:ext cx="923090" cy="1138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ลูกศรเชื่อมต่อแบบตรง 77"/>
          <p:cNvCxnSpPr>
            <a:cxnSpLocks/>
            <a:stCxn id="22" idx="1"/>
          </p:cNvCxnSpPr>
          <p:nvPr/>
        </p:nvCxnSpPr>
        <p:spPr>
          <a:xfrm flipH="1" flipV="1">
            <a:off x="8114208" y="2489760"/>
            <a:ext cx="1038199" cy="1234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ลูกศรเชื่อมต่อแบบตรง 83"/>
          <p:cNvCxnSpPr>
            <a:endCxn id="26" idx="3"/>
          </p:cNvCxnSpPr>
          <p:nvPr/>
        </p:nvCxnSpPr>
        <p:spPr>
          <a:xfrm flipH="1">
            <a:off x="8116107" y="2286721"/>
            <a:ext cx="1049695" cy="702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/>
          <p:cNvCxnSpPr>
            <a:cxnSpLocks/>
            <a:stCxn id="22" idx="1"/>
          </p:cNvCxnSpPr>
          <p:nvPr/>
        </p:nvCxnSpPr>
        <p:spPr>
          <a:xfrm flipH="1" flipV="1">
            <a:off x="8125987" y="3251695"/>
            <a:ext cx="1026420" cy="472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ลูกศรเชื่อมต่อแบบตรง 58"/>
          <p:cNvCxnSpPr/>
          <p:nvPr/>
        </p:nvCxnSpPr>
        <p:spPr>
          <a:xfrm flipH="1">
            <a:off x="8090518" y="3078014"/>
            <a:ext cx="1046627" cy="3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ลูกศรเชื่อมต่อแบบตรง 62"/>
          <p:cNvCxnSpPr>
            <a:cxnSpLocks/>
            <a:stCxn id="25" idx="1"/>
          </p:cNvCxnSpPr>
          <p:nvPr/>
        </p:nvCxnSpPr>
        <p:spPr>
          <a:xfrm flipH="1">
            <a:off x="8191178" y="4494890"/>
            <a:ext cx="968859" cy="1356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กล่องข้อความ 39"/>
          <p:cNvSpPr txBox="1"/>
          <p:nvPr/>
        </p:nvSpPr>
        <p:spPr>
          <a:xfrm>
            <a:off x="656769" y="4598324"/>
            <a:ext cx="2132209" cy="635313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r>
              <a:rPr lang="en-US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KPI : </a:t>
            </a:r>
            <a:r>
              <a:rPr lang="th-TH" sz="1707" b="1" dirty="0">
                <a:solidFill>
                  <a:srgbClr val="FF0000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อัตราการสูญเสียอวัยวะ</a:t>
            </a:r>
          </a:p>
          <a:p>
            <a:endParaRPr lang="th-TH" sz="1707" b="1" dirty="0">
              <a:solidFill>
                <a:prstClr val="black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244552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3">
            <a:extLst>
              <a:ext uri="{FF2B5EF4-FFF2-40B4-BE49-F238E27FC236}">
                <a16:creationId xmlns:a16="http://schemas.microsoft.com/office/drawing/2014/main" id="{7DD4F52D-76EA-439D-A623-77C7A0E0E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249" y="-35670"/>
            <a:ext cx="2926537" cy="1744949"/>
          </a:xfrm>
          <a:prstGeom prst="rect">
            <a:avLst/>
          </a:prstGeom>
        </p:spPr>
      </p:pic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BBF60A6F-6919-469E-A9A6-86C774544327}"/>
              </a:ext>
            </a:extLst>
          </p:cNvPr>
          <p:cNvSpPr/>
          <p:nvPr/>
        </p:nvSpPr>
        <p:spPr>
          <a:xfrm>
            <a:off x="2108201" y="185912"/>
            <a:ext cx="8220802" cy="109985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9" name="กลุ่ม 18">
            <a:extLst>
              <a:ext uri="{FF2B5EF4-FFF2-40B4-BE49-F238E27FC236}">
                <a16:creationId xmlns:a16="http://schemas.microsoft.com/office/drawing/2014/main" id="{B27931E2-A889-40C8-97F6-33B5581FFC0E}"/>
              </a:ext>
            </a:extLst>
          </p:cNvPr>
          <p:cNvGrpSpPr/>
          <p:nvPr/>
        </p:nvGrpSpPr>
        <p:grpSpPr>
          <a:xfrm>
            <a:off x="2203070" y="164280"/>
            <a:ext cx="1270860" cy="1077714"/>
            <a:chOff x="2895417" y="128767"/>
            <a:chExt cx="1340360" cy="1136652"/>
          </a:xfrm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82D964C3-255D-46E6-A47D-69F925939E86}"/>
                </a:ext>
              </a:extLst>
            </p:cNvPr>
            <p:cNvSpPr/>
            <p:nvPr/>
          </p:nvSpPr>
          <p:spPr>
            <a:xfrm>
              <a:off x="2895417" y="172010"/>
              <a:ext cx="1340360" cy="1093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7" u="sng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21" name="รูปภาพ 27">
              <a:extLst>
                <a:ext uri="{FF2B5EF4-FFF2-40B4-BE49-F238E27FC236}">
                  <a16:creationId xmlns:a16="http://schemas.microsoft.com/office/drawing/2014/main" id="{E41C3830-FE25-4169-B4DD-AA83DE2BE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5" t="10516" r="9270" b="30661"/>
            <a:stretch/>
          </p:blipFill>
          <p:spPr>
            <a:xfrm>
              <a:off x="3097000" y="128767"/>
              <a:ext cx="1007787" cy="1123385"/>
            </a:xfrm>
            <a:prstGeom prst="rect">
              <a:avLst/>
            </a:prstGeom>
          </p:spPr>
        </p:pic>
      </p:grpSp>
      <p:pic>
        <p:nvPicPr>
          <p:cNvPr id="22" name="รูปภาพ 7">
            <a:extLst>
              <a:ext uri="{FF2B5EF4-FFF2-40B4-BE49-F238E27FC236}">
                <a16:creationId xmlns:a16="http://schemas.microsoft.com/office/drawing/2014/main" id="{2E979EA2-5F41-472F-B6BE-CAA60B1B32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8611"/>
            <a:ext cx="12205411" cy="167227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449BD8B1-82FD-43F5-ACF4-2B26FAABC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793" y="340436"/>
            <a:ext cx="6548026" cy="96889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ts val="3318"/>
              </a:lnSpc>
            </a:pPr>
            <a:r>
              <a:rPr lang="en-US" alt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Process Flowchart </a:t>
            </a:r>
            <a:r>
              <a:rPr lang="th-TH" alt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การดูแลผู้ป่วย</a:t>
            </a:r>
          </a:p>
          <a:p>
            <a:pPr algn="ctr" eaLnBrk="0" hangingPunct="0">
              <a:lnSpc>
                <a:spcPts val="3318"/>
              </a:lnSpc>
            </a:pPr>
            <a:r>
              <a:rPr lang="th-TH" alt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en-US" altLang="en-US" sz="3792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Fracture around knee with vascular injury</a:t>
            </a:r>
          </a:p>
        </p:txBody>
      </p:sp>
      <p:sp>
        <p:nvSpPr>
          <p:cNvPr id="84" name="สี่เหลี่ยมผืนผ้ามุมมน 83"/>
          <p:cNvSpPr/>
          <p:nvPr/>
        </p:nvSpPr>
        <p:spPr>
          <a:xfrm>
            <a:off x="694156" y="4243969"/>
            <a:ext cx="2706420" cy="10392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ผู้ป่วย </a:t>
            </a:r>
            <a:r>
              <a:rPr lang="en-US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Fracture Around Knee </a:t>
            </a:r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ที่มา </a:t>
            </a:r>
            <a:r>
              <a:rPr lang="en-US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ER</a:t>
            </a:r>
            <a:endParaRPr lang="th-TH" sz="2655" b="1" dirty="0">
              <a:solidFill>
                <a:schemeClr val="bg1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85" name="สี่เหลี่ยมผืนผ้ามุมมน 84"/>
          <p:cNvSpPr/>
          <p:nvPr/>
        </p:nvSpPr>
        <p:spPr>
          <a:xfrm>
            <a:off x="4635917" y="4266483"/>
            <a:ext cx="1436445" cy="9143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วินิจฉัย</a:t>
            </a:r>
          </a:p>
        </p:txBody>
      </p:sp>
      <p:sp>
        <p:nvSpPr>
          <p:cNvPr id="90" name="สี่เหลี่ยมผืนผ้ามุมมน 89"/>
          <p:cNvSpPr/>
          <p:nvPr/>
        </p:nvSpPr>
        <p:spPr>
          <a:xfrm>
            <a:off x="7412247" y="4266483"/>
            <a:ext cx="1436445" cy="9143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ดูแลรักษา</a:t>
            </a:r>
          </a:p>
        </p:txBody>
      </p:sp>
      <p:sp>
        <p:nvSpPr>
          <p:cNvPr id="92" name="กล่องข้อความ 91"/>
          <p:cNvSpPr txBox="1"/>
          <p:nvPr/>
        </p:nvSpPr>
        <p:spPr>
          <a:xfrm>
            <a:off x="1142549" y="1930861"/>
            <a:ext cx="1809632" cy="116020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2275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 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-มาช้าเกิน </a:t>
            </a:r>
            <a:r>
              <a:rPr lang="en-US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6 </a:t>
            </a:r>
            <a:r>
              <a:rPr lang="th-TH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ชม.</a:t>
            </a:r>
          </a:p>
          <a:p>
            <a:endParaRPr lang="th-TH" sz="2275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3" name="กล่องข้อความ 92"/>
          <p:cNvSpPr txBox="1"/>
          <p:nvPr/>
        </p:nvSpPr>
        <p:spPr>
          <a:xfrm>
            <a:off x="4344355" y="1894471"/>
            <a:ext cx="2438592" cy="221048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2275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 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-การไม่ประเมินภาวะ</a:t>
            </a:r>
          </a:p>
          <a:p>
            <a:r>
              <a:rPr lang="en-US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Vascular injury</a:t>
            </a:r>
            <a:endParaRPr lang="th-TH" sz="2275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r>
              <a:rPr lang="th-TH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-การวินิจฉัยไม่ถูกต้องในกลุ่มที่มี </a:t>
            </a:r>
            <a:r>
              <a:rPr lang="en-US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Vascular injury</a:t>
            </a:r>
            <a:endParaRPr lang="th-TH" sz="2275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2275" dirty="0"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</p:txBody>
      </p:sp>
      <p:sp>
        <p:nvSpPr>
          <p:cNvPr id="94" name="กล่องข้อความ 93"/>
          <p:cNvSpPr txBox="1"/>
          <p:nvPr/>
        </p:nvSpPr>
        <p:spPr>
          <a:xfrm>
            <a:off x="7073256" y="1958377"/>
            <a:ext cx="2438592" cy="810105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2275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 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-ได้รับการรักษาล่าช้า</a:t>
            </a: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10142187" y="4240172"/>
            <a:ext cx="1436445" cy="91435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2655" b="1" dirty="0">
                <a:solidFill>
                  <a:schemeClr val="bg1"/>
                </a:solidFill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การส่งต่อ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9802157" y="1932029"/>
            <a:ext cx="2116502" cy="1160201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sz="2275" b="1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Risk 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-กระบวนการส่งตัวช้า</a:t>
            </a:r>
          </a:p>
          <a:p>
            <a:r>
              <a:rPr lang="th-TH" sz="2275" dirty="0">
                <a:latin typeface="Browallia New" panose="020B0604020202020204" pitchFamily="34" charset="-34"/>
                <a:ea typeface="Tahoma" panose="020B0604030504040204" pitchFamily="34" charset="0"/>
                <a:cs typeface="Browallia New" panose="020B0604020202020204" pitchFamily="34" charset="-34"/>
              </a:rPr>
              <a:t>-แม่ข่ายตอบรับช้า</a:t>
            </a:r>
          </a:p>
        </p:txBody>
      </p:sp>
      <p:sp>
        <p:nvSpPr>
          <p:cNvPr id="2" name="ลูกศรขวา 1"/>
          <p:cNvSpPr/>
          <p:nvPr/>
        </p:nvSpPr>
        <p:spPr>
          <a:xfrm>
            <a:off x="3452367" y="4526903"/>
            <a:ext cx="1092420" cy="484605"/>
          </a:xfrm>
          <a:prstGeom prst="rightArrow">
            <a:avLst/>
          </a:prstGeom>
          <a:solidFill>
            <a:srgbClr val="BCE3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3318">
              <a:solidFill>
                <a:prstClr val="white"/>
              </a:solidFill>
            </a:endParaRPr>
          </a:p>
        </p:txBody>
      </p:sp>
      <p:sp>
        <p:nvSpPr>
          <p:cNvPr id="16" name="ลูกศรขวา 15"/>
          <p:cNvSpPr/>
          <p:nvPr/>
        </p:nvSpPr>
        <p:spPr>
          <a:xfrm>
            <a:off x="6182211" y="4521316"/>
            <a:ext cx="1180141" cy="484605"/>
          </a:xfrm>
          <a:prstGeom prst="rightArrow">
            <a:avLst/>
          </a:prstGeom>
          <a:solidFill>
            <a:srgbClr val="BCE3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3318">
              <a:solidFill>
                <a:prstClr val="white"/>
              </a:solidFill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8955486" y="4501242"/>
            <a:ext cx="1123338" cy="484605"/>
          </a:xfrm>
          <a:prstGeom prst="rightArrow">
            <a:avLst/>
          </a:prstGeom>
          <a:solidFill>
            <a:srgbClr val="BCE3F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th-TH" sz="3318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208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>
            <a:extLst>
              <a:ext uri="{FF2B5EF4-FFF2-40B4-BE49-F238E27FC236}">
                <a16:creationId xmlns:a16="http://schemas.microsoft.com/office/drawing/2014/main" id="{770105B7-56FC-490F-9E39-DD9B3A8B57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249" y="-35670"/>
            <a:ext cx="2926537" cy="174494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B116DAD1-2813-4D83-9FCB-387ED8213E4D}"/>
              </a:ext>
            </a:extLst>
          </p:cNvPr>
          <p:cNvSpPr/>
          <p:nvPr/>
        </p:nvSpPr>
        <p:spPr>
          <a:xfrm>
            <a:off x="1862997" y="209891"/>
            <a:ext cx="9176642" cy="1099851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2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322E772A-DFAE-4F19-A729-9916FAD48D5D}"/>
              </a:ext>
            </a:extLst>
          </p:cNvPr>
          <p:cNvGrpSpPr/>
          <p:nvPr/>
        </p:nvGrpSpPr>
        <p:grpSpPr>
          <a:xfrm>
            <a:off x="1957865" y="192815"/>
            <a:ext cx="1270860" cy="1077714"/>
            <a:chOff x="2895417" y="128767"/>
            <a:chExt cx="1340360" cy="1136652"/>
          </a:xfrm>
        </p:grpSpPr>
        <p:sp>
          <p:nvSpPr>
            <p:cNvPr id="8" name="Rounded Rectangle 3">
              <a:extLst>
                <a:ext uri="{FF2B5EF4-FFF2-40B4-BE49-F238E27FC236}">
                  <a16:creationId xmlns:a16="http://schemas.microsoft.com/office/drawing/2014/main" id="{5390D1B4-9461-45AA-8444-CF4554AA053E}"/>
                </a:ext>
              </a:extLst>
            </p:cNvPr>
            <p:cNvSpPr/>
            <p:nvPr/>
          </p:nvSpPr>
          <p:spPr>
            <a:xfrm>
              <a:off x="2895417" y="172010"/>
              <a:ext cx="1340360" cy="10934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7" u="sng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9" name="รูปภาพ 27">
              <a:extLst>
                <a:ext uri="{FF2B5EF4-FFF2-40B4-BE49-F238E27FC236}">
                  <a16:creationId xmlns:a16="http://schemas.microsoft.com/office/drawing/2014/main" id="{6DF50193-A199-4DAD-B0B0-168DD876DA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5" t="10516" r="9270" b="30661"/>
            <a:stretch/>
          </p:blipFill>
          <p:spPr>
            <a:xfrm>
              <a:off x="3097000" y="128767"/>
              <a:ext cx="1007787" cy="1123385"/>
            </a:xfrm>
            <a:prstGeom prst="rect">
              <a:avLst/>
            </a:prstGeom>
          </p:spPr>
        </p:pic>
      </p:grpSp>
      <p:pic>
        <p:nvPicPr>
          <p:cNvPr id="10" name="รูปภาพ 7">
            <a:extLst>
              <a:ext uri="{FF2B5EF4-FFF2-40B4-BE49-F238E27FC236}">
                <a16:creationId xmlns:a16="http://schemas.microsoft.com/office/drawing/2014/main" id="{1CCEDA08-1E36-41C6-A409-DC5E083CF7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8611"/>
            <a:ext cx="12205411" cy="167227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72FC8DD7-A7DC-4107-9920-4609126F4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762" y="345945"/>
            <a:ext cx="7586640" cy="95427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ts val="3318"/>
              </a:lnSpc>
            </a:pPr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การจัดกระบวนการ </a:t>
            </a: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Vascular injury in knee dislocation </a:t>
            </a:r>
            <a:b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</a:b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and Fracture tibia plateau</a:t>
            </a: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585201" y="1645158"/>
          <a:ext cx="11064946" cy="47156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43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6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437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กระบวนการ</a:t>
                      </a:r>
                      <a:endParaRPr lang="th-TH" sz="2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ข้อกำหนดของกระบวนการ</a:t>
                      </a:r>
                      <a:endParaRPr lang="th-TH" sz="2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60"/>
                        </a:lnSpc>
                      </a:pPr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ตัวชี้วัดกระบวนการ</a:t>
                      </a:r>
                      <a:endParaRPr lang="th-TH" sz="2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การออกแบบกระบวนการ</a:t>
                      </a:r>
                      <a:endParaRPr lang="th-TH" sz="27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973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Access &amp; entry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ผู้ป่วยได้รับการรักษาภายใน </a:t>
                      </a: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6 </a:t>
                      </a:r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ชั่วโมง</a:t>
                      </a:r>
                      <a:r>
                        <a:rPr lang="th-TH" sz="1900" dirty="0">
                          <a:solidFill>
                            <a:srgbClr val="002060"/>
                          </a:solidFill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(นับจากเกิดเหตุ)</a:t>
                      </a:r>
                      <a:endParaRPr lang="th-TH" sz="1900" dirty="0">
                        <a:solidFill>
                          <a:srgbClr val="002060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ร้อยละของการได้รับการรักษาภายใน 6 ชม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Evidence/CPG</a:t>
                      </a:r>
                    </a:p>
                    <a:p>
                      <a:pPr algn="l"/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Technology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418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Assessment/Diagnosis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ได้รับการประเมินภาวะ </a:t>
                      </a: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vascular injury </a:t>
                      </a:r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ทุกราย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)ร้อยละการวินิจฉัยถูกต้อง</a:t>
                      </a:r>
                    </a:p>
                    <a:p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ในกลุ่ม </a:t>
                      </a: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Vascular injury </a:t>
                      </a:r>
                    </a:p>
                    <a:p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</a:t>
                      </a:r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)</a:t>
                      </a: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ร้อยละการวินิจฉัยถูกต้อง</a:t>
                      </a:r>
                    </a:p>
                    <a:p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ในกลุ่มไม่มี </a:t>
                      </a: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Vascular injury 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9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422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care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Effective management</a:t>
                      </a:r>
                      <a:endParaRPr lang="th-TH" sz="1900" b="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คะแนน </a:t>
                      </a: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Pain</a:t>
                      </a:r>
                      <a:r>
                        <a:rPr lang="en-US" sz="19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management</a:t>
                      </a:r>
                    </a:p>
                    <a:p>
                      <a:pPr algn="l"/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อุบัติการณ์ในการรักษาพยาบาล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Evidence/</a:t>
                      </a:r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นวัตกรรม</a:t>
                      </a:r>
                      <a:endParaRPr lang="en-US" sz="19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CPG/CNPG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Safety/Risk-based</a:t>
                      </a:r>
                      <a:r>
                        <a:rPr lang="en-US" sz="1900" baseline="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thinking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Refer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ได้รับการส่งต่อภายใน </a:t>
                      </a: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 </a:t>
                      </a:r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ชม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ร้อยละของการได้รับการส่งต่อภายใน </a:t>
                      </a:r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</a:t>
                      </a:r>
                      <a:r>
                        <a:rPr lang="th-TH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 ชม.</a:t>
                      </a:r>
                    </a:p>
                    <a:p>
                      <a:pPr algn="l"/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9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Referral Network system</a:t>
                      </a:r>
                      <a:endParaRPr lang="th-TH" sz="1900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7391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>
            <a:extLst>
              <a:ext uri="{FF2B5EF4-FFF2-40B4-BE49-F238E27FC236}">
                <a16:creationId xmlns:a16="http://schemas.microsoft.com/office/drawing/2014/main" id="{576221CC-A1BD-4A7A-8BAE-3A0820C06C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249" y="-35670"/>
            <a:ext cx="2926537" cy="174494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A0E1D8B-B601-47D5-AE1D-381374D234B5}"/>
              </a:ext>
            </a:extLst>
          </p:cNvPr>
          <p:cNvSpPr/>
          <p:nvPr/>
        </p:nvSpPr>
        <p:spPr>
          <a:xfrm>
            <a:off x="1316803" y="304420"/>
            <a:ext cx="9626669" cy="83788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844DC194-B408-4152-9F0B-7EB801F2B0DF}"/>
              </a:ext>
            </a:extLst>
          </p:cNvPr>
          <p:cNvGrpSpPr/>
          <p:nvPr/>
        </p:nvGrpSpPr>
        <p:grpSpPr>
          <a:xfrm>
            <a:off x="1385077" y="286834"/>
            <a:ext cx="1097938" cy="855473"/>
            <a:chOff x="2895417" y="268294"/>
            <a:chExt cx="1157982" cy="902257"/>
          </a:xfrm>
        </p:grpSpPr>
        <p:sp>
          <p:nvSpPr>
            <p:cNvPr id="9" name="Rounded Rectangle 3">
              <a:extLst>
                <a:ext uri="{FF2B5EF4-FFF2-40B4-BE49-F238E27FC236}">
                  <a16:creationId xmlns:a16="http://schemas.microsoft.com/office/drawing/2014/main" id="{9FC33AE7-F9A5-42F2-B8EF-C2CCB7F4E886}"/>
                </a:ext>
              </a:extLst>
            </p:cNvPr>
            <p:cNvSpPr/>
            <p:nvPr/>
          </p:nvSpPr>
          <p:spPr>
            <a:xfrm>
              <a:off x="2895417" y="286842"/>
              <a:ext cx="1157982" cy="8837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0" name="รูปภาพ 27">
              <a:extLst>
                <a:ext uri="{FF2B5EF4-FFF2-40B4-BE49-F238E27FC236}">
                  <a16:creationId xmlns:a16="http://schemas.microsoft.com/office/drawing/2014/main" id="{2BC28129-B69C-4210-BD2E-1ECB7CB3A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5" t="10516" r="9270" b="30661"/>
            <a:stretch/>
          </p:blipFill>
          <p:spPr>
            <a:xfrm>
              <a:off x="3078021" y="268294"/>
              <a:ext cx="792774" cy="883709"/>
            </a:xfrm>
            <a:prstGeom prst="rect">
              <a:avLst/>
            </a:prstGeom>
          </p:spPr>
        </p:pic>
      </p:grpSp>
      <p:pic>
        <p:nvPicPr>
          <p:cNvPr id="11" name="รูปภาพ 7">
            <a:extLst>
              <a:ext uri="{FF2B5EF4-FFF2-40B4-BE49-F238E27FC236}">
                <a16:creationId xmlns:a16="http://schemas.microsoft.com/office/drawing/2014/main" id="{B618C066-FD32-4708-9C18-81B16BCCEE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3" t="1336" r="1204" b="37320"/>
          <a:stretch/>
        </p:blipFill>
        <p:spPr>
          <a:xfrm>
            <a:off x="0" y="6678611"/>
            <a:ext cx="12205411" cy="167227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276E468-FBD1-4A44-845D-628ED183B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180" y="431726"/>
            <a:ext cx="8418731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ผลลัพธ์และการพัฒนาที่ผ่านมา (</a:t>
            </a: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Performance &amp; Interventions)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0001" y="5974021"/>
            <a:ext cx="7662569" cy="635313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ใช้</a:t>
            </a:r>
            <a:r>
              <a:rPr lang="en-US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run chart </a:t>
            </a:r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หรือ </a:t>
            </a:r>
            <a:r>
              <a:rPr lang="en-US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control chart </a:t>
            </a:r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เพื่อแสดงผลลัพธ์ตามตัวชี้วัดที่ระบุไว้ใน </a:t>
            </a:r>
            <a:r>
              <a:rPr lang="en-US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driver diagram </a:t>
            </a:r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และตาราง </a:t>
            </a:r>
            <a:r>
              <a:rPr lang="en-US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process management</a:t>
            </a:r>
          </a:p>
          <a:p>
            <a:pPr algn="ctr"/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ระบุการปรับปรุงที่เกิดขึ้นในช่วงเวลา</a:t>
            </a:r>
            <a:r>
              <a:rPr lang="th-TH" sz="1707" dirty="0" err="1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ต่างๆ</a:t>
            </a:r>
            <a:r>
              <a:rPr lang="th-TH" sz="1707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 ที่สัมพันธ์กับผลลัพธ์</a:t>
            </a:r>
            <a:endParaRPr lang="en-US" sz="1707" dirty="0">
              <a:solidFill>
                <a:prstClr val="black"/>
              </a:solidFill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33531" y="1482396"/>
          <a:ext cx="11538349" cy="4330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6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86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3829">
                <a:tc>
                  <a:txBody>
                    <a:bodyPr/>
                    <a:lstStyle/>
                    <a:p>
                      <a:r>
                        <a:rPr lang="th-TH" sz="3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ตัวชี้วัด</a:t>
                      </a: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3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เกณฑ์</a:t>
                      </a: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2564</a:t>
                      </a:r>
                      <a:endParaRPr lang="th-TH" sz="3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2565</a:t>
                      </a:r>
                      <a:endParaRPr lang="th-TH" sz="3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2566</a:t>
                      </a:r>
                      <a:endParaRPr lang="th-TH" sz="3000" dirty="0">
                        <a:latin typeface="Browallia New" panose="020B0604020202020204" pitchFamily="34" charset="-34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029"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จำนวนผู้ป่วย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endParaRPr lang="th-TH" sz="27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endParaRPr lang="th-TH" sz="27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endParaRPr lang="th-TH" sz="27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endParaRPr lang="th-TH" sz="2700" dirty="0"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ร้อยละของการวินิจฉัยถูกต้องในกลุ่ม </a:t>
                      </a:r>
                      <a:r>
                        <a:rPr kumimoji="0" lang="en-US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vascular injury</a:t>
                      </a:r>
                      <a:endParaRPr kumimoji="0" lang="en-US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0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ร้อยละของการวินิจฉัยทีไม่ถูกต้อง ในกลุ่ม </a:t>
                      </a:r>
                      <a:r>
                        <a:rPr kumimoji="0" lang="en-US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vascular injury</a:t>
                      </a:r>
                      <a:endParaRPr kumimoji="0" lang="en-US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62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ร้อยละผู้ป่วย </a:t>
                      </a:r>
                      <a:r>
                        <a:rPr kumimoji="0" lang="en-US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vascular injury </a:t>
                      </a:r>
                      <a:r>
                        <a:rPr kumimoji="0" lang="th-TH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ได้รับการรักษาภายใน 6 ชม.</a:t>
                      </a:r>
                      <a:endParaRPr kumimoji="0" lang="th-TH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100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2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rowallia New" panose="020B0604020202020204" pitchFamily="34" charset="-34"/>
                          <a:ea typeface="Tahoma" pitchFamily="34" charset="0"/>
                          <a:cs typeface="Browallia New" panose="020B0604020202020204" pitchFamily="34" charset="-34"/>
                        </a:rPr>
                        <a:t>ร้อยละของการสูญเสียอวัยวะ</a:t>
                      </a:r>
                      <a:endParaRPr kumimoji="0" lang="th-TH" sz="2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Browallia New" panose="020B0604020202020204" pitchFamily="34" charset="-34"/>
                        <a:ea typeface="Tahoma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21920" marR="121920" marT="45718" marB="45718"/>
                </a:tc>
                <a:tc>
                  <a:txBody>
                    <a:bodyPr/>
                    <a:lstStyle/>
                    <a:p>
                      <a:r>
                        <a:rPr lang="th-TH" sz="2700" dirty="0">
                          <a:latin typeface="Browallia New" panose="020B0604020202020204" pitchFamily="34" charset="-34"/>
                          <a:cs typeface="Browallia New" panose="020B0604020202020204" pitchFamily="34" charset="-34"/>
                        </a:rPr>
                        <a:t>0</a:t>
                      </a:r>
                    </a:p>
                  </a:txBody>
                  <a:tcPr marL="121920" marR="121920" marT="45718" marB="4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007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AAAA2013-5F91-4224-A06D-55011F7B7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117" y="-28376"/>
            <a:ext cx="2926537" cy="1744949"/>
          </a:xfrm>
          <a:prstGeom prst="rect">
            <a:avLst/>
          </a:prstGeom>
        </p:spPr>
      </p:pic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317A63B-4560-4202-829B-2259B95D723E}"/>
              </a:ext>
            </a:extLst>
          </p:cNvPr>
          <p:cNvSpPr/>
          <p:nvPr/>
        </p:nvSpPr>
        <p:spPr>
          <a:xfrm>
            <a:off x="1230813" y="499722"/>
            <a:ext cx="10258853" cy="837887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3FDF48BB-AFE5-4066-9CC8-CB938FE89BBA}"/>
              </a:ext>
            </a:extLst>
          </p:cNvPr>
          <p:cNvGrpSpPr/>
          <p:nvPr/>
        </p:nvGrpSpPr>
        <p:grpSpPr>
          <a:xfrm>
            <a:off x="1311252" y="482136"/>
            <a:ext cx="1097938" cy="855473"/>
            <a:chOff x="2895417" y="268294"/>
            <a:chExt cx="1157982" cy="902257"/>
          </a:xfrm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5FF6D6AA-D920-4D5F-992D-01D35A15B826}"/>
                </a:ext>
              </a:extLst>
            </p:cNvPr>
            <p:cNvSpPr/>
            <p:nvPr/>
          </p:nvSpPr>
          <p:spPr>
            <a:xfrm>
              <a:off x="2895417" y="286842"/>
              <a:ext cx="1157982" cy="8837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7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pic>
          <p:nvPicPr>
            <p:cNvPr id="13" name="รูปภาพ 27">
              <a:extLst>
                <a:ext uri="{FF2B5EF4-FFF2-40B4-BE49-F238E27FC236}">
                  <a16:creationId xmlns:a16="http://schemas.microsoft.com/office/drawing/2014/main" id="{C3AE9BA8-B9F4-4D06-80B6-5C5AB60CB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5" t="10516" r="9270" b="30661"/>
            <a:stretch/>
          </p:blipFill>
          <p:spPr>
            <a:xfrm>
              <a:off x="3078021" y="268294"/>
              <a:ext cx="792774" cy="883709"/>
            </a:xfrm>
            <a:prstGeom prst="rect">
              <a:avLst/>
            </a:prstGeom>
          </p:spPr>
        </p:pic>
      </p:grpSp>
      <p:pic>
        <p:nvPicPr>
          <p:cNvPr id="14" name="รูปภาพ 7">
            <a:extLst>
              <a:ext uri="{FF2B5EF4-FFF2-40B4-BE49-F238E27FC236}">
                <a16:creationId xmlns:a16="http://schemas.microsoft.com/office/drawing/2014/main" id="{AE152602-3E26-4347-B197-81CFECE12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3" t="1336" r="1204" b="37320"/>
          <a:stretch/>
        </p:blipFill>
        <p:spPr>
          <a:xfrm>
            <a:off x="0" y="6678611"/>
            <a:ext cx="12205411" cy="167227"/>
          </a:xfrm>
          <a:prstGeom prst="rect">
            <a:avLst/>
          </a:prstGeom>
        </p:spPr>
      </p:pic>
      <p:sp>
        <p:nvSpPr>
          <p:cNvPr id="15" name="Rectangle 2">
            <a:extLst>
              <a:ext uri="{FF2B5EF4-FFF2-40B4-BE49-F238E27FC236}">
                <a16:creationId xmlns:a16="http://schemas.microsoft.com/office/drawing/2014/main" id="{7DE79F95-FA1E-4658-915F-2F2B4F63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144" y="620956"/>
            <a:ext cx="8361023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ผลการดำเนินงานการดูแลผู้ป่วย </a:t>
            </a: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Fracture with vascular injury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286203" y="1426977"/>
            <a:ext cx="9646418" cy="1102172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endParaRPr lang="en-US" sz="4741" b="1" dirty="0">
              <a:solidFill>
                <a:srgbClr val="000099"/>
              </a:solidFill>
              <a:latin typeface="Browallia New" panose="020B0604020202020204" pitchFamily="34" charset="-34"/>
              <a:ea typeface="Tahoma" panose="020B0604030504040204" pitchFamily="34" charset="0"/>
              <a:cs typeface="Browallia New" panose="020B0604020202020204" pitchFamily="34" charset="-34"/>
            </a:endParaRPr>
          </a:p>
          <a:p>
            <a:endParaRPr lang="th-TH" sz="1707" dirty="0">
              <a:solidFill>
                <a:prstClr val="black"/>
              </a:solidFill>
            </a:endParaRPr>
          </a:p>
        </p:txBody>
      </p:sp>
      <p:graphicFrame>
        <p:nvGraphicFramePr>
          <p:cNvPr id="4" name="แผนภูมิ 3"/>
          <p:cNvGraphicFramePr>
            <a:graphicFrameLocks/>
          </p:cNvGraphicFramePr>
          <p:nvPr/>
        </p:nvGraphicFramePr>
        <p:xfrm>
          <a:off x="377772" y="2112443"/>
          <a:ext cx="5057684" cy="2564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แผนภูมิ 4"/>
          <p:cNvGraphicFramePr>
            <a:graphicFrameLocks/>
          </p:cNvGraphicFramePr>
          <p:nvPr/>
        </p:nvGraphicFramePr>
        <p:xfrm>
          <a:off x="6167070" y="2112443"/>
          <a:ext cx="5264115" cy="255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สี่เหลี่ยมผืนผ้ามุมมน 1"/>
          <p:cNvSpPr/>
          <p:nvPr/>
        </p:nvSpPr>
        <p:spPr>
          <a:xfrm>
            <a:off x="10533827" y="3980367"/>
            <a:ext cx="1443953" cy="434452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เกณฑ์ 100</a:t>
            </a: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endParaRPr lang="th-TH" sz="1896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4537777" y="4003942"/>
            <a:ext cx="1487156" cy="422007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r>
              <a:rPr lang="th-TH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เกณฑ์ 100</a:t>
            </a:r>
            <a:r>
              <a:rPr lang="en-US" sz="1896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endParaRPr lang="th-TH" sz="1896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7256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任意多边形 14"/>
          <p:cNvSpPr/>
          <p:nvPr>
            <p:custDataLst>
              <p:tags r:id="rId1"/>
            </p:custDataLst>
          </p:nvPr>
        </p:nvSpPr>
        <p:spPr>
          <a:xfrm>
            <a:off x="3638127" y="188"/>
            <a:ext cx="8553538" cy="6857624"/>
          </a:xfrm>
          <a:custGeom>
            <a:avLst/>
            <a:gdLst>
              <a:gd name="connsiteX0" fmla="*/ 3959468 w 7231206"/>
              <a:gd name="connsiteY0" fmla="*/ 0 h 6858000"/>
              <a:gd name="connsiteX1" fmla="*/ 5389706 w 7231206"/>
              <a:gd name="connsiteY1" fmla="*/ 0 h 6858000"/>
              <a:gd name="connsiteX2" fmla="*/ 7155006 w 7231206"/>
              <a:gd name="connsiteY2" fmla="*/ 0 h 6858000"/>
              <a:gd name="connsiteX3" fmla="*/ 7231206 w 7231206"/>
              <a:gd name="connsiteY3" fmla="*/ 0 h 6858000"/>
              <a:gd name="connsiteX4" fmla="*/ 7231206 w 7231206"/>
              <a:gd name="connsiteY4" fmla="*/ 6858000 h 6858000"/>
              <a:gd name="connsiteX5" fmla="*/ 7155006 w 7231206"/>
              <a:gd name="connsiteY5" fmla="*/ 6858000 h 6858000"/>
              <a:gd name="connsiteX6" fmla="*/ 5389706 w 7231206"/>
              <a:gd name="connsiteY6" fmla="*/ 6858000 h 6858000"/>
              <a:gd name="connsiteX7" fmla="*/ 0 w 723120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31206" h="6858000">
                <a:moveTo>
                  <a:pt x="3959468" y="0"/>
                </a:moveTo>
                <a:lnTo>
                  <a:pt x="5389706" y="0"/>
                </a:lnTo>
                <a:lnTo>
                  <a:pt x="7155006" y="0"/>
                </a:lnTo>
                <a:lnTo>
                  <a:pt x="7231206" y="0"/>
                </a:lnTo>
                <a:lnTo>
                  <a:pt x="7231206" y="6858000"/>
                </a:lnTo>
                <a:lnTo>
                  <a:pt x="7155006" y="6858000"/>
                </a:lnTo>
                <a:lnTo>
                  <a:pt x="5389706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sp>
        <p:nvSpPr>
          <p:cNvPr id="20" name="PA_文本框 23"/>
          <p:cNvSpPr txBox="1"/>
          <p:nvPr>
            <p:custDataLst>
              <p:tags r:id="rId2"/>
            </p:custDataLst>
          </p:nvPr>
        </p:nvSpPr>
        <p:spPr>
          <a:xfrm>
            <a:off x="-116957" y="2882806"/>
            <a:ext cx="4991920" cy="1259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th-TH" altLang="zh-CN" sz="7585" b="1" dirty="0">
                <a:solidFill>
                  <a:srgbClr val="000066"/>
                </a:solidFill>
                <a:latin typeface="Browallia New" panose="020B0604020202020204" pitchFamily="34" charset="-34"/>
                <a:ea typeface="汉仪旗黑-35S" panose="00020600040101010101" pitchFamily="18" charset="-122"/>
                <a:cs typeface="Browallia New" panose="020B0604020202020204" pitchFamily="34" charset="-34"/>
              </a:rPr>
              <a:t>ขอบคุณค่ะ</a:t>
            </a:r>
            <a:endParaRPr lang="en-US" altLang="zh-CN" sz="7585" b="1" dirty="0">
              <a:solidFill>
                <a:srgbClr val="000066"/>
              </a:solidFill>
              <a:latin typeface="Browallia New" panose="020B0604020202020204" pitchFamily="34" charset="-34"/>
              <a:ea typeface="汉仪旗黑-35S" panose="00020600040101010101" pitchFamily="18" charset="-122"/>
              <a:cs typeface="Browallia New" panose="020B0604020202020204" pitchFamily="34" charset="-34"/>
            </a:endParaRP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CBB059A2-E9DB-7818-2CAA-74A89932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75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C17C7F-0B37-E25D-4BBC-479F1DB3AA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" y="283375"/>
            <a:ext cx="1988179" cy="1802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C000C-5FA6-73CE-DEBB-61A51F9BCF5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5628" y="-43711"/>
            <a:ext cx="2926537" cy="174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7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9860" y="803476"/>
          <a:ext cx="11338561" cy="5079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023">
                  <a:extLst>
                    <a:ext uri="{9D8B030D-6E8A-4147-A177-3AD203B41FA5}">
                      <a16:colId xmlns:a16="http://schemas.microsoft.com/office/drawing/2014/main" val="1433615822"/>
                    </a:ext>
                  </a:extLst>
                </a:gridCol>
                <a:gridCol w="8883538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</a:tblGrid>
              <a:tr h="75101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3000" dirty="0">
                          <a:solidFill>
                            <a:schemeClr val="bg1"/>
                          </a:solidFill>
                          <a:effectLst/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ตัวชี้วัดของระบบ.กระดูกข้อสะโพกหัก...ตามมิติคุณภาพ</a:t>
                      </a:r>
                      <a:endParaRPr lang="en-US" sz="3000" dirty="0">
                        <a:solidFill>
                          <a:schemeClr val="bg1"/>
                        </a:solidFill>
                        <a:effectLst/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643657"/>
                  </a:ext>
                </a:extLst>
              </a:tr>
              <a:tr h="124741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Access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1.การวางระบบให้ผู้ป่วยสามารถได้รับการผ่าตัดในเวลาที่เหมาะสมใน 48 ชม.</a:t>
                      </a:r>
                    </a:p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</a:t>
                      </a:r>
                      <a:r>
                        <a:rPr lang="th-TH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กำหนดเกณฑ์แนวทางคัดเข้าคัดออก </a:t>
                      </a:r>
                      <a:r>
                        <a:rPr lang="en-US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ICU</a:t>
                      </a:r>
                    </a:p>
                    <a:p>
                      <a:r>
                        <a:rPr lang="en-US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</a:t>
                      </a:r>
                      <a:r>
                        <a:rPr lang="th-TH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การจัดบริการ 1669</a:t>
                      </a:r>
                    </a:p>
                    <a:p>
                      <a:r>
                        <a:rPr lang="th-TH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4.การส่งต่อผู้ป่วย </a:t>
                      </a:r>
                      <a:r>
                        <a:rPr lang="en-US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Hip fracture </a:t>
                      </a:r>
                      <a:r>
                        <a:rPr lang="th-TH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เข้ามารับบริการที่รพ.กาฬสินธุ์ทุกราย</a:t>
                      </a:r>
                      <a:endParaRPr lang="en-US" sz="19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585294"/>
                  </a:ext>
                </a:extLst>
              </a:tr>
              <a:tr h="124741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Continuity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1.มีแนวทางปฏิบัติในการดูแลผู้ป่วยรายเฉพาะโรค </a:t>
                      </a:r>
                      <a:r>
                        <a:rPr lang="en-US" sz="1900" b="1" dirty="0" err="1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Fx</a:t>
                      </a:r>
                      <a:r>
                        <a:rPr lang="en-US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around hip</a:t>
                      </a:r>
                      <a:endParaRPr lang="th-TH" sz="19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2.มี</a:t>
                      </a:r>
                      <a:r>
                        <a:rPr lang="th-TH" sz="1900" b="1" dirty="0" err="1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ทีมสห</a:t>
                      </a:r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สาขาวิชาชีพ แพทย์เฉพาะทางศัลยกรรมกระดูกและข้อ อา</a:t>
                      </a:r>
                      <a:r>
                        <a:rPr lang="th-TH" sz="1900" b="1" dirty="0" err="1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ยุร</a:t>
                      </a:r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แพทย์ เวชศาสตร์ฟื้นฟู วิสัญญีแพทย์</a:t>
                      </a:r>
                      <a:r>
                        <a:rPr lang="th-TH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เภสัชกร นักกายภาพบำบัด พยาบาล โภชนากร</a:t>
                      </a:r>
                    </a:p>
                    <a:p>
                      <a:r>
                        <a:rPr lang="th-TH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3.สร้างทีม 3 หมอ ต่อผู้ป่วย 1 ราย</a:t>
                      </a:r>
                      <a:endParaRPr lang="en-US" sz="19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716887"/>
                  </a:ext>
                </a:extLst>
              </a:tr>
              <a:tr h="1825409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Appropriate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1.การเตรียมความพร้อมห้องผ่าตัดได้ตลอด 24 ชม.</a:t>
                      </a:r>
                    </a:p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2.การเตรียมผู้ป่วยเพื่อพร้อมทำผ่าตัด </a:t>
                      </a:r>
                      <a:r>
                        <a:rPr lang="en-US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lab,</a:t>
                      </a:r>
                      <a:r>
                        <a:rPr lang="en-US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CXR, EKG,</a:t>
                      </a:r>
                      <a:r>
                        <a:rPr lang="th-TH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n-US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NPO, IV, </a:t>
                      </a:r>
                      <a:r>
                        <a:rPr lang="en-US" sz="1900" b="1" baseline="0" dirty="0" err="1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lood</a:t>
                      </a:r>
                      <a:endParaRPr lang="th-TH" sz="19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3.การจัดการความปวด</a:t>
                      </a:r>
                    </a:p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4.การป้องกันภาวะแทรกซ้อน </a:t>
                      </a:r>
                      <a:r>
                        <a:rPr lang="en-US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bed sore , pneumonia, UTI, DVT, Aspiration, surgical wound infection</a:t>
                      </a:r>
                    </a:p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5.คัดกรองโรคกระดูกพรุน</a:t>
                      </a:r>
                    </a:p>
                    <a:p>
                      <a:r>
                        <a:rPr lang="th-TH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6.</a:t>
                      </a:r>
                      <a:r>
                        <a:rPr lang="en-US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Post operative</a:t>
                      </a:r>
                      <a:r>
                        <a:rPr lang="en-US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:</a:t>
                      </a:r>
                      <a:r>
                        <a:rPr lang="en-US" sz="1900" b="1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Early</a:t>
                      </a:r>
                      <a:r>
                        <a:rPr lang="en-US" sz="1900" b="1" baseline="0" dirty="0"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ambulation , Ankle pumping(day 1), Sitting(day2),walking with walker(day3) post-operation</a:t>
                      </a:r>
                      <a:endParaRPr lang="en-US" sz="1900" b="1" dirty="0"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8276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27329" y="6357140"/>
            <a:ext cx="5663624" cy="37261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ระบุตัวชี้วัดสำคัญที่สะท้อนคุณภาพบริการของโรค/ระบบ............โดยจำแนกตามมิติคุณภาพต่างๆ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B3FAF21C-50EC-BF29-0CBB-72100139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5AFB13-244F-F00E-5C8F-2620699E69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C865D71D-E4D5-B649-E15A-12A4F077B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2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9860" y="1371896"/>
          <a:ext cx="11338561" cy="480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023">
                  <a:extLst>
                    <a:ext uri="{9D8B030D-6E8A-4147-A177-3AD203B41FA5}">
                      <a16:colId xmlns:a16="http://schemas.microsoft.com/office/drawing/2014/main" val="1433615822"/>
                    </a:ext>
                  </a:extLst>
                </a:gridCol>
                <a:gridCol w="8883538">
                  <a:extLst>
                    <a:ext uri="{9D8B030D-6E8A-4147-A177-3AD203B41FA5}">
                      <a16:colId xmlns:a16="http://schemas.microsoft.com/office/drawing/2014/main" val="358496683"/>
                    </a:ext>
                  </a:extLst>
                </a:gridCol>
              </a:tblGrid>
              <a:tr h="669427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Effective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1.การป้องกันการหกล้ม</a:t>
                      </a:r>
                    </a:p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2.การป้องกันการหักซ้ำ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715924"/>
                  </a:ext>
                </a:extLst>
              </a:tr>
              <a:tr h="95842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Efficient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Cost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/ case</a:t>
                      </a:r>
                    </a:p>
                    <a:p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2.LOS</a:t>
                      </a:r>
                    </a:p>
                    <a:p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3.Well being (ADL score )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ผลการเปรียบเทียบคะแนน 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ADL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ก่อนจำหน่ายมากกว่าหรือเท่ากับก่อนมีกระดูกหัก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651441"/>
                  </a:ext>
                </a:extLst>
              </a:tr>
              <a:tr h="95842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Safe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1.การสอนสุขศึกษาเพื่อป้องกันภาวะแทรกซ้อน รายบุคคล รายกลุ่ม </a:t>
                      </a:r>
                      <a:r>
                        <a:rPr lang="en-US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(Focus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group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ทุกวัน, 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Grand round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ทุกวันพฤหัสบดี)</a:t>
                      </a:r>
                      <a:endParaRPr lang="th-TH" sz="19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2.การประเมินและจัดการความปวด</a:t>
                      </a:r>
                    </a:p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3.การให้ความรู้และฝึกทักษะผู้ป่วยและญาติ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ให้สามารถดูแลเพื่อป้องกันภาวะแทรกซ้อน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39868"/>
                  </a:ext>
                </a:extLst>
              </a:tr>
              <a:tr h="1247418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People-centered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1.การให้ความรู้และฝึกทักษะ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 การเตรียมกล้ามเนื้อต้นขาให้แข็งแรง เพื่อป้องกันการหกล้ม</a:t>
                      </a:r>
                    </a:p>
                    <a:p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2.การประเมินความเสี่ยงต่อการหกล้ม</a:t>
                      </a:r>
                    </a:p>
                    <a:p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3.การประเมินความปวดและการจัดการความปวด</a:t>
                      </a:r>
                    </a:p>
                    <a:p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3.การดูแลต่อเนื่องผู้ป่วย โดย ระบบการดูแลต่อเนื่อง </a:t>
                      </a:r>
                      <a:r>
                        <a:rPr lang="en-US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COC , Line application, phone number, </a:t>
                      </a:r>
                      <a:r>
                        <a:rPr lang="th-TH" sz="1900" b="1" baseline="0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คู่มือการดูแลตนเอง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8422">
                <a:tc>
                  <a:txBody>
                    <a:bodyPr/>
                    <a:lstStyle/>
                    <a:p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Health promotion</a:t>
                      </a: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1.การเตรียมความรู้ ทักษะของผู้ป่วยและญาติก่อนจำหน่ายในการดูแลตนเอง</a:t>
                      </a:r>
                    </a:p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2.การส่งเสริม การออกกำลังกล้ามเนื้อต้นขา</a:t>
                      </a:r>
                    </a:p>
                    <a:p>
                      <a:r>
                        <a:rPr lang="th-TH" sz="1900" b="1" dirty="0">
                          <a:solidFill>
                            <a:schemeClr val="tx1"/>
                          </a:solidFill>
                          <a:latin typeface="Browallia New" panose="020B0604020202020204" pitchFamily="34" charset="-34"/>
                          <a:ea typeface="Tahoma" panose="020B0604030504040204" pitchFamily="34" charset="0"/>
                          <a:cs typeface="Browallia New" panose="020B0604020202020204" pitchFamily="34" charset="-34"/>
                        </a:rPr>
                        <a:t>3.การส่งเสริมให้รับประทานอาหารที่มีแคลเซียมสูง</a:t>
                      </a:r>
                      <a:endParaRPr lang="en-US" sz="1900" b="1" dirty="0">
                        <a:solidFill>
                          <a:schemeClr val="tx1"/>
                        </a:solidFill>
                        <a:latin typeface="Browallia New" panose="020B0604020202020204" pitchFamily="34" charset="-34"/>
                        <a:ea typeface="Tahoma" panose="020B0604030504040204" pitchFamily="34" charset="0"/>
                        <a:cs typeface="Browallia New" panose="020B0604020202020204" pitchFamily="34" charset="-34"/>
                      </a:endParaRPr>
                    </a:p>
                  </a:txBody>
                  <a:tcPr marL="121920" marR="121920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27329" y="6357140"/>
            <a:ext cx="5663624" cy="372614"/>
          </a:xfrm>
          <a:prstGeom prst="rect">
            <a:avLst/>
          </a:prstGeom>
          <a:noFill/>
        </p:spPr>
        <p:txBody>
          <a:bodyPr wrap="none" lIns="108850" tIns="54425" rIns="108850" bIns="54425" rtlCol="0">
            <a:spAutoFit/>
          </a:bodyPr>
          <a:lstStyle/>
          <a:p>
            <a:pPr algn="ctr"/>
            <a:r>
              <a:rPr lang="th-TH" sz="1707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ระบุตัวชี้วัดสำคัญที่สะท้อนคุณภาพบริการของโรค/ระบบ............โดยจำแนกตามมิติคุณภาพต่างๆ</a:t>
            </a:r>
          </a:p>
        </p:txBody>
      </p:sp>
      <p:sp>
        <p:nvSpPr>
          <p:cNvPr id="2" name="ตัวแทนหมายเลขสไลด์ 1">
            <a:extLst>
              <a:ext uri="{FF2B5EF4-FFF2-40B4-BE49-F238E27FC236}">
                <a16:creationId xmlns:a16="http://schemas.microsoft.com/office/drawing/2014/main" id="{65FECA59-06C7-945A-F828-8FBF41CF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68964-9426-4831-8F17-B89633F718BE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62F1F3-AC06-4752-3F0C-30F5416CF3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9620" r="50001" b="63545"/>
          <a:stretch/>
        </p:blipFill>
        <p:spPr>
          <a:xfrm>
            <a:off x="-84220" y="-68999"/>
            <a:ext cx="2926537" cy="1744949"/>
          </a:xfrm>
          <a:prstGeom prst="rect">
            <a:avLst/>
          </a:prstGeom>
        </p:spPr>
      </p:pic>
      <p:pic>
        <p:nvPicPr>
          <p:cNvPr id="4" name="รูปภาพ 7">
            <a:extLst>
              <a:ext uri="{FF2B5EF4-FFF2-40B4-BE49-F238E27FC236}">
                <a16:creationId xmlns:a16="http://schemas.microsoft.com/office/drawing/2014/main" id="{3B8FE0B7-0EF4-622D-AF10-6A4FCE723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" t="1336" r="1204" b="37320"/>
          <a:stretch/>
        </p:blipFill>
        <p:spPr>
          <a:xfrm>
            <a:off x="0" y="6674293"/>
            <a:ext cx="12192000" cy="223819"/>
          </a:xfrm>
          <a:prstGeom prst="rect">
            <a:avLst/>
          </a:prstGeom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1A3D7BDD-4477-DBBD-A500-0D8AE976D3A5}"/>
              </a:ext>
            </a:extLst>
          </p:cNvPr>
          <p:cNvSpPr/>
          <p:nvPr/>
        </p:nvSpPr>
        <p:spPr>
          <a:xfrm>
            <a:off x="3327115" y="284071"/>
            <a:ext cx="7001889" cy="623785"/>
          </a:xfrm>
          <a:prstGeom prst="roundRect">
            <a:avLst>
              <a:gd name="adj" fmla="val 50000"/>
            </a:avLst>
          </a:prstGeom>
          <a:solidFill>
            <a:srgbClr val="0000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59E3C778-F84B-B9FD-11E0-F07FFD28B9A4}"/>
              </a:ext>
            </a:extLst>
          </p:cNvPr>
          <p:cNvSpPr/>
          <p:nvPr/>
        </p:nvSpPr>
        <p:spPr>
          <a:xfrm>
            <a:off x="3569853" y="284071"/>
            <a:ext cx="1092388" cy="66578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7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10" name="รูปภาพ 27">
            <a:extLst>
              <a:ext uri="{FF2B5EF4-FFF2-40B4-BE49-F238E27FC236}">
                <a16:creationId xmlns:a16="http://schemas.microsoft.com/office/drawing/2014/main" id="{D161C988-86C6-1600-90FC-83B5E97E92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7"/>
          <a:stretch/>
        </p:blipFill>
        <p:spPr>
          <a:xfrm>
            <a:off x="3667965" y="280122"/>
            <a:ext cx="846169" cy="1032376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99993" y="288416"/>
            <a:ext cx="5358598" cy="60764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vert="horz" wrap="none" lIns="81637" tIns="40819" rIns="81637" bIns="40819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ตัวชี้วัดของ</a:t>
            </a:r>
            <a:r>
              <a:rPr lang="en-US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altLang="en-US" sz="3413" b="1" dirty="0">
                <a:solidFill>
                  <a:schemeClr val="bg1"/>
                </a:solidFill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โรค/ระบบ..ตามมิติคุณภาพ </a:t>
            </a:r>
            <a:endParaRPr lang="en-US" altLang="en-US" sz="3413" b="1" dirty="0">
              <a:solidFill>
                <a:schemeClr val="bg1"/>
              </a:solidFill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42971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11102</Words>
  <Application>Microsoft Office PowerPoint</Application>
  <PresentationFormat>แบบจอกว้าง</PresentationFormat>
  <Paragraphs>1949</Paragraphs>
  <Slides>75</Slides>
  <Notes>32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75</vt:i4>
      </vt:variant>
    </vt:vector>
  </HeadingPairs>
  <TitlesOfParts>
    <vt:vector size="83" baseType="lpstr">
      <vt:lpstr>Arial</vt:lpstr>
      <vt:lpstr>Browallia New</vt:lpstr>
      <vt:lpstr>BrowalliaUPC</vt:lpstr>
      <vt:lpstr>Calibri</vt:lpstr>
      <vt:lpstr>Calibri Light</vt:lpstr>
      <vt:lpstr>Tahoma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ข้อมูลคุณภาพของแต่ละโรค/หัตถการ (Clinical Tracer, Clinical Quality Summary)</vt:lpstr>
      <vt:lpstr>งานนำเสนอ PowerPoint</vt:lpstr>
      <vt:lpstr>งานนำเสนอ PowerPoint</vt:lpstr>
      <vt:lpstr>จำนวนบุคลากรวิชาชีพที่เกี่ยวข้องกับการดูแลผู้ป่วย เฉพาะโรค/ระบบ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การดูแลผู้สูงอายุที่มีกระดูกข้อสะโพกหัก โรงพยาบาลกาฬสินธุ์</vt:lpstr>
      <vt:lpstr>การจัดการกระบวนการ (Process Management)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เป้าหมาย ปัจจัยการขับเคลื่อน ตัวชี้วัด Spinal Cord Injury</vt:lpstr>
      <vt:lpstr>งานนำเสนอ PowerPoint</vt:lpstr>
      <vt:lpstr>การจัดกระบวนการ การดูแลผู้ป่วย Spinal Cord Injury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เป้าหมาย   ปัจจัยขับเคลื่อน   ตัวชี้วัด Septic  arthritis</vt:lpstr>
      <vt:lpstr>งานนำเสนอ PowerPoint</vt:lpstr>
      <vt:lpstr> การจัดการกระบวนการการดูแลผู้ป่วยSeptic arthritis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การจัดการกระบวนการ (Process Management)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PCT Profile Clinical Tracer</dc:title>
  <dc:creator>Pop pc35</dc:creator>
  <cp:lastModifiedBy>Friend PC222</cp:lastModifiedBy>
  <cp:revision>10</cp:revision>
  <dcterms:created xsi:type="dcterms:W3CDTF">2023-11-07T09:26:53Z</dcterms:created>
  <dcterms:modified xsi:type="dcterms:W3CDTF">2024-02-27T06:16:56Z</dcterms:modified>
</cp:coreProperties>
</file>